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notesMasterIdLst>
    <p:notesMasterId r:id="rId322"/>
  </p:notesMasterIdLst>
  <p:sldIdLst>
    <p:sldId id="257" r:id="rId2"/>
    <p:sldId id="518" r:id="rId3"/>
    <p:sldId id="260" r:id="rId4"/>
    <p:sldId id="258" r:id="rId5"/>
    <p:sldId id="261" r:id="rId6"/>
    <p:sldId id="262" r:id="rId7"/>
    <p:sldId id="263" r:id="rId8"/>
    <p:sldId id="264" r:id="rId9"/>
    <p:sldId id="265" r:id="rId10"/>
    <p:sldId id="266" r:id="rId11"/>
    <p:sldId id="267" r:id="rId12"/>
    <p:sldId id="268"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484" r:id="rId28"/>
    <p:sldId id="285" r:id="rId29"/>
    <p:sldId id="286" r:id="rId30"/>
    <p:sldId id="287" r:id="rId31"/>
    <p:sldId id="330" r:id="rId32"/>
    <p:sldId id="288" r:id="rId33"/>
    <p:sldId id="329" r:id="rId34"/>
    <p:sldId id="289" r:id="rId35"/>
    <p:sldId id="290" r:id="rId36"/>
    <p:sldId id="291" r:id="rId37"/>
    <p:sldId id="292" r:id="rId38"/>
    <p:sldId id="485" r:id="rId39"/>
    <p:sldId id="293" r:id="rId40"/>
    <p:sldId id="294" r:id="rId41"/>
    <p:sldId id="295" r:id="rId42"/>
    <p:sldId id="296" r:id="rId43"/>
    <p:sldId id="297" r:id="rId44"/>
    <p:sldId id="299" r:id="rId45"/>
    <p:sldId id="300" r:id="rId46"/>
    <p:sldId id="301" r:id="rId47"/>
    <p:sldId id="486" r:id="rId48"/>
    <p:sldId id="302" r:id="rId49"/>
    <p:sldId id="303" r:id="rId50"/>
    <p:sldId id="304" r:id="rId51"/>
    <p:sldId id="487" r:id="rId52"/>
    <p:sldId id="305" r:id="rId53"/>
    <p:sldId id="306" r:id="rId54"/>
    <p:sldId id="308" r:id="rId55"/>
    <p:sldId id="309" r:id="rId56"/>
    <p:sldId id="310" r:id="rId57"/>
    <p:sldId id="311" r:id="rId58"/>
    <p:sldId id="312" r:id="rId59"/>
    <p:sldId id="313" r:id="rId60"/>
    <p:sldId id="314" r:id="rId61"/>
    <p:sldId id="315" r:id="rId62"/>
    <p:sldId id="316" r:id="rId63"/>
    <p:sldId id="318" r:id="rId64"/>
    <p:sldId id="317" r:id="rId65"/>
    <p:sldId id="488" r:id="rId66"/>
    <p:sldId id="319" r:id="rId67"/>
    <p:sldId id="320" r:id="rId68"/>
    <p:sldId id="321" r:id="rId69"/>
    <p:sldId id="322" r:id="rId70"/>
    <p:sldId id="323" r:id="rId71"/>
    <p:sldId id="324" r:id="rId72"/>
    <p:sldId id="325" r:id="rId73"/>
    <p:sldId id="326" r:id="rId74"/>
    <p:sldId id="327" r:id="rId75"/>
    <p:sldId id="328" r:id="rId76"/>
    <p:sldId id="331" r:id="rId77"/>
    <p:sldId id="332" r:id="rId78"/>
    <p:sldId id="333" r:id="rId79"/>
    <p:sldId id="334" r:id="rId80"/>
    <p:sldId id="335" r:id="rId81"/>
    <p:sldId id="336" r:id="rId82"/>
    <p:sldId id="337" r:id="rId83"/>
    <p:sldId id="338" r:id="rId84"/>
    <p:sldId id="339" r:id="rId85"/>
    <p:sldId id="340" r:id="rId86"/>
    <p:sldId id="596" r:id="rId87"/>
    <p:sldId id="597" r:id="rId88"/>
    <p:sldId id="598" r:id="rId89"/>
    <p:sldId id="599" r:id="rId90"/>
    <p:sldId id="600" r:id="rId91"/>
    <p:sldId id="601" r:id="rId92"/>
    <p:sldId id="602" r:id="rId93"/>
    <p:sldId id="603" r:id="rId94"/>
    <p:sldId id="604" r:id="rId95"/>
    <p:sldId id="605" r:id="rId96"/>
    <p:sldId id="606" r:id="rId97"/>
    <p:sldId id="607" r:id="rId98"/>
    <p:sldId id="608" r:id="rId99"/>
    <p:sldId id="609" r:id="rId100"/>
    <p:sldId id="610" r:id="rId101"/>
    <p:sldId id="611" r:id="rId102"/>
    <p:sldId id="612" r:id="rId103"/>
    <p:sldId id="613" r:id="rId104"/>
    <p:sldId id="614" r:id="rId105"/>
    <p:sldId id="615" r:id="rId106"/>
    <p:sldId id="616" r:id="rId107"/>
    <p:sldId id="617" r:id="rId108"/>
    <p:sldId id="618" r:id="rId109"/>
    <p:sldId id="619" r:id="rId110"/>
    <p:sldId id="620" r:id="rId111"/>
    <p:sldId id="621" r:id="rId112"/>
    <p:sldId id="622" r:id="rId113"/>
    <p:sldId id="623" r:id="rId114"/>
    <p:sldId id="624" r:id="rId115"/>
    <p:sldId id="380" r:id="rId116"/>
    <p:sldId id="381" r:id="rId117"/>
    <p:sldId id="382" r:id="rId118"/>
    <p:sldId id="383" r:id="rId119"/>
    <p:sldId id="384" r:id="rId120"/>
    <p:sldId id="385" r:id="rId121"/>
    <p:sldId id="386" r:id="rId122"/>
    <p:sldId id="387" r:id="rId123"/>
    <p:sldId id="388" r:id="rId124"/>
    <p:sldId id="389" r:id="rId125"/>
    <p:sldId id="390" r:id="rId126"/>
    <p:sldId id="391" r:id="rId127"/>
    <p:sldId id="392" r:id="rId128"/>
    <p:sldId id="626" r:id="rId129"/>
    <p:sldId id="627" r:id="rId130"/>
    <p:sldId id="628" r:id="rId131"/>
    <p:sldId id="629" r:id="rId132"/>
    <p:sldId id="630" r:id="rId133"/>
    <p:sldId id="410" r:id="rId134"/>
    <p:sldId id="632" r:id="rId135"/>
    <p:sldId id="633" r:id="rId136"/>
    <p:sldId id="634" r:id="rId137"/>
    <p:sldId id="635" r:id="rId138"/>
    <p:sldId id="636" r:id="rId139"/>
    <p:sldId id="637" r:id="rId140"/>
    <p:sldId id="638" r:id="rId141"/>
    <p:sldId id="639" r:id="rId142"/>
    <p:sldId id="640" r:id="rId143"/>
    <p:sldId id="641" r:id="rId144"/>
    <p:sldId id="631" r:id="rId145"/>
    <p:sldId id="412" r:id="rId146"/>
    <p:sldId id="413" r:id="rId147"/>
    <p:sldId id="414" r:id="rId148"/>
    <p:sldId id="415" r:id="rId149"/>
    <p:sldId id="416" r:id="rId150"/>
    <p:sldId id="417" r:id="rId151"/>
    <p:sldId id="418" r:id="rId152"/>
    <p:sldId id="419" r:id="rId153"/>
    <p:sldId id="420" r:id="rId154"/>
    <p:sldId id="421" r:id="rId155"/>
    <p:sldId id="422" r:id="rId156"/>
    <p:sldId id="423" r:id="rId157"/>
    <p:sldId id="424" r:id="rId158"/>
    <p:sldId id="425" r:id="rId159"/>
    <p:sldId id="426" r:id="rId160"/>
    <p:sldId id="427" r:id="rId161"/>
    <p:sldId id="441" r:id="rId162"/>
    <p:sldId id="428" r:id="rId163"/>
    <p:sldId id="429" r:id="rId164"/>
    <p:sldId id="442" r:id="rId165"/>
    <p:sldId id="430" r:id="rId166"/>
    <p:sldId id="431" r:id="rId167"/>
    <p:sldId id="432" r:id="rId168"/>
    <p:sldId id="433" r:id="rId169"/>
    <p:sldId id="434" r:id="rId170"/>
    <p:sldId id="435" r:id="rId171"/>
    <p:sldId id="436" r:id="rId172"/>
    <p:sldId id="437" r:id="rId173"/>
    <p:sldId id="438" r:id="rId174"/>
    <p:sldId id="439" r:id="rId175"/>
    <p:sldId id="440" r:id="rId176"/>
    <p:sldId id="411" r:id="rId177"/>
    <p:sldId id="443" r:id="rId178"/>
    <p:sldId id="444" r:id="rId179"/>
    <p:sldId id="445" r:id="rId180"/>
    <p:sldId id="446" r:id="rId181"/>
    <p:sldId id="447" r:id="rId182"/>
    <p:sldId id="448" r:id="rId183"/>
    <p:sldId id="449" r:id="rId184"/>
    <p:sldId id="450" r:id="rId185"/>
    <p:sldId id="451" r:id="rId186"/>
    <p:sldId id="452" r:id="rId187"/>
    <p:sldId id="453" r:id="rId188"/>
    <p:sldId id="454" r:id="rId189"/>
    <p:sldId id="455" r:id="rId190"/>
    <p:sldId id="456" r:id="rId191"/>
    <p:sldId id="467" r:id="rId192"/>
    <p:sldId id="468" r:id="rId193"/>
    <p:sldId id="469" r:id="rId194"/>
    <p:sldId id="470" r:id="rId195"/>
    <p:sldId id="457" r:id="rId196"/>
    <p:sldId id="458" r:id="rId197"/>
    <p:sldId id="459" r:id="rId198"/>
    <p:sldId id="460" r:id="rId199"/>
    <p:sldId id="461" r:id="rId200"/>
    <p:sldId id="462" r:id="rId201"/>
    <p:sldId id="463" r:id="rId202"/>
    <p:sldId id="464" r:id="rId203"/>
    <p:sldId id="465" r:id="rId204"/>
    <p:sldId id="466" r:id="rId205"/>
    <p:sldId id="471" r:id="rId206"/>
    <p:sldId id="472" r:id="rId207"/>
    <p:sldId id="473" r:id="rId208"/>
    <p:sldId id="474" r:id="rId209"/>
    <p:sldId id="475" r:id="rId210"/>
    <p:sldId id="476" r:id="rId211"/>
    <p:sldId id="477" r:id="rId212"/>
    <p:sldId id="478" r:id="rId213"/>
    <p:sldId id="479" r:id="rId214"/>
    <p:sldId id="480" r:id="rId215"/>
    <p:sldId id="481" r:id="rId216"/>
    <p:sldId id="489" r:id="rId217"/>
    <p:sldId id="490" r:id="rId218"/>
    <p:sldId id="519" r:id="rId219"/>
    <p:sldId id="520" r:id="rId220"/>
    <p:sldId id="521" r:id="rId221"/>
    <p:sldId id="522" r:id="rId222"/>
    <p:sldId id="523" r:id="rId223"/>
    <p:sldId id="524" r:id="rId224"/>
    <p:sldId id="525" r:id="rId225"/>
    <p:sldId id="526" r:id="rId226"/>
    <p:sldId id="527" r:id="rId227"/>
    <p:sldId id="528" r:id="rId228"/>
    <p:sldId id="529" r:id="rId229"/>
    <p:sldId id="530" r:id="rId230"/>
    <p:sldId id="531" r:id="rId231"/>
    <p:sldId id="532" r:id="rId232"/>
    <p:sldId id="533" r:id="rId233"/>
    <p:sldId id="534" r:id="rId234"/>
    <p:sldId id="535" r:id="rId235"/>
    <p:sldId id="536" r:id="rId236"/>
    <p:sldId id="537" r:id="rId237"/>
    <p:sldId id="538" r:id="rId238"/>
    <p:sldId id="539" r:id="rId239"/>
    <p:sldId id="540" r:id="rId240"/>
    <p:sldId id="541" r:id="rId241"/>
    <p:sldId id="491" r:id="rId242"/>
    <p:sldId id="492" r:id="rId243"/>
    <p:sldId id="493" r:id="rId244"/>
    <p:sldId id="494" r:id="rId245"/>
    <p:sldId id="543" r:id="rId246"/>
    <p:sldId id="544" r:id="rId247"/>
    <p:sldId id="545" r:id="rId248"/>
    <p:sldId id="546" r:id="rId249"/>
    <p:sldId id="547" r:id="rId250"/>
    <p:sldId id="548" r:id="rId251"/>
    <p:sldId id="549" r:id="rId252"/>
    <p:sldId id="550" r:id="rId253"/>
    <p:sldId id="551" r:id="rId254"/>
    <p:sldId id="552" r:id="rId255"/>
    <p:sldId id="553" r:id="rId256"/>
    <p:sldId id="554" r:id="rId257"/>
    <p:sldId id="555" r:id="rId258"/>
    <p:sldId id="556" r:id="rId259"/>
    <p:sldId id="557" r:id="rId260"/>
    <p:sldId id="558" r:id="rId261"/>
    <p:sldId id="559" r:id="rId262"/>
    <p:sldId id="560" r:id="rId263"/>
    <p:sldId id="561" r:id="rId264"/>
    <p:sldId id="562" r:id="rId265"/>
    <p:sldId id="563" r:id="rId266"/>
    <p:sldId id="564" r:id="rId267"/>
    <p:sldId id="565" r:id="rId268"/>
    <p:sldId id="566" r:id="rId269"/>
    <p:sldId id="567" r:id="rId270"/>
    <p:sldId id="568" r:id="rId271"/>
    <p:sldId id="495" r:id="rId272"/>
    <p:sldId id="496" r:id="rId273"/>
    <p:sldId id="497" r:id="rId274"/>
    <p:sldId id="498" r:id="rId275"/>
    <p:sldId id="499" r:id="rId276"/>
    <p:sldId id="500" r:id="rId277"/>
    <p:sldId id="501" r:id="rId278"/>
    <p:sldId id="502" r:id="rId279"/>
    <p:sldId id="503" r:id="rId280"/>
    <p:sldId id="504" r:id="rId281"/>
    <p:sldId id="505" r:id="rId282"/>
    <p:sldId id="506" r:id="rId283"/>
    <p:sldId id="507" r:id="rId284"/>
    <p:sldId id="508" r:id="rId285"/>
    <p:sldId id="509" r:id="rId286"/>
    <p:sldId id="510" r:id="rId287"/>
    <p:sldId id="511" r:id="rId288"/>
    <p:sldId id="512" r:id="rId289"/>
    <p:sldId id="513" r:id="rId290"/>
    <p:sldId id="514" r:id="rId291"/>
    <p:sldId id="515" r:id="rId292"/>
    <p:sldId id="516" r:id="rId293"/>
    <p:sldId id="517" r:id="rId294"/>
    <p:sldId id="569" r:id="rId295"/>
    <p:sldId id="570" r:id="rId296"/>
    <p:sldId id="571" r:id="rId297"/>
    <p:sldId id="572" r:id="rId298"/>
    <p:sldId id="573" r:id="rId299"/>
    <p:sldId id="574" r:id="rId300"/>
    <p:sldId id="575" r:id="rId301"/>
    <p:sldId id="576" r:id="rId302"/>
    <p:sldId id="577" r:id="rId303"/>
    <p:sldId id="578" r:id="rId304"/>
    <p:sldId id="579" r:id="rId305"/>
    <p:sldId id="580" r:id="rId306"/>
    <p:sldId id="581" r:id="rId307"/>
    <p:sldId id="582" r:id="rId308"/>
    <p:sldId id="583" r:id="rId309"/>
    <p:sldId id="584" r:id="rId310"/>
    <p:sldId id="585" r:id="rId311"/>
    <p:sldId id="586" r:id="rId312"/>
    <p:sldId id="587" r:id="rId313"/>
    <p:sldId id="588" r:id="rId314"/>
    <p:sldId id="589" r:id="rId315"/>
    <p:sldId id="590" r:id="rId316"/>
    <p:sldId id="591" r:id="rId317"/>
    <p:sldId id="592" r:id="rId318"/>
    <p:sldId id="593" r:id="rId319"/>
    <p:sldId id="594" r:id="rId320"/>
    <p:sldId id="595" r:id="rId3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33"/>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35" autoAdjust="0"/>
    <p:restoredTop sz="94669" autoAdjust="0"/>
  </p:normalViewPr>
  <p:slideViewPr>
    <p:cSldViewPr>
      <p:cViewPr varScale="1">
        <p:scale>
          <a:sx n="60" d="100"/>
          <a:sy n="60" d="100"/>
        </p:scale>
        <p:origin x="1384" y="44"/>
      </p:cViewPr>
      <p:guideLst>
        <p:guide orient="horz" pos="2160"/>
        <p:guide pos="2880"/>
      </p:guideLst>
    </p:cSldViewPr>
  </p:slideViewPr>
  <p:outlineViewPr>
    <p:cViewPr>
      <p:scale>
        <a:sx n="33" d="100"/>
        <a:sy n="33" d="100"/>
      </p:scale>
      <p:origin x="0" y="2124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viewProps" Target="viewProps.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tableStyles" Target="tableStyles.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theme" Target="theme/theme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C61B07-87FB-4431-BDF0-7B9914CCBF02}" type="datetimeFigureOut">
              <a:rPr lang="en-US" smtClean="0"/>
              <a:pPr/>
              <a:t>8/2/2021</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D2E50E5-D86C-4755-853A-340C8B131812}" type="slidenum">
              <a:rPr lang="en-IN" smtClean="0"/>
              <a:pPr/>
              <a:t>‹#›</a:t>
            </a:fld>
            <a:endParaRPr lang="en-IN"/>
          </a:p>
        </p:txBody>
      </p:sp>
    </p:spTree>
    <p:extLst>
      <p:ext uri="{BB962C8B-B14F-4D97-AF65-F5344CB8AC3E}">
        <p14:creationId xmlns:p14="http://schemas.microsoft.com/office/powerpoint/2010/main" val="2673928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2E50E5-D86C-4755-853A-340C8B131812}" type="slidenum">
              <a:rPr lang="en-IN" smtClean="0"/>
              <a:pPr/>
              <a:t>126</a:t>
            </a:fld>
            <a:endParaRPr lang="en-IN"/>
          </a:p>
        </p:txBody>
      </p:sp>
    </p:spTree>
    <p:extLst>
      <p:ext uri="{BB962C8B-B14F-4D97-AF65-F5344CB8AC3E}">
        <p14:creationId xmlns:p14="http://schemas.microsoft.com/office/powerpoint/2010/main" val="652847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35496" y="91113"/>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3C4C5829-CD26-421F-BABD-6F75BD31A9D0}" type="datetime1">
              <a:rPr lang="en-US" smtClean="0"/>
              <a:t>8/2/2021</a:t>
            </a:fld>
            <a:endParaRPr lang="en-IN"/>
          </a:p>
        </p:txBody>
      </p:sp>
      <p:sp>
        <p:nvSpPr>
          <p:cNvPr id="17" name="Footer Placeholder 16"/>
          <p:cNvSpPr>
            <a:spLocks noGrp="1"/>
          </p:cNvSpPr>
          <p:nvPr>
            <p:ph type="ftr" sz="quarter" idx="11"/>
          </p:nvPr>
        </p:nvSpPr>
        <p:spPr/>
        <p:txBody>
          <a:bodyPr/>
          <a:lstStyle/>
          <a:p>
            <a:r>
              <a:rPr lang="en-IN"/>
              <a:t>SOCIETY5.0 -UNIT-I</a:t>
            </a:r>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0E2B90DE-CA9C-452B-80F9-35262CC2B070}" type="slidenum">
              <a:rPr lang="en-IN" smtClean="0"/>
              <a:pPr/>
              <a:t>‹#›</a:t>
            </a:fld>
            <a:endParaRPr lang="en-IN"/>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C11400A-7B17-49BD-80C7-C9E9FCADD3A9}" type="datetime1">
              <a:rPr lang="en-US" smtClean="0"/>
              <a:t>8/2/2021</a:t>
            </a:fld>
            <a:endParaRPr lang="en-IN"/>
          </a:p>
        </p:txBody>
      </p:sp>
      <p:sp>
        <p:nvSpPr>
          <p:cNvPr id="5" name="Footer Placeholder 4"/>
          <p:cNvSpPr>
            <a:spLocks noGrp="1"/>
          </p:cNvSpPr>
          <p:nvPr>
            <p:ph type="ftr" sz="quarter" idx="11"/>
          </p:nvPr>
        </p:nvSpPr>
        <p:spPr/>
        <p:txBody>
          <a:bodyPr/>
          <a:lstStyle/>
          <a:p>
            <a:r>
              <a:rPr lang="en-IN"/>
              <a:t>SOCIETY5.0 -UNIT-I</a:t>
            </a:r>
          </a:p>
        </p:txBody>
      </p:sp>
      <p:sp>
        <p:nvSpPr>
          <p:cNvPr id="6" name="Slide Number Placeholder 5"/>
          <p:cNvSpPr>
            <a:spLocks noGrp="1"/>
          </p:cNvSpPr>
          <p:nvPr>
            <p:ph type="sldNum" sz="quarter" idx="12"/>
          </p:nvPr>
        </p:nvSpPr>
        <p:spPr/>
        <p:txBody>
          <a:bodyPr/>
          <a:lstStyle/>
          <a:p>
            <a:fld id="{0E2B90DE-CA9C-452B-80F9-35262CC2B070}" type="slidenum">
              <a:rPr lang="en-IN" smtClean="0"/>
              <a:pPr/>
              <a:t>‹#›</a:t>
            </a:fld>
            <a:endParaRPr lang="en-IN"/>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844E682-6997-400F-A2B2-54BA9871D7D5}" type="datetime1">
              <a:rPr lang="en-US" smtClean="0"/>
              <a:t>8/2/2021</a:t>
            </a:fld>
            <a:endParaRPr lang="en-IN"/>
          </a:p>
        </p:txBody>
      </p:sp>
      <p:sp>
        <p:nvSpPr>
          <p:cNvPr id="5" name="Footer Placeholder 4"/>
          <p:cNvSpPr>
            <a:spLocks noGrp="1"/>
          </p:cNvSpPr>
          <p:nvPr>
            <p:ph type="ftr" sz="quarter" idx="11"/>
          </p:nvPr>
        </p:nvSpPr>
        <p:spPr/>
        <p:txBody>
          <a:bodyPr/>
          <a:lstStyle/>
          <a:p>
            <a:r>
              <a:rPr lang="en-IN"/>
              <a:t>SOCIETY5.0 -UNIT-I</a:t>
            </a:r>
          </a:p>
        </p:txBody>
      </p:sp>
      <p:sp>
        <p:nvSpPr>
          <p:cNvPr id="6" name="Slide Number Placeholder 5"/>
          <p:cNvSpPr>
            <a:spLocks noGrp="1"/>
          </p:cNvSpPr>
          <p:nvPr>
            <p:ph type="sldNum" sz="quarter" idx="12"/>
          </p:nvPr>
        </p:nvSpPr>
        <p:spPr/>
        <p:txBody>
          <a:bodyPr/>
          <a:lstStyle/>
          <a:p>
            <a:fld id="{0E2B90DE-CA9C-452B-80F9-35262CC2B070}" type="slidenum">
              <a:rPr lang="en-IN" smtClean="0"/>
              <a:pPr/>
              <a:t>‹#›</a:t>
            </a:fld>
            <a:endParaRPr lang="en-IN"/>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64201F-0F5A-4BCA-A7D5-D29648563B3D}" type="slidenum">
              <a:rPr lang="en-US" smtClean="0"/>
              <a:pPr/>
              <a:t>‹#›</a:t>
            </a:fld>
            <a:endParaRPr lang="en-US"/>
          </a:p>
        </p:txBody>
      </p:sp>
    </p:spTree>
    <p:extLst>
      <p:ext uri="{BB962C8B-B14F-4D97-AF65-F5344CB8AC3E}">
        <p14:creationId xmlns:p14="http://schemas.microsoft.com/office/powerpoint/2010/main" val="2441093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dirty="0"/>
              <a:t>Click to edit Master title style</a:t>
            </a:r>
          </a:p>
        </p:txBody>
      </p:sp>
      <p:sp>
        <p:nvSpPr>
          <p:cNvPr id="4" name="Date Placeholder 3"/>
          <p:cNvSpPr>
            <a:spLocks noGrp="1"/>
          </p:cNvSpPr>
          <p:nvPr>
            <p:ph type="dt" sz="half" idx="10"/>
          </p:nvPr>
        </p:nvSpPr>
        <p:spPr/>
        <p:txBody>
          <a:bodyPr/>
          <a:lstStyle/>
          <a:p>
            <a:fld id="{55DE3F18-AFCC-416B-AD1C-4AD234471CC1}" type="datetime1">
              <a:rPr lang="en-US" smtClean="0"/>
              <a:t>8/2/2021</a:t>
            </a:fld>
            <a:endParaRPr lang="en-IN"/>
          </a:p>
        </p:txBody>
      </p:sp>
      <p:sp>
        <p:nvSpPr>
          <p:cNvPr id="5" name="Footer Placeholder 4"/>
          <p:cNvSpPr>
            <a:spLocks noGrp="1"/>
          </p:cNvSpPr>
          <p:nvPr>
            <p:ph type="ftr" sz="quarter" idx="11"/>
          </p:nvPr>
        </p:nvSpPr>
        <p:spPr/>
        <p:txBody>
          <a:bodyPr/>
          <a:lstStyle/>
          <a:p>
            <a:r>
              <a:rPr lang="en-IN"/>
              <a:t>SOCIETY5.0 -UNIT-I</a:t>
            </a:r>
          </a:p>
        </p:txBody>
      </p:sp>
      <p:sp>
        <p:nvSpPr>
          <p:cNvPr id="6" name="Slide Number Placeholder 5"/>
          <p:cNvSpPr>
            <a:spLocks noGrp="1"/>
          </p:cNvSpPr>
          <p:nvPr>
            <p:ph type="sldNum" sz="quarter" idx="12"/>
          </p:nvPr>
        </p:nvSpPr>
        <p:spPr/>
        <p:txBody>
          <a:bodyPr/>
          <a:lstStyle/>
          <a:p>
            <a:fld id="{0E2B90DE-CA9C-452B-80F9-35262CC2B070}" type="slidenum">
              <a:rPr lang="en-IN" smtClean="0"/>
              <a:pPr/>
              <a:t>‹#›</a:t>
            </a:fld>
            <a:endParaRPr lang="en-IN"/>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9" name="Picture Placeholder 8"/>
          <p:cNvSpPr>
            <a:spLocks noGrp="1"/>
          </p:cNvSpPr>
          <p:nvPr>
            <p:ph type="pic" sz="quarter" idx="13"/>
          </p:nvPr>
        </p:nvSpPr>
        <p:spPr>
          <a:xfrm>
            <a:off x="214282" y="285728"/>
            <a:ext cx="914400" cy="914400"/>
          </a:xfrm>
        </p:spPr>
        <p:txBody>
          <a:bodyPr/>
          <a:lstStyle/>
          <a:p>
            <a:endParaRPr lang="en-IN"/>
          </a:p>
        </p:txBody>
      </p:sp>
      <p:pic>
        <p:nvPicPr>
          <p:cNvPr id="1026" name="Picture 40"/>
          <p:cNvPicPr>
            <a:picLocks noChangeAspect="1" noChangeArrowheads="1"/>
          </p:cNvPicPr>
          <p:nvPr userDrawn="1"/>
        </p:nvPicPr>
        <p:blipFill>
          <a:blip r:embed="rId2" cstate="print"/>
          <a:srcRect/>
          <a:stretch>
            <a:fillRect/>
          </a:stretch>
        </p:blipFill>
        <p:spPr bwMode="auto">
          <a:xfrm>
            <a:off x="214282" y="248143"/>
            <a:ext cx="1000132" cy="857256"/>
          </a:xfrm>
          <a:prstGeom prst="rect">
            <a:avLst/>
          </a:prstGeom>
          <a:noFill/>
          <a:ln w="9525">
            <a:noFill/>
            <a:miter lim="800000"/>
            <a:headEnd/>
            <a:tailEnd/>
          </a:ln>
        </p:spPr>
      </p:pic>
      <p:sp>
        <p:nvSpPr>
          <p:cNvPr id="10" name="Title Placeholder 1"/>
          <p:cNvSpPr txBox="1">
            <a:spLocks/>
          </p:cNvSpPr>
          <p:nvPr userDrawn="1"/>
        </p:nvSpPr>
        <p:spPr>
          <a:xfrm>
            <a:off x="1475656" y="275541"/>
            <a:ext cx="7416824" cy="563562"/>
          </a:xfrm>
          <a:prstGeom prst="rect">
            <a:avLst/>
          </a:prstGeom>
          <a:solidFill>
            <a:schemeClr val="accent1">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fontAlgn="auto">
              <a:spcAft>
                <a:spcPts val="0"/>
              </a:spcAft>
              <a:defRPr/>
            </a:pPr>
            <a:r>
              <a:rPr lang="en-US" sz="2400" b="1" cap="all" dirty="0">
                <a:ln w="9000" cmpd="sng">
                  <a:solidFill>
                    <a:schemeClr val="accent4">
                      <a:shade val="50000"/>
                      <a:satMod val="120000"/>
                    </a:schemeClr>
                  </a:solidFill>
                  <a:prstDash val="solid"/>
                </a:ln>
                <a:solidFill>
                  <a:srgbClr val="002060"/>
                </a:solidFill>
                <a:effectLst>
                  <a:reflection blurRad="12700" stA="28000" endPos="45000" dist="1000" dir="5400000" sy="-100000" algn="bl" rotWithShape="0"/>
                </a:effectLst>
                <a:latin typeface="+mj-lt"/>
                <a:ea typeface="+mj-ea"/>
                <a:cs typeface="+mj-cs"/>
              </a:rPr>
              <a:t>DEPARTMENT OF COMPUTER SCIENCE &amp; ENGINEERING</a:t>
            </a: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776FBEBA-A3E2-4C54-ACA0-76A8F86AA0A9}" type="datetime1">
              <a:rPr lang="en-US" smtClean="0"/>
              <a:t>8/2/2021</a:t>
            </a:fld>
            <a:endParaRPr lang="en-IN"/>
          </a:p>
        </p:txBody>
      </p:sp>
      <p:sp>
        <p:nvSpPr>
          <p:cNvPr id="5" name="Footer Placeholder 4"/>
          <p:cNvSpPr>
            <a:spLocks noGrp="1"/>
          </p:cNvSpPr>
          <p:nvPr>
            <p:ph type="ftr" sz="quarter" idx="11"/>
          </p:nvPr>
        </p:nvSpPr>
        <p:spPr>
          <a:xfrm>
            <a:off x="800100" y="6172200"/>
            <a:ext cx="4000500" cy="457200"/>
          </a:xfrm>
        </p:spPr>
        <p:txBody>
          <a:bodyPr/>
          <a:lstStyle/>
          <a:p>
            <a:r>
              <a:rPr lang="en-IN"/>
              <a:t>SOCIETY5.0 -UNIT-I</a:t>
            </a:r>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0E2B90DE-CA9C-452B-80F9-35262CC2B070}" type="slidenum">
              <a:rPr lang="en-IN" smtClean="0"/>
              <a:pPr/>
              <a:t>‹#›</a:t>
            </a:fld>
            <a:endParaRPr lang="en-IN"/>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34DFEA7F-FA7F-4318-9317-742979EF6964}" type="datetime1">
              <a:rPr lang="en-US" smtClean="0"/>
              <a:t>8/2/2021</a:t>
            </a:fld>
            <a:endParaRPr lang="en-IN"/>
          </a:p>
        </p:txBody>
      </p:sp>
      <p:sp>
        <p:nvSpPr>
          <p:cNvPr id="6" name="Footer Placeholder 5"/>
          <p:cNvSpPr>
            <a:spLocks noGrp="1"/>
          </p:cNvSpPr>
          <p:nvPr>
            <p:ph type="ftr" sz="quarter" idx="11"/>
          </p:nvPr>
        </p:nvSpPr>
        <p:spPr/>
        <p:txBody>
          <a:bodyPr/>
          <a:lstStyle/>
          <a:p>
            <a:r>
              <a:rPr lang="en-IN"/>
              <a:t>SOCIETY5.0 -UNIT-I</a:t>
            </a:r>
          </a:p>
        </p:txBody>
      </p:sp>
      <p:sp>
        <p:nvSpPr>
          <p:cNvPr id="7" name="Slide Number Placeholder 6"/>
          <p:cNvSpPr>
            <a:spLocks noGrp="1"/>
          </p:cNvSpPr>
          <p:nvPr>
            <p:ph type="sldNum" sz="quarter" idx="12"/>
          </p:nvPr>
        </p:nvSpPr>
        <p:spPr/>
        <p:txBody>
          <a:bodyPr/>
          <a:lstStyle/>
          <a:p>
            <a:fld id="{0E2B90DE-CA9C-452B-80F9-35262CC2B070}" type="slidenum">
              <a:rPr lang="en-IN" smtClean="0"/>
              <a:pPr/>
              <a:t>‹#›</a:t>
            </a:fld>
            <a:endParaRPr lang="en-IN"/>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45176D74-1F0F-4C30-B6D4-35E19D101F75}" type="datetime1">
              <a:rPr lang="en-US" smtClean="0"/>
              <a:t>8/2/2021</a:t>
            </a:fld>
            <a:endParaRPr lang="en-IN"/>
          </a:p>
        </p:txBody>
      </p:sp>
      <p:sp>
        <p:nvSpPr>
          <p:cNvPr id="8" name="Footer Placeholder 7"/>
          <p:cNvSpPr>
            <a:spLocks noGrp="1"/>
          </p:cNvSpPr>
          <p:nvPr>
            <p:ph type="ftr" sz="quarter" idx="11"/>
          </p:nvPr>
        </p:nvSpPr>
        <p:spPr/>
        <p:txBody>
          <a:bodyPr/>
          <a:lstStyle/>
          <a:p>
            <a:r>
              <a:rPr lang="en-IN"/>
              <a:t>SOCIETY5.0 -UNIT-I</a:t>
            </a:r>
          </a:p>
        </p:txBody>
      </p:sp>
      <p:sp>
        <p:nvSpPr>
          <p:cNvPr id="9" name="Slide Number Placeholder 8"/>
          <p:cNvSpPr>
            <a:spLocks noGrp="1"/>
          </p:cNvSpPr>
          <p:nvPr>
            <p:ph type="sldNum" sz="quarter" idx="12"/>
          </p:nvPr>
        </p:nvSpPr>
        <p:spPr/>
        <p:txBody>
          <a:bodyPr/>
          <a:lstStyle/>
          <a:p>
            <a:fld id="{0E2B90DE-CA9C-452B-80F9-35262CC2B070}" type="slidenum">
              <a:rPr lang="en-IN" smtClean="0"/>
              <a:pPr/>
              <a:t>‹#›</a:t>
            </a:fld>
            <a:endParaRPr lang="en-IN"/>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3213A4B9-E494-4A55-9AB1-6F1F2AFC437B}" type="datetime1">
              <a:rPr lang="en-US" smtClean="0"/>
              <a:t>8/2/2021</a:t>
            </a:fld>
            <a:endParaRPr lang="en-IN"/>
          </a:p>
        </p:txBody>
      </p:sp>
      <p:sp>
        <p:nvSpPr>
          <p:cNvPr id="4" name="Footer Placeholder 3"/>
          <p:cNvSpPr>
            <a:spLocks noGrp="1"/>
          </p:cNvSpPr>
          <p:nvPr>
            <p:ph type="ftr" sz="quarter" idx="11"/>
          </p:nvPr>
        </p:nvSpPr>
        <p:spPr/>
        <p:txBody>
          <a:bodyPr/>
          <a:lstStyle/>
          <a:p>
            <a:r>
              <a:rPr lang="en-IN"/>
              <a:t>SOCIETY5.0 -UNIT-I</a:t>
            </a:r>
          </a:p>
        </p:txBody>
      </p:sp>
      <p:sp>
        <p:nvSpPr>
          <p:cNvPr id="5" name="Slide Number Placeholder 4"/>
          <p:cNvSpPr>
            <a:spLocks noGrp="1"/>
          </p:cNvSpPr>
          <p:nvPr>
            <p:ph type="sldNum" sz="quarter" idx="12"/>
          </p:nvPr>
        </p:nvSpPr>
        <p:spPr/>
        <p:txBody>
          <a:bodyPr/>
          <a:lstStyle/>
          <a:p>
            <a:fld id="{0E2B90DE-CA9C-452B-80F9-35262CC2B070}" type="slidenum">
              <a:rPr lang="en-IN" smtClean="0"/>
              <a:pPr/>
              <a:t>‹#›</a:t>
            </a:fld>
            <a:endParaRPr lang="en-IN"/>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032241-DB16-4F7C-B7CA-F93D9857CBF5}" type="datetime1">
              <a:rPr lang="en-US" smtClean="0"/>
              <a:t>8/2/2021</a:t>
            </a:fld>
            <a:endParaRPr lang="en-IN"/>
          </a:p>
        </p:txBody>
      </p:sp>
      <p:sp>
        <p:nvSpPr>
          <p:cNvPr id="3" name="Footer Placeholder 2"/>
          <p:cNvSpPr>
            <a:spLocks noGrp="1"/>
          </p:cNvSpPr>
          <p:nvPr>
            <p:ph type="ftr" sz="quarter" idx="11"/>
          </p:nvPr>
        </p:nvSpPr>
        <p:spPr/>
        <p:txBody>
          <a:bodyPr/>
          <a:lstStyle/>
          <a:p>
            <a:r>
              <a:rPr lang="en-IN"/>
              <a:t>SOCIETY5.0 -UNIT-I</a:t>
            </a:r>
          </a:p>
        </p:txBody>
      </p:sp>
      <p:sp>
        <p:nvSpPr>
          <p:cNvPr id="4" name="Slide Number Placeholder 3"/>
          <p:cNvSpPr>
            <a:spLocks noGrp="1"/>
          </p:cNvSpPr>
          <p:nvPr>
            <p:ph type="sldNum" sz="quarter" idx="12"/>
          </p:nvPr>
        </p:nvSpPr>
        <p:spPr/>
        <p:txBody>
          <a:bodyPr/>
          <a:lstStyle/>
          <a:p>
            <a:fld id="{0E2B90DE-CA9C-452B-80F9-35262CC2B070}" type="slidenum">
              <a:rPr lang="en-IN" smtClean="0"/>
              <a:pPr/>
              <a:t>‹#›</a:t>
            </a:fld>
            <a:endParaRPr lang="en-IN"/>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2F1CAC54-D6BA-4981-BE94-32797EA04B5B}" type="datetime1">
              <a:rPr lang="en-US" smtClean="0"/>
              <a:t>8/2/2021</a:t>
            </a:fld>
            <a:endParaRPr lang="en-IN"/>
          </a:p>
        </p:txBody>
      </p:sp>
      <p:sp>
        <p:nvSpPr>
          <p:cNvPr id="6" name="Footer Placeholder 5"/>
          <p:cNvSpPr>
            <a:spLocks noGrp="1"/>
          </p:cNvSpPr>
          <p:nvPr>
            <p:ph type="ftr" sz="quarter" idx="11"/>
          </p:nvPr>
        </p:nvSpPr>
        <p:spPr/>
        <p:txBody>
          <a:bodyPr/>
          <a:lstStyle/>
          <a:p>
            <a:r>
              <a:rPr lang="en-IN"/>
              <a:t>SOCIETY5.0 -UNIT-I</a:t>
            </a:r>
          </a:p>
        </p:txBody>
      </p:sp>
      <p:sp>
        <p:nvSpPr>
          <p:cNvPr id="7" name="Slide Number Placeholder 6"/>
          <p:cNvSpPr>
            <a:spLocks noGrp="1"/>
          </p:cNvSpPr>
          <p:nvPr>
            <p:ph type="sldNum" sz="quarter" idx="12"/>
          </p:nvPr>
        </p:nvSpPr>
        <p:spPr/>
        <p:txBody>
          <a:bodyPr/>
          <a:lstStyle/>
          <a:p>
            <a:fld id="{0E2B90DE-CA9C-452B-80F9-35262CC2B070}" type="slidenum">
              <a:rPr lang="en-IN" smtClean="0"/>
              <a:pPr/>
              <a:t>‹#›</a:t>
            </a:fld>
            <a:endParaRPr lang="en-IN"/>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FECB0BDA-B8F9-4053-A8F5-14150DDCFB20}" type="datetime1">
              <a:rPr lang="en-US" smtClean="0"/>
              <a:t>8/2/2021</a:t>
            </a:fld>
            <a:endParaRPr lang="en-IN"/>
          </a:p>
        </p:txBody>
      </p:sp>
      <p:sp>
        <p:nvSpPr>
          <p:cNvPr id="6" name="Footer Placeholder 5"/>
          <p:cNvSpPr>
            <a:spLocks noGrp="1"/>
          </p:cNvSpPr>
          <p:nvPr>
            <p:ph type="ftr" sz="quarter" idx="11"/>
          </p:nvPr>
        </p:nvSpPr>
        <p:spPr>
          <a:xfrm>
            <a:off x="914400" y="6172200"/>
            <a:ext cx="3886200" cy="457200"/>
          </a:xfrm>
        </p:spPr>
        <p:txBody>
          <a:bodyPr/>
          <a:lstStyle/>
          <a:p>
            <a:r>
              <a:rPr lang="en-IN"/>
              <a:t>SOCIETY5.0 -UNIT-I</a:t>
            </a:r>
          </a:p>
        </p:txBody>
      </p:sp>
      <p:sp>
        <p:nvSpPr>
          <p:cNvPr id="7" name="Slide Number Placeholder 6"/>
          <p:cNvSpPr>
            <a:spLocks noGrp="1"/>
          </p:cNvSpPr>
          <p:nvPr>
            <p:ph type="sldNum" sz="quarter" idx="12"/>
          </p:nvPr>
        </p:nvSpPr>
        <p:spPr>
          <a:xfrm>
            <a:off x="146304" y="6208776"/>
            <a:ext cx="457200" cy="457200"/>
          </a:xfrm>
        </p:spPr>
        <p:txBody>
          <a:bodyPr/>
          <a:lstStyle/>
          <a:p>
            <a:fld id="{0E2B90DE-CA9C-452B-80F9-35262CC2B070}" type="slidenum">
              <a:rPr lang="en-IN" smtClean="0"/>
              <a:pPr/>
              <a:t>‹#›</a:t>
            </a:fld>
            <a:endParaRPr lang="en-IN"/>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endParaRPr kumimoji="0" lang="en-US" dirty="0"/>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7EEFA613-3F7D-48C8-8EC6-8B200B3BA48B}" type="datetime1">
              <a:rPr lang="en-US" smtClean="0"/>
              <a:t>8/2/2021</a:t>
            </a:fld>
            <a:endParaRPr lang="en-IN"/>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IN"/>
              <a:t>SOCIETY5.0 -UNIT-I</a:t>
            </a:r>
            <a:endParaRPr lang="en-IN" dirty="0"/>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0E2B90DE-CA9C-452B-80F9-35262CC2B070}" type="slidenum">
              <a:rPr lang="en-IN" smtClean="0"/>
              <a:pPr/>
              <a:t>‹#›</a:t>
            </a:fld>
            <a:endParaRPr lang="en-IN"/>
          </a:p>
        </p:txBody>
      </p:sp>
      <p:pic>
        <p:nvPicPr>
          <p:cNvPr id="10" name="Picture 40"/>
          <p:cNvPicPr>
            <a:picLocks noChangeAspect="1" noChangeArrowheads="1"/>
          </p:cNvPicPr>
          <p:nvPr userDrawn="1"/>
        </p:nvPicPr>
        <p:blipFill>
          <a:blip r:embed="rId14" cstate="print"/>
          <a:srcRect/>
          <a:stretch>
            <a:fillRect/>
          </a:stretch>
        </p:blipFill>
        <p:spPr bwMode="auto">
          <a:xfrm>
            <a:off x="179512" y="188640"/>
            <a:ext cx="1000132" cy="857256"/>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ransition>
    <p:fade/>
  </p:transition>
  <p:hf hdr="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hyperlink" Target="https://www.arduino.cc/en/Main/Products"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3" Type="http://schemas.openxmlformats.org/officeDocument/2006/relationships/hyperlink" Target="http://wiring.org.co/" TargetMode="External"/><Relationship Id="rId2" Type="http://schemas.openxmlformats.org/officeDocument/2006/relationships/hyperlink" Target="https://www.arduino.cc/en/Reference/HomePage" TargetMode="External"/><Relationship Id="rId1" Type="http://schemas.openxmlformats.org/officeDocument/2006/relationships/slideLayout" Target="../slideLayouts/slideLayout2.xml"/><Relationship Id="rId5" Type="http://schemas.openxmlformats.org/officeDocument/2006/relationships/hyperlink" Target="https://processing.org/" TargetMode="External"/><Relationship Id="rId4" Type="http://schemas.openxmlformats.org/officeDocument/2006/relationships/hyperlink" Target="https://www.arduino.cc/en/Main/Software" TargetMode="Externa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hyperlink" Target="https://www.arduino.cc/en/Main/Software" TargetMode="Externa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hyperlink" Target="https://www.arduino.cc/en/Main/Standalone" TargetMode="Externa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hyperlink" Target="https://www.arduino.cc/en/Guide/Environment#serialmonitor" TargetMode="Externa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hyperlink" Target="https://www.arduino.cc/en/Guide/Environment#libraries" TargetMode="Externa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hyperlink" Target="https://www.arduino.cc/en/uploads/ArduinoCertified/IntelGalileo_fabD_Front.jpg" TargetMode="External"/><Relationship Id="rId1" Type="http://schemas.openxmlformats.org/officeDocument/2006/relationships/slideLayout" Target="../slideLayouts/slideLayout12.xml"/><Relationship Id="rId5" Type="http://schemas.openxmlformats.org/officeDocument/2006/relationships/image" Target="../media/image58.jpeg"/><Relationship Id="rId4" Type="http://schemas.openxmlformats.org/officeDocument/2006/relationships/hyperlink" Target="https://www.arduino.cc/en/uploads/ArduinoCertified/IntelGalileo_fabD_Back.jpg" TargetMode="External"/></Relationships>
</file>

<file path=ppt/slides/_rels/slide21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2.xml"/></Relationships>
</file>

<file path=ppt/slides/_rels/slide24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1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1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2.xml"/></Relationships>
</file>

<file path=ppt/slides/_rels/slide284.xml.rels><?xml version="1.0" encoding="UTF-8" standalone="yes"?>
<Relationships xmlns="http://schemas.openxmlformats.org/package/2006/relationships"><Relationship Id="rId2" Type="http://schemas.openxmlformats.org/officeDocument/2006/relationships/hyperlink" Target="http://getchip.com/pages/chip" TargetMode="External"/><Relationship Id="rId1" Type="http://schemas.openxmlformats.org/officeDocument/2006/relationships/slideLayout" Target="../slideLayouts/slideLayout1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6.xml.rels><?xml version="1.0" encoding="UTF-8" standalone="yes"?>
<Relationships xmlns="http://schemas.openxmlformats.org/package/2006/relationships"><Relationship Id="rId2" Type="http://schemas.openxmlformats.org/officeDocument/2006/relationships/hyperlink" Target="http://labs.mediatek.com/site/global/developer_tools/mediatek_linkit/whatis_linkit/index.gsp" TargetMode="External"/><Relationship Id="rId1" Type="http://schemas.openxmlformats.org/officeDocument/2006/relationships/slideLayout" Target="../slideLayouts/slideLayout12.xml"/></Relationships>
</file>

<file path=ppt/slides/_rels/slide28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2.xml"/></Relationships>
</file>

<file path=ppt/slides/_rels/slide288.xml.rels><?xml version="1.0" encoding="UTF-8" standalone="yes"?>
<Relationships xmlns="http://schemas.openxmlformats.org/package/2006/relationships"><Relationship Id="rId2" Type="http://schemas.openxmlformats.org/officeDocument/2006/relationships/hyperlink" Target="https://www.particle.io/prototype" TargetMode="External"/><Relationship Id="rId1" Type="http://schemas.openxmlformats.org/officeDocument/2006/relationships/slideLayout" Target="../slideLayouts/slideLayout1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2.xml.rels><?xml version="1.0" encoding="UTF-8" standalone="yes"?>
<Relationships xmlns="http://schemas.openxmlformats.org/package/2006/relationships"><Relationship Id="rId2" Type="http://schemas.openxmlformats.org/officeDocument/2006/relationships/hyperlink" Target="http://thenewstack.io/year-ahead-node-js-internet-things/" TargetMode="External"/><Relationship Id="rId1" Type="http://schemas.openxmlformats.org/officeDocument/2006/relationships/slideLayout" Target="../slideLayouts/slideLayout12.xml"/></Relationships>
</file>

<file path=ppt/slides/_rels/slide29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9.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1.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1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hyperlink" Target="https://www.geeksforgeeks.org/introduction-to-internet-of-things-iot-set-1/" TargetMode="Externa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FF"/>
                </a:solidFill>
              </a:rPr>
              <a:t>Unit - II - Elements of </a:t>
            </a:r>
            <a:r>
              <a:rPr lang="en-US" dirty="0" err="1">
                <a:solidFill>
                  <a:srgbClr val="FF00FF"/>
                </a:solidFill>
              </a:rPr>
              <a:t>IoT</a:t>
            </a:r>
            <a:endParaRPr lang="en-US" dirty="0">
              <a:solidFill>
                <a:srgbClr val="FF00FF"/>
              </a:solidFill>
            </a:endParaRPr>
          </a:p>
        </p:txBody>
      </p:sp>
      <p:sp>
        <p:nvSpPr>
          <p:cNvPr id="3" name="Content Placeholder 2"/>
          <p:cNvSpPr>
            <a:spLocks noGrp="1"/>
          </p:cNvSpPr>
          <p:nvPr>
            <p:ph idx="1"/>
          </p:nvPr>
        </p:nvSpPr>
        <p:spPr/>
        <p:txBody>
          <a:bodyPr>
            <a:normAutofit/>
          </a:bodyPr>
          <a:lstStyle/>
          <a:p>
            <a:pPr algn="just"/>
            <a:r>
              <a:rPr lang="en-US" sz="3600" dirty="0"/>
              <a:t>Application Sensors &amp; Actuators - Edge Networking (WSN) – Gateways - IoT Communication Model – WPAN &amp; LPWA, IoT platform for available applications, Hardware Devices: Arduino, Raspberry pi and Intel </a:t>
            </a:r>
            <a:r>
              <a:rPr lang="en-US" sz="3600" dirty="0" err="1"/>
              <a:t>galileo</a:t>
            </a:r>
            <a:r>
              <a:rPr lang="en-US" sz="3600" dirty="0"/>
              <a:t>-Wearable Development Boards.</a:t>
            </a:r>
            <a:endParaRPr lang="en-US" sz="3600" dirty="0">
              <a:solidFill>
                <a:srgbClr val="00B050"/>
              </a:solidFill>
            </a:endParaRPr>
          </a:p>
          <a:p>
            <a:pPr>
              <a:buNone/>
            </a:pPr>
            <a:endParaRPr lang="en-US" sz="3600" dirty="0"/>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FF"/>
                </a:solidFill>
              </a:rPr>
              <a:t>User Interface</a:t>
            </a:r>
            <a:endParaRPr lang="en-US" dirty="0"/>
          </a:p>
        </p:txBody>
      </p:sp>
      <p:sp>
        <p:nvSpPr>
          <p:cNvPr id="3" name="Content Placeholder 2"/>
          <p:cNvSpPr>
            <a:spLocks noGrp="1"/>
          </p:cNvSpPr>
          <p:nvPr>
            <p:ph idx="1"/>
          </p:nvPr>
        </p:nvSpPr>
        <p:spPr/>
        <p:txBody>
          <a:bodyPr/>
          <a:lstStyle/>
          <a:p>
            <a:pPr algn="just"/>
            <a:r>
              <a:rPr lang="en-US" dirty="0">
                <a:solidFill>
                  <a:srgbClr val="0070C0"/>
                </a:solidFill>
              </a:rPr>
              <a:t>User interface design has higher significance in today’s competitive market; it often determines the user whether to choose a particular device or appliance. </a:t>
            </a:r>
          </a:p>
          <a:p>
            <a:pPr algn="just"/>
            <a:r>
              <a:rPr lang="en-US" dirty="0">
                <a:solidFill>
                  <a:srgbClr val="0070C0"/>
                </a:solidFill>
              </a:rPr>
              <a:t>Users will be interested in buying new devices or smart gadgets if it is very user-friendly and compatible with common connectivity standards.</a:t>
            </a:r>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10</a:t>
            </a:fld>
            <a:endParaRPr 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D2384C7-4401-40D7-B0FF-653A08557CB3}"/>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12D360D4-C9F8-4284-9247-23003C739DE8}"/>
              </a:ext>
            </a:extLst>
          </p:cNvPr>
          <p:cNvSpPr>
            <a:spLocks noGrp="1"/>
          </p:cNvSpPr>
          <p:nvPr>
            <p:ph type="sldNum" sz="quarter" idx="12"/>
          </p:nvPr>
        </p:nvSpPr>
        <p:spPr/>
        <p:txBody>
          <a:bodyPr/>
          <a:lstStyle/>
          <a:p>
            <a:fld id="{0E2B90DE-CA9C-452B-80F9-35262CC2B070}" type="slidenum">
              <a:rPr lang="en-IN" smtClean="0"/>
              <a:pPr/>
              <a:t>100</a:t>
            </a:fld>
            <a:endParaRPr lang="en-IN"/>
          </a:p>
        </p:txBody>
      </p:sp>
      <p:sp>
        <p:nvSpPr>
          <p:cNvPr id="6" name="Content Placeholder 5">
            <a:extLst>
              <a:ext uri="{FF2B5EF4-FFF2-40B4-BE49-F238E27FC236}">
                <a16:creationId xmlns:a16="http://schemas.microsoft.com/office/drawing/2014/main" id="{C79B100D-1E3F-4753-A4BE-E3A718BCAF7E}"/>
              </a:ext>
            </a:extLst>
          </p:cNvPr>
          <p:cNvSpPr>
            <a:spLocks noGrp="1"/>
          </p:cNvSpPr>
          <p:nvPr>
            <p:ph sz="quarter" idx="1"/>
          </p:nvPr>
        </p:nvSpPr>
        <p:spPr/>
        <p:txBody>
          <a:bodyPr>
            <a:normAutofit/>
          </a:bodyPr>
          <a:lstStyle/>
          <a:p>
            <a:pPr algn="just"/>
            <a:r>
              <a:rPr lang="en-IN" sz="3200" dirty="0">
                <a:effectLst/>
                <a:latin typeface="Times New Roman" panose="02020603050405020304" pitchFamily="18" charset="0"/>
                <a:ea typeface="Calibri" panose="020F0502020204030204" pitchFamily="34" charset="0"/>
              </a:rPr>
              <a:t>Several forms of this model are found in consumer devices. In many cases, the local gateway device is a Smartphone running an app to communicate with a device and relay data to a cloud service. model employed with popular consumer items like personal fitness trackers. </a:t>
            </a:r>
            <a:endParaRPr lang="en-US" sz="3200" dirty="0"/>
          </a:p>
        </p:txBody>
      </p:sp>
    </p:spTree>
    <p:extLst>
      <p:ext uri="{BB962C8B-B14F-4D97-AF65-F5344CB8AC3E}">
        <p14:creationId xmlns:p14="http://schemas.microsoft.com/office/powerpoint/2010/main" val="2390983967"/>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D2384C7-4401-40D7-B0FF-653A08557CB3}"/>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12D360D4-C9F8-4284-9247-23003C739DE8}"/>
              </a:ext>
            </a:extLst>
          </p:cNvPr>
          <p:cNvSpPr>
            <a:spLocks noGrp="1"/>
          </p:cNvSpPr>
          <p:nvPr>
            <p:ph type="sldNum" sz="quarter" idx="12"/>
          </p:nvPr>
        </p:nvSpPr>
        <p:spPr/>
        <p:txBody>
          <a:bodyPr/>
          <a:lstStyle/>
          <a:p>
            <a:fld id="{0E2B90DE-CA9C-452B-80F9-35262CC2B070}" type="slidenum">
              <a:rPr lang="en-IN" smtClean="0"/>
              <a:pPr/>
              <a:t>101</a:t>
            </a:fld>
            <a:endParaRPr lang="en-IN"/>
          </a:p>
        </p:txBody>
      </p:sp>
      <p:sp>
        <p:nvSpPr>
          <p:cNvPr id="6" name="Content Placeholder 5">
            <a:extLst>
              <a:ext uri="{FF2B5EF4-FFF2-40B4-BE49-F238E27FC236}">
                <a16:creationId xmlns:a16="http://schemas.microsoft.com/office/drawing/2014/main" id="{C79B100D-1E3F-4753-A4BE-E3A718BCAF7E}"/>
              </a:ext>
            </a:extLst>
          </p:cNvPr>
          <p:cNvSpPr>
            <a:spLocks noGrp="1"/>
          </p:cNvSpPr>
          <p:nvPr>
            <p:ph sz="quarter" idx="1"/>
          </p:nvPr>
        </p:nvSpPr>
        <p:spPr/>
        <p:txBody>
          <a:bodyPr>
            <a:normAutofit/>
          </a:bodyPr>
          <a:lstStyle/>
          <a:p>
            <a:pPr algn="just"/>
            <a:r>
              <a:rPr lang="en-IN" sz="3200" dirty="0">
                <a:effectLst/>
                <a:latin typeface="Times New Roman" panose="02020603050405020304" pitchFamily="18" charset="0"/>
                <a:ea typeface="Calibri" panose="020F0502020204030204" pitchFamily="34" charset="0"/>
              </a:rPr>
              <a:t>These devices do not have the native ability to connect directly to a cloud service, so they frequently rely on Smartphone app software to serve as an intermediary gateway to connect the fitness device to the cloud.</a:t>
            </a:r>
            <a:endParaRPr lang="en-US" sz="3200" dirty="0"/>
          </a:p>
        </p:txBody>
      </p:sp>
    </p:spTree>
    <p:extLst>
      <p:ext uri="{BB962C8B-B14F-4D97-AF65-F5344CB8AC3E}">
        <p14:creationId xmlns:p14="http://schemas.microsoft.com/office/powerpoint/2010/main" val="748998151"/>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D2384C7-4401-40D7-B0FF-653A08557CB3}"/>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12D360D4-C9F8-4284-9247-23003C739DE8}"/>
              </a:ext>
            </a:extLst>
          </p:cNvPr>
          <p:cNvSpPr>
            <a:spLocks noGrp="1"/>
          </p:cNvSpPr>
          <p:nvPr>
            <p:ph type="sldNum" sz="quarter" idx="12"/>
          </p:nvPr>
        </p:nvSpPr>
        <p:spPr/>
        <p:txBody>
          <a:bodyPr/>
          <a:lstStyle/>
          <a:p>
            <a:fld id="{0E2B90DE-CA9C-452B-80F9-35262CC2B070}" type="slidenum">
              <a:rPr lang="en-IN" smtClean="0"/>
              <a:pPr/>
              <a:t>102</a:t>
            </a:fld>
            <a:endParaRPr lang="en-IN"/>
          </a:p>
        </p:txBody>
      </p:sp>
      <p:sp>
        <p:nvSpPr>
          <p:cNvPr id="6" name="Content Placeholder 5">
            <a:extLst>
              <a:ext uri="{FF2B5EF4-FFF2-40B4-BE49-F238E27FC236}">
                <a16:creationId xmlns:a16="http://schemas.microsoft.com/office/drawing/2014/main" id="{C79B100D-1E3F-4753-A4BE-E3A718BCAF7E}"/>
              </a:ext>
            </a:extLst>
          </p:cNvPr>
          <p:cNvSpPr>
            <a:spLocks noGrp="1"/>
          </p:cNvSpPr>
          <p:nvPr>
            <p:ph sz="quarter" idx="1"/>
          </p:nvPr>
        </p:nvSpPr>
        <p:spPr/>
        <p:txBody>
          <a:bodyPr>
            <a:normAutofit/>
          </a:bodyPr>
          <a:lstStyle/>
          <a:p>
            <a:pPr algn="just"/>
            <a:r>
              <a:rPr lang="en-IN" sz="3200" dirty="0">
                <a:effectLst/>
                <a:latin typeface="Times New Roman" panose="02020603050405020304" pitchFamily="18" charset="0"/>
                <a:ea typeface="Calibri" panose="020F0502020204030204" pitchFamily="34" charset="0"/>
              </a:rPr>
              <a:t>The other form of this device-to-gateway model is the emergence of “hub” devices in home automation applications. These are devices that serve as a local gateway between individual IoT devices and a cloud service, but they can also bridge the interoperability gap between devices themselves. </a:t>
            </a:r>
            <a:endParaRPr lang="en-US" sz="3200" dirty="0"/>
          </a:p>
        </p:txBody>
      </p:sp>
    </p:spTree>
    <p:extLst>
      <p:ext uri="{BB962C8B-B14F-4D97-AF65-F5344CB8AC3E}">
        <p14:creationId xmlns:p14="http://schemas.microsoft.com/office/powerpoint/2010/main" val="3831278812"/>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D2384C7-4401-40D7-B0FF-653A08557CB3}"/>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12D360D4-C9F8-4284-9247-23003C739DE8}"/>
              </a:ext>
            </a:extLst>
          </p:cNvPr>
          <p:cNvSpPr>
            <a:spLocks noGrp="1"/>
          </p:cNvSpPr>
          <p:nvPr>
            <p:ph type="sldNum" sz="quarter" idx="12"/>
          </p:nvPr>
        </p:nvSpPr>
        <p:spPr/>
        <p:txBody>
          <a:bodyPr/>
          <a:lstStyle/>
          <a:p>
            <a:fld id="{0E2B90DE-CA9C-452B-80F9-35262CC2B070}" type="slidenum">
              <a:rPr lang="en-IN" smtClean="0"/>
              <a:pPr/>
              <a:t>103</a:t>
            </a:fld>
            <a:endParaRPr lang="en-IN"/>
          </a:p>
        </p:txBody>
      </p:sp>
      <p:sp>
        <p:nvSpPr>
          <p:cNvPr id="6" name="Content Placeholder 5">
            <a:extLst>
              <a:ext uri="{FF2B5EF4-FFF2-40B4-BE49-F238E27FC236}">
                <a16:creationId xmlns:a16="http://schemas.microsoft.com/office/drawing/2014/main" id="{C79B100D-1E3F-4753-A4BE-E3A718BCAF7E}"/>
              </a:ext>
            </a:extLst>
          </p:cNvPr>
          <p:cNvSpPr>
            <a:spLocks noGrp="1"/>
          </p:cNvSpPr>
          <p:nvPr>
            <p:ph sz="quarter" idx="1"/>
          </p:nvPr>
        </p:nvSpPr>
        <p:spPr/>
        <p:txBody>
          <a:bodyPr>
            <a:noAutofit/>
          </a:bodyPr>
          <a:lstStyle/>
          <a:p>
            <a:pPr algn="just"/>
            <a:r>
              <a:rPr lang="en-US" sz="2800" dirty="0">
                <a:effectLst/>
                <a:latin typeface="Times New Roman" panose="02020603050405020304" pitchFamily="18" charset="0"/>
                <a:ea typeface="Trebuchet MS" panose="020B0603020202020204" pitchFamily="34" charset="0"/>
                <a:cs typeface="Times New Roman" panose="02020603050405020304" pitchFamily="18" charset="0"/>
              </a:rPr>
              <a:t>. For example, the Smart Things</a:t>
            </a:r>
            <a:r>
              <a:rPr lang="en-US" sz="2800" i="1" dirty="0">
                <a:effectLst/>
                <a:latin typeface="Times New Roman" panose="02020603050405020304" pitchFamily="18" charset="0"/>
                <a:ea typeface="Trebuchet MS" panose="020B0603020202020204" pitchFamily="34" charset="0"/>
                <a:cs typeface="Times New Roman" panose="02020603050405020304" pitchFamily="18" charset="0"/>
              </a:rPr>
              <a:t> </a:t>
            </a:r>
            <a:r>
              <a:rPr lang="en-US" sz="2800" dirty="0">
                <a:effectLst/>
                <a:latin typeface="Times New Roman" panose="02020603050405020304" pitchFamily="18" charset="0"/>
                <a:ea typeface="Trebuchet MS" panose="020B0603020202020204" pitchFamily="34" charset="0"/>
                <a:cs typeface="Times New Roman" panose="02020603050405020304" pitchFamily="18" charset="0"/>
              </a:rPr>
              <a:t>hub is a stand-alone gateway device that has Z-Wave and Zigbee transceivers installed to communicate with both families of devices. It then connects to the Smart Things cloud service, allowing the user to gain access to the devices using a Smartphone app and an Internet connection. The evolution of systems using the device-to-gateway communication model and its larger role in addressing interoperability challenges </a:t>
            </a:r>
            <a:r>
              <a:rPr lang="en-US" sz="2800" dirty="0">
                <a:solidFill>
                  <a:srgbClr val="000000"/>
                </a:solidFill>
                <a:effectLst/>
                <a:latin typeface="Times New Roman" panose="02020603050405020304" pitchFamily="18" charset="0"/>
                <a:ea typeface="Trebuchet MS" panose="020B0603020202020204" pitchFamily="34" charset="0"/>
                <a:cs typeface="Times New Roman" panose="02020603050405020304" pitchFamily="18" charset="0"/>
              </a:rPr>
              <a:t>among IoT devices is still unfolding.</a:t>
            </a:r>
            <a:endParaRPr lang="en-US" sz="2800" dirty="0">
              <a:effectLst/>
              <a:latin typeface="Trebuchet MS" panose="020B0603020202020204" pitchFamily="34" charset="0"/>
              <a:ea typeface="Trebuchet MS" panose="020B0603020202020204" pitchFamily="34" charset="0"/>
              <a:cs typeface="Times New Roman" panose="02020603050405020304" pitchFamily="18" charset="0"/>
            </a:endParaRPr>
          </a:p>
          <a:p>
            <a:pPr algn="just"/>
            <a:endParaRPr lang="en-US" sz="2800" dirty="0"/>
          </a:p>
        </p:txBody>
      </p:sp>
    </p:spTree>
    <p:extLst>
      <p:ext uri="{BB962C8B-B14F-4D97-AF65-F5344CB8AC3E}">
        <p14:creationId xmlns:p14="http://schemas.microsoft.com/office/powerpoint/2010/main" val="1297429328"/>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D2384C7-4401-40D7-B0FF-653A08557CB3}"/>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12D360D4-C9F8-4284-9247-23003C739DE8}"/>
              </a:ext>
            </a:extLst>
          </p:cNvPr>
          <p:cNvSpPr>
            <a:spLocks noGrp="1"/>
          </p:cNvSpPr>
          <p:nvPr>
            <p:ph type="sldNum" sz="quarter" idx="12"/>
          </p:nvPr>
        </p:nvSpPr>
        <p:spPr/>
        <p:txBody>
          <a:bodyPr/>
          <a:lstStyle/>
          <a:p>
            <a:fld id="{0E2B90DE-CA9C-452B-80F9-35262CC2B070}" type="slidenum">
              <a:rPr lang="en-IN" smtClean="0"/>
              <a:pPr/>
              <a:t>104</a:t>
            </a:fld>
            <a:endParaRPr lang="en-IN"/>
          </a:p>
        </p:txBody>
      </p:sp>
      <p:sp>
        <p:nvSpPr>
          <p:cNvPr id="6" name="Content Placeholder 5">
            <a:extLst>
              <a:ext uri="{FF2B5EF4-FFF2-40B4-BE49-F238E27FC236}">
                <a16:creationId xmlns:a16="http://schemas.microsoft.com/office/drawing/2014/main" id="{C79B100D-1E3F-4753-A4BE-E3A718BCAF7E}"/>
              </a:ext>
            </a:extLst>
          </p:cNvPr>
          <p:cNvSpPr>
            <a:spLocks noGrp="1"/>
          </p:cNvSpPr>
          <p:nvPr>
            <p:ph sz="quarter" idx="1"/>
          </p:nvPr>
        </p:nvSpPr>
        <p:spPr/>
        <p:txBody>
          <a:bodyPr>
            <a:normAutofit/>
          </a:bodyPr>
          <a:lstStyle/>
          <a:p>
            <a:pPr algn="just"/>
            <a:r>
              <a:rPr lang="en-IN" sz="2800" b="1" dirty="0">
                <a:solidFill>
                  <a:srgbClr val="000000"/>
                </a:solidFill>
                <a:effectLst/>
                <a:latin typeface="Times New Roman" panose="02020603050405020304" pitchFamily="18" charset="0"/>
                <a:ea typeface="Times New Roman" panose="02020603050405020304" pitchFamily="18" charset="0"/>
              </a:rPr>
              <a:t>Back-End Data-Sharing Model</a:t>
            </a:r>
            <a:endParaRPr lang="en-US" sz="2800" b="1" dirty="0">
              <a:effectLst/>
              <a:latin typeface="Cambria" panose="02040503050406030204" pitchFamily="18" charset="0"/>
              <a:ea typeface="Times New Roman" panose="02020603050405020304" pitchFamily="18" charset="0"/>
            </a:endParaRPr>
          </a:p>
          <a:p>
            <a:pPr algn="just"/>
            <a:r>
              <a:rPr lang="en-IN" sz="2800" dirty="0">
                <a:solidFill>
                  <a:srgbClr val="000000"/>
                </a:solidFill>
                <a:effectLst/>
                <a:latin typeface="Times New Roman" panose="02020603050405020304" pitchFamily="18" charset="0"/>
                <a:ea typeface="Calibri" panose="020F0502020204030204" pitchFamily="34" charset="0"/>
              </a:rPr>
              <a:t>The back-end data-sharing model refers</a:t>
            </a:r>
            <a:r>
              <a:rPr lang="en-IN" sz="2800" dirty="0">
                <a:effectLst/>
                <a:latin typeface="Times New Roman" panose="02020603050405020304" pitchFamily="18" charset="0"/>
                <a:ea typeface="Calibri" panose="020F0502020204030204" pitchFamily="34" charset="0"/>
              </a:rPr>
              <a:t> to a communication architecture that enables users to export and </a:t>
            </a:r>
            <a:r>
              <a:rPr lang="en-IN" sz="2800" dirty="0" err="1">
                <a:effectLst/>
                <a:latin typeface="Times New Roman" panose="02020603050405020304" pitchFamily="18" charset="0"/>
                <a:ea typeface="Calibri" panose="020F0502020204030204" pitchFamily="34" charset="0"/>
              </a:rPr>
              <a:t>analyze</a:t>
            </a:r>
            <a:r>
              <a:rPr lang="en-IN" sz="2800" dirty="0">
                <a:effectLst/>
                <a:latin typeface="Times New Roman" panose="02020603050405020304" pitchFamily="18" charset="0"/>
                <a:ea typeface="Calibri" panose="020F0502020204030204" pitchFamily="34" charset="0"/>
              </a:rPr>
              <a:t> smart object data from a cloud service in combination with data from other sources. This architecture supports “the [user’s] desire for granting access to the uploaded sensor data to third parties.</a:t>
            </a:r>
            <a:endParaRPr lang="en-US" sz="2800" dirty="0"/>
          </a:p>
        </p:txBody>
      </p:sp>
    </p:spTree>
    <p:extLst>
      <p:ext uri="{BB962C8B-B14F-4D97-AF65-F5344CB8AC3E}">
        <p14:creationId xmlns:p14="http://schemas.microsoft.com/office/powerpoint/2010/main" val="874062014"/>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D2384C7-4401-40D7-B0FF-653A08557CB3}"/>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12D360D4-C9F8-4284-9247-23003C739DE8}"/>
              </a:ext>
            </a:extLst>
          </p:cNvPr>
          <p:cNvSpPr>
            <a:spLocks noGrp="1"/>
          </p:cNvSpPr>
          <p:nvPr>
            <p:ph type="sldNum" sz="quarter" idx="12"/>
          </p:nvPr>
        </p:nvSpPr>
        <p:spPr/>
        <p:txBody>
          <a:bodyPr/>
          <a:lstStyle/>
          <a:p>
            <a:fld id="{0E2B90DE-CA9C-452B-80F9-35262CC2B070}" type="slidenum">
              <a:rPr lang="en-IN" smtClean="0"/>
              <a:pPr/>
              <a:t>105</a:t>
            </a:fld>
            <a:endParaRPr lang="en-IN"/>
          </a:p>
        </p:txBody>
      </p:sp>
      <p:sp>
        <p:nvSpPr>
          <p:cNvPr id="6" name="Content Placeholder 5">
            <a:extLst>
              <a:ext uri="{FF2B5EF4-FFF2-40B4-BE49-F238E27FC236}">
                <a16:creationId xmlns:a16="http://schemas.microsoft.com/office/drawing/2014/main" id="{C79B100D-1E3F-4753-A4BE-E3A718BCAF7E}"/>
              </a:ext>
            </a:extLst>
          </p:cNvPr>
          <p:cNvSpPr>
            <a:spLocks noGrp="1"/>
          </p:cNvSpPr>
          <p:nvPr>
            <p:ph sz="quarter" idx="1"/>
          </p:nvPr>
        </p:nvSpPr>
        <p:spPr/>
        <p:txBody>
          <a:bodyPr>
            <a:normAutofit/>
          </a:bodyPr>
          <a:lstStyle/>
          <a:p>
            <a:pPr algn="just"/>
            <a:r>
              <a:rPr lang="en-US" sz="2800" dirty="0">
                <a:effectLst/>
                <a:latin typeface="Times New Roman" panose="02020603050405020304" pitchFamily="18" charset="0"/>
                <a:ea typeface="Trebuchet MS" panose="020B0603020202020204" pitchFamily="34" charset="0"/>
                <a:cs typeface="Times New Roman" panose="02020603050405020304" pitchFamily="18" charset="0"/>
              </a:rPr>
              <a:t>This approach is an extension of the single device-to-cloud communication model, which can lead to data silos where “IoT devices upload data only to a single application service provider’’. A back-end sharing architecture allows the data collected from single IoT device data streams to be aggregated and analyzed.</a:t>
            </a:r>
            <a:endParaRPr lang="en-US" sz="2800" dirty="0">
              <a:effectLst/>
              <a:latin typeface="Trebuchet MS" panose="020B0603020202020204" pitchFamily="34" charset="0"/>
              <a:ea typeface="Trebuchet MS" panose="020B0603020202020204" pitchFamily="34" charset="0"/>
              <a:cs typeface="Times New Roman" panose="02020603050405020304" pitchFamily="18" charset="0"/>
            </a:endParaRPr>
          </a:p>
          <a:p>
            <a:pPr algn="just"/>
            <a:endParaRPr lang="en-US" sz="2800" dirty="0"/>
          </a:p>
        </p:txBody>
      </p:sp>
    </p:spTree>
    <p:extLst>
      <p:ext uri="{BB962C8B-B14F-4D97-AF65-F5344CB8AC3E}">
        <p14:creationId xmlns:p14="http://schemas.microsoft.com/office/powerpoint/2010/main" val="2747626457"/>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D2384C7-4401-40D7-B0FF-653A08557CB3}"/>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12D360D4-C9F8-4284-9247-23003C739DE8}"/>
              </a:ext>
            </a:extLst>
          </p:cNvPr>
          <p:cNvSpPr>
            <a:spLocks noGrp="1"/>
          </p:cNvSpPr>
          <p:nvPr>
            <p:ph type="sldNum" sz="quarter" idx="12"/>
          </p:nvPr>
        </p:nvSpPr>
        <p:spPr/>
        <p:txBody>
          <a:bodyPr/>
          <a:lstStyle/>
          <a:p>
            <a:fld id="{0E2B90DE-CA9C-452B-80F9-35262CC2B070}" type="slidenum">
              <a:rPr lang="en-IN" smtClean="0"/>
              <a:pPr/>
              <a:t>106</a:t>
            </a:fld>
            <a:endParaRPr lang="en-IN"/>
          </a:p>
        </p:txBody>
      </p:sp>
      <p:sp>
        <p:nvSpPr>
          <p:cNvPr id="6" name="Content Placeholder 5">
            <a:extLst>
              <a:ext uri="{FF2B5EF4-FFF2-40B4-BE49-F238E27FC236}">
                <a16:creationId xmlns:a16="http://schemas.microsoft.com/office/drawing/2014/main" id="{C79B100D-1E3F-4753-A4BE-E3A718BCAF7E}"/>
              </a:ext>
            </a:extLst>
          </p:cNvPr>
          <p:cNvSpPr>
            <a:spLocks noGrp="1"/>
          </p:cNvSpPr>
          <p:nvPr>
            <p:ph sz="quarter" idx="1"/>
          </p:nvPr>
        </p:nvSpPr>
        <p:spPr/>
        <p:txBody>
          <a:bodyPr>
            <a:normAutofit/>
          </a:bodyPr>
          <a:lstStyle/>
          <a:p>
            <a:pPr algn="just"/>
            <a:r>
              <a:rPr lang="en-IN" sz="2800" dirty="0">
                <a:effectLst/>
                <a:latin typeface="Times New Roman" panose="02020603050405020304" pitchFamily="18" charset="0"/>
                <a:ea typeface="Calibri" panose="020F0502020204030204" pitchFamily="34" charset="0"/>
              </a:rPr>
              <a:t>For example, a corporate user in charge of an office complex would be interested in consolidating and </a:t>
            </a:r>
            <a:r>
              <a:rPr lang="en-IN" sz="2800" dirty="0" err="1">
                <a:effectLst/>
                <a:latin typeface="Times New Roman" panose="02020603050405020304" pitchFamily="18" charset="0"/>
                <a:ea typeface="Calibri" panose="020F0502020204030204" pitchFamily="34" charset="0"/>
              </a:rPr>
              <a:t>analyzing</a:t>
            </a:r>
            <a:r>
              <a:rPr lang="en-IN" sz="2800" dirty="0">
                <a:effectLst/>
                <a:latin typeface="Times New Roman" panose="02020603050405020304" pitchFamily="18" charset="0"/>
                <a:ea typeface="Calibri" panose="020F0502020204030204" pitchFamily="34" charset="0"/>
              </a:rPr>
              <a:t> the energy consumption and utilities data produced by all the IoT sensors and Internet-enabled utility systems on the premises. Often in the single device-to-cloud model, the data each IoT sensor or system produces sits in a stand-alone data silo. </a:t>
            </a:r>
            <a:endParaRPr lang="en-US" sz="2800" dirty="0"/>
          </a:p>
        </p:txBody>
      </p:sp>
    </p:spTree>
    <p:extLst>
      <p:ext uri="{BB962C8B-B14F-4D97-AF65-F5344CB8AC3E}">
        <p14:creationId xmlns:p14="http://schemas.microsoft.com/office/powerpoint/2010/main" val="3689460837"/>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D2384C7-4401-40D7-B0FF-653A08557CB3}"/>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12D360D4-C9F8-4284-9247-23003C739DE8}"/>
              </a:ext>
            </a:extLst>
          </p:cNvPr>
          <p:cNvSpPr>
            <a:spLocks noGrp="1"/>
          </p:cNvSpPr>
          <p:nvPr>
            <p:ph type="sldNum" sz="quarter" idx="12"/>
          </p:nvPr>
        </p:nvSpPr>
        <p:spPr/>
        <p:txBody>
          <a:bodyPr/>
          <a:lstStyle/>
          <a:p>
            <a:fld id="{0E2B90DE-CA9C-452B-80F9-35262CC2B070}" type="slidenum">
              <a:rPr lang="en-IN" smtClean="0"/>
              <a:pPr/>
              <a:t>107</a:t>
            </a:fld>
            <a:endParaRPr lang="en-IN"/>
          </a:p>
        </p:txBody>
      </p:sp>
      <p:sp>
        <p:nvSpPr>
          <p:cNvPr id="6" name="Content Placeholder 5">
            <a:extLst>
              <a:ext uri="{FF2B5EF4-FFF2-40B4-BE49-F238E27FC236}">
                <a16:creationId xmlns:a16="http://schemas.microsoft.com/office/drawing/2014/main" id="{C79B100D-1E3F-4753-A4BE-E3A718BCAF7E}"/>
              </a:ext>
            </a:extLst>
          </p:cNvPr>
          <p:cNvSpPr>
            <a:spLocks noGrp="1"/>
          </p:cNvSpPr>
          <p:nvPr>
            <p:ph sz="quarter" idx="1"/>
          </p:nvPr>
        </p:nvSpPr>
        <p:spPr/>
        <p:txBody>
          <a:bodyPr>
            <a:normAutofit/>
          </a:bodyPr>
          <a:lstStyle/>
          <a:p>
            <a:pPr algn="just"/>
            <a:r>
              <a:rPr lang="en-IN" sz="2800" dirty="0">
                <a:effectLst/>
                <a:latin typeface="Times New Roman" panose="02020603050405020304" pitchFamily="18" charset="0"/>
                <a:ea typeface="Calibri" panose="020F0502020204030204" pitchFamily="34" charset="0"/>
              </a:rPr>
              <a:t>An effective back-end data sharing architecture would allow the company to easily access and </a:t>
            </a:r>
            <a:r>
              <a:rPr lang="en-IN" sz="2800" dirty="0" err="1">
                <a:effectLst/>
                <a:latin typeface="Times New Roman" panose="02020603050405020304" pitchFamily="18" charset="0"/>
                <a:ea typeface="Calibri" panose="020F0502020204030204" pitchFamily="34" charset="0"/>
              </a:rPr>
              <a:t>analyze</a:t>
            </a:r>
            <a:r>
              <a:rPr lang="en-IN" sz="2800" dirty="0">
                <a:effectLst/>
                <a:latin typeface="Times New Roman" panose="02020603050405020304" pitchFamily="18" charset="0"/>
                <a:ea typeface="Calibri" panose="020F0502020204030204" pitchFamily="34" charset="0"/>
              </a:rPr>
              <a:t> the data in the cloud produced by the whole spectrum of devices in the building. Also, this kind of architecture facilitates data portability needs. Effective back-end data- sharing architectures allow users to move their data when they switch between IoT services, breaking down traditional data silo barriers.</a:t>
            </a:r>
            <a:endParaRPr lang="en-US" sz="2800" dirty="0"/>
          </a:p>
        </p:txBody>
      </p:sp>
    </p:spTree>
    <p:extLst>
      <p:ext uri="{BB962C8B-B14F-4D97-AF65-F5344CB8AC3E}">
        <p14:creationId xmlns:p14="http://schemas.microsoft.com/office/powerpoint/2010/main" val="2871747407"/>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D2384C7-4401-40D7-B0FF-653A08557CB3}"/>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12D360D4-C9F8-4284-9247-23003C739DE8}"/>
              </a:ext>
            </a:extLst>
          </p:cNvPr>
          <p:cNvSpPr>
            <a:spLocks noGrp="1"/>
          </p:cNvSpPr>
          <p:nvPr>
            <p:ph type="sldNum" sz="quarter" idx="12"/>
          </p:nvPr>
        </p:nvSpPr>
        <p:spPr/>
        <p:txBody>
          <a:bodyPr/>
          <a:lstStyle/>
          <a:p>
            <a:fld id="{0E2B90DE-CA9C-452B-80F9-35262CC2B070}" type="slidenum">
              <a:rPr lang="en-IN" smtClean="0"/>
              <a:pPr/>
              <a:t>108</a:t>
            </a:fld>
            <a:endParaRPr lang="en-IN"/>
          </a:p>
        </p:txBody>
      </p:sp>
      <p:sp>
        <p:nvSpPr>
          <p:cNvPr id="6" name="Content Placeholder 5">
            <a:extLst>
              <a:ext uri="{FF2B5EF4-FFF2-40B4-BE49-F238E27FC236}">
                <a16:creationId xmlns:a16="http://schemas.microsoft.com/office/drawing/2014/main" id="{C79B100D-1E3F-4753-A4BE-E3A718BCAF7E}"/>
              </a:ext>
            </a:extLst>
          </p:cNvPr>
          <p:cNvSpPr>
            <a:spLocks noGrp="1"/>
          </p:cNvSpPr>
          <p:nvPr>
            <p:ph sz="quarter" idx="1"/>
          </p:nvPr>
        </p:nvSpPr>
        <p:spPr/>
        <p:txBody>
          <a:bodyPr>
            <a:normAutofit/>
          </a:bodyPr>
          <a:lstStyle/>
          <a:p>
            <a:pPr algn="just"/>
            <a:r>
              <a:rPr lang="en-IN" sz="2800" dirty="0">
                <a:effectLst/>
                <a:latin typeface="Times New Roman" panose="02020603050405020304" pitchFamily="18" charset="0"/>
                <a:ea typeface="Calibri" panose="020F0502020204030204" pitchFamily="34" charset="0"/>
              </a:rPr>
              <a:t>The back-end data-sharing model suggests a federated cloud services approach or cloud applications programmer interfaces (APIs) are needed to achieve interoperability of smart device data hosted in the cloud. </a:t>
            </a:r>
            <a:endParaRPr lang="en-US" sz="2800" dirty="0"/>
          </a:p>
        </p:txBody>
      </p:sp>
    </p:spTree>
    <p:extLst>
      <p:ext uri="{BB962C8B-B14F-4D97-AF65-F5344CB8AC3E}">
        <p14:creationId xmlns:p14="http://schemas.microsoft.com/office/powerpoint/2010/main" val="1987220888"/>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D2384C7-4401-40D7-B0FF-653A08557CB3}"/>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12D360D4-C9F8-4284-9247-23003C739DE8}"/>
              </a:ext>
            </a:extLst>
          </p:cNvPr>
          <p:cNvSpPr>
            <a:spLocks noGrp="1"/>
          </p:cNvSpPr>
          <p:nvPr>
            <p:ph type="sldNum" sz="quarter" idx="12"/>
          </p:nvPr>
        </p:nvSpPr>
        <p:spPr/>
        <p:txBody>
          <a:bodyPr/>
          <a:lstStyle/>
          <a:p>
            <a:fld id="{0E2B90DE-CA9C-452B-80F9-35262CC2B070}" type="slidenum">
              <a:rPr lang="en-IN" smtClean="0"/>
              <a:pPr/>
              <a:t>109</a:t>
            </a:fld>
            <a:endParaRPr lang="en-IN"/>
          </a:p>
        </p:txBody>
      </p:sp>
      <p:pic>
        <p:nvPicPr>
          <p:cNvPr id="7" name="image41.png">
            <a:extLst>
              <a:ext uri="{FF2B5EF4-FFF2-40B4-BE49-F238E27FC236}">
                <a16:creationId xmlns:a16="http://schemas.microsoft.com/office/drawing/2014/main" id="{CE38669B-295F-4FBC-A212-915507E453F8}"/>
              </a:ext>
            </a:extLst>
          </p:cNvPr>
          <p:cNvPicPr>
            <a:picLocks noGrp="1"/>
          </p:cNvPicPr>
          <p:nvPr>
            <p:ph sz="quarter" idx="1"/>
          </p:nvPr>
        </p:nvPicPr>
        <p:blipFill>
          <a:blip r:embed="rId2">
            <a:extLst>
              <a:ext uri="{28A0092B-C50C-407E-A947-70E740481C1C}">
                <a14:useLocalDpi xmlns:a14="http://schemas.microsoft.com/office/drawing/2010/main" val="0"/>
              </a:ext>
            </a:extLst>
          </a:blip>
          <a:srcRect r="-44" b="7111"/>
          <a:stretch>
            <a:fillRect/>
          </a:stretch>
        </p:blipFill>
        <p:spPr bwMode="auto">
          <a:xfrm>
            <a:off x="1327644" y="1730051"/>
            <a:ext cx="6945912" cy="4007497"/>
          </a:xfrm>
          <a:prstGeom prst="rect">
            <a:avLst/>
          </a:prstGeom>
          <a:noFill/>
          <a:ln>
            <a:noFill/>
          </a:ln>
        </p:spPr>
      </p:pic>
    </p:spTree>
    <p:extLst>
      <p:ext uri="{BB962C8B-B14F-4D97-AF65-F5344CB8AC3E}">
        <p14:creationId xmlns:p14="http://schemas.microsoft.com/office/powerpoint/2010/main" val="326134421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FF"/>
                </a:solidFill>
              </a:rPr>
              <a:t>User Interface</a:t>
            </a:r>
            <a:endParaRPr lang="en-US" dirty="0"/>
          </a:p>
        </p:txBody>
      </p:sp>
      <p:sp>
        <p:nvSpPr>
          <p:cNvPr id="3" name="Content Placeholder 2"/>
          <p:cNvSpPr>
            <a:spLocks noGrp="1"/>
          </p:cNvSpPr>
          <p:nvPr>
            <p:ph idx="1"/>
          </p:nvPr>
        </p:nvSpPr>
        <p:spPr/>
        <p:txBody>
          <a:bodyPr/>
          <a:lstStyle/>
          <a:p>
            <a:pPr algn="just"/>
            <a:r>
              <a:rPr lang="en-US" dirty="0">
                <a:solidFill>
                  <a:srgbClr val="0070C0"/>
                </a:solidFill>
              </a:rPr>
              <a:t>User interface design has higher significance in today’s competitive market; it often determines the user whether to choose a particular device or appliance.</a:t>
            </a:r>
          </a:p>
          <a:p>
            <a:pPr algn="just"/>
            <a:r>
              <a:rPr lang="en-US" dirty="0">
                <a:solidFill>
                  <a:srgbClr val="0070C0"/>
                </a:solidFill>
              </a:rPr>
              <a:t> Users will be interested in buying new devices or smart gadgets if it is very user-friendly and compatible with common connectivity standards.</a:t>
            </a:r>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11</a:t>
            </a:fld>
            <a:endParaRPr 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D2384C7-4401-40D7-B0FF-653A08557CB3}"/>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12D360D4-C9F8-4284-9247-23003C739DE8}"/>
              </a:ext>
            </a:extLst>
          </p:cNvPr>
          <p:cNvSpPr>
            <a:spLocks noGrp="1"/>
          </p:cNvSpPr>
          <p:nvPr>
            <p:ph type="sldNum" sz="quarter" idx="12"/>
          </p:nvPr>
        </p:nvSpPr>
        <p:spPr/>
        <p:txBody>
          <a:bodyPr/>
          <a:lstStyle/>
          <a:p>
            <a:fld id="{0E2B90DE-CA9C-452B-80F9-35262CC2B070}" type="slidenum">
              <a:rPr lang="en-IN" smtClean="0"/>
              <a:pPr/>
              <a:t>110</a:t>
            </a:fld>
            <a:endParaRPr lang="en-IN"/>
          </a:p>
        </p:txBody>
      </p:sp>
      <p:sp>
        <p:nvSpPr>
          <p:cNvPr id="6" name="Content Placeholder 5">
            <a:extLst>
              <a:ext uri="{FF2B5EF4-FFF2-40B4-BE49-F238E27FC236}">
                <a16:creationId xmlns:a16="http://schemas.microsoft.com/office/drawing/2014/main" id="{C79B100D-1E3F-4753-A4BE-E3A718BCAF7E}"/>
              </a:ext>
            </a:extLst>
          </p:cNvPr>
          <p:cNvSpPr>
            <a:spLocks noGrp="1"/>
          </p:cNvSpPr>
          <p:nvPr>
            <p:ph sz="quarter" idx="1"/>
          </p:nvPr>
        </p:nvSpPr>
        <p:spPr/>
        <p:txBody>
          <a:bodyPr>
            <a:normAutofit/>
          </a:bodyPr>
          <a:lstStyle/>
          <a:p>
            <a:pPr algn="just"/>
            <a:r>
              <a:rPr lang="en-IN" sz="2800" b="1" dirty="0">
                <a:solidFill>
                  <a:srgbClr val="000000"/>
                </a:solidFill>
                <a:effectLst/>
                <a:latin typeface="Times New Roman" panose="02020603050405020304" pitchFamily="18" charset="0"/>
                <a:ea typeface="Times New Roman" panose="02020603050405020304" pitchFamily="18" charset="0"/>
              </a:rPr>
              <a:t>Internet of Things Communications Models Summary</a:t>
            </a:r>
            <a:endParaRPr lang="en-US" sz="2800" b="1" dirty="0">
              <a:effectLst/>
              <a:latin typeface="Cambria" panose="02040503050406030204" pitchFamily="18" charset="0"/>
              <a:ea typeface="Times New Roman" panose="02020603050405020304" pitchFamily="18" charset="0"/>
            </a:endParaRPr>
          </a:p>
          <a:p>
            <a:pPr marL="0" indent="0" algn="just">
              <a:buNone/>
            </a:pPr>
            <a:r>
              <a:rPr lang="en-IN" sz="2800" dirty="0">
                <a:effectLst/>
                <a:latin typeface="Times New Roman" panose="02020603050405020304" pitchFamily="18" charset="0"/>
                <a:ea typeface="Calibri" panose="020F0502020204030204" pitchFamily="34" charset="0"/>
              </a:rPr>
              <a:t>The four basic communication models demonstrate the underlying design strategies used to allow IoT devices to communicate. Aside from some technical considerations, the use of these models is largely influenced by the open versus proprietary nature of the IoT devices being networked. </a:t>
            </a:r>
            <a:endParaRPr lang="en-US" sz="2800" dirty="0"/>
          </a:p>
        </p:txBody>
      </p:sp>
    </p:spTree>
    <p:extLst>
      <p:ext uri="{BB962C8B-B14F-4D97-AF65-F5344CB8AC3E}">
        <p14:creationId xmlns:p14="http://schemas.microsoft.com/office/powerpoint/2010/main" val="3639739833"/>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D2384C7-4401-40D7-B0FF-653A08557CB3}"/>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12D360D4-C9F8-4284-9247-23003C739DE8}"/>
              </a:ext>
            </a:extLst>
          </p:cNvPr>
          <p:cNvSpPr>
            <a:spLocks noGrp="1"/>
          </p:cNvSpPr>
          <p:nvPr>
            <p:ph type="sldNum" sz="quarter" idx="12"/>
          </p:nvPr>
        </p:nvSpPr>
        <p:spPr/>
        <p:txBody>
          <a:bodyPr/>
          <a:lstStyle/>
          <a:p>
            <a:fld id="{0E2B90DE-CA9C-452B-80F9-35262CC2B070}" type="slidenum">
              <a:rPr lang="en-IN" smtClean="0"/>
              <a:pPr/>
              <a:t>111</a:t>
            </a:fld>
            <a:endParaRPr lang="en-IN"/>
          </a:p>
        </p:txBody>
      </p:sp>
      <p:sp>
        <p:nvSpPr>
          <p:cNvPr id="6" name="Content Placeholder 5">
            <a:extLst>
              <a:ext uri="{FF2B5EF4-FFF2-40B4-BE49-F238E27FC236}">
                <a16:creationId xmlns:a16="http://schemas.microsoft.com/office/drawing/2014/main" id="{C79B100D-1E3F-4753-A4BE-E3A718BCAF7E}"/>
              </a:ext>
            </a:extLst>
          </p:cNvPr>
          <p:cNvSpPr>
            <a:spLocks noGrp="1"/>
          </p:cNvSpPr>
          <p:nvPr>
            <p:ph sz="quarter" idx="1"/>
          </p:nvPr>
        </p:nvSpPr>
        <p:spPr/>
        <p:txBody>
          <a:bodyPr>
            <a:normAutofit/>
          </a:bodyPr>
          <a:lstStyle/>
          <a:p>
            <a:pPr algn="just"/>
            <a:r>
              <a:rPr lang="en-US" sz="2800" dirty="0">
                <a:effectLst/>
                <a:latin typeface="Times New Roman" panose="02020603050405020304" pitchFamily="18" charset="0"/>
                <a:ea typeface="Trebuchet MS" panose="020B0603020202020204" pitchFamily="34" charset="0"/>
                <a:cs typeface="Times New Roman" panose="02020603050405020304" pitchFamily="18" charset="0"/>
              </a:rPr>
              <a:t>And in the case of the device-to-gateway model, its primary feature is its ability to overcome proprietary device restrictions in connecting IoT devices. This means that device interoperability and open standards are key considerations in the design and development of internetworked IoT systems.</a:t>
            </a:r>
            <a:endParaRPr lang="en-US" sz="2800" dirty="0">
              <a:effectLst/>
              <a:latin typeface="Trebuchet MS" panose="020B0603020202020204" pitchFamily="34" charset="0"/>
              <a:ea typeface="Trebuchet MS" panose="020B0603020202020204" pitchFamily="34" charset="0"/>
              <a:cs typeface="Times New Roman" panose="02020603050405020304" pitchFamily="18" charset="0"/>
            </a:endParaRPr>
          </a:p>
          <a:p>
            <a:pPr algn="just"/>
            <a:endParaRPr lang="en-US" sz="2800" dirty="0"/>
          </a:p>
        </p:txBody>
      </p:sp>
    </p:spTree>
    <p:extLst>
      <p:ext uri="{BB962C8B-B14F-4D97-AF65-F5344CB8AC3E}">
        <p14:creationId xmlns:p14="http://schemas.microsoft.com/office/powerpoint/2010/main" val="3885633459"/>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D2384C7-4401-40D7-B0FF-653A08557CB3}"/>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12D360D4-C9F8-4284-9247-23003C739DE8}"/>
              </a:ext>
            </a:extLst>
          </p:cNvPr>
          <p:cNvSpPr>
            <a:spLocks noGrp="1"/>
          </p:cNvSpPr>
          <p:nvPr>
            <p:ph type="sldNum" sz="quarter" idx="12"/>
          </p:nvPr>
        </p:nvSpPr>
        <p:spPr/>
        <p:txBody>
          <a:bodyPr/>
          <a:lstStyle/>
          <a:p>
            <a:fld id="{0E2B90DE-CA9C-452B-80F9-35262CC2B070}" type="slidenum">
              <a:rPr lang="en-IN" smtClean="0"/>
              <a:pPr/>
              <a:t>112</a:t>
            </a:fld>
            <a:endParaRPr lang="en-IN"/>
          </a:p>
        </p:txBody>
      </p:sp>
      <p:sp>
        <p:nvSpPr>
          <p:cNvPr id="6" name="Content Placeholder 5">
            <a:extLst>
              <a:ext uri="{FF2B5EF4-FFF2-40B4-BE49-F238E27FC236}">
                <a16:creationId xmlns:a16="http://schemas.microsoft.com/office/drawing/2014/main" id="{C79B100D-1E3F-4753-A4BE-E3A718BCAF7E}"/>
              </a:ext>
            </a:extLst>
          </p:cNvPr>
          <p:cNvSpPr>
            <a:spLocks noGrp="1"/>
          </p:cNvSpPr>
          <p:nvPr>
            <p:ph sz="quarter" idx="1"/>
          </p:nvPr>
        </p:nvSpPr>
        <p:spPr/>
        <p:txBody>
          <a:bodyPr>
            <a:normAutofit/>
          </a:bodyPr>
          <a:lstStyle/>
          <a:p>
            <a:pPr algn="just"/>
            <a:r>
              <a:rPr lang="en-IN" sz="2800" dirty="0">
                <a:effectLst/>
                <a:latin typeface="Times New Roman" panose="02020603050405020304" pitchFamily="18" charset="0"/>
                <a:ea typeface="Calibri" panose="020F0502020204030204" pitchFamily="34" charset="0"/>
              </a:rPr>
              <a:t>From a general user perspective, these communication models help illustrate the ability of networked devices to add value to the end user. By enabling the user to achieve better access to an IoT device and its data, the overall value of the device is amplified. </a:t>
            </a:r>
            <a:endParaRPr lang="en-US" sz="2800" dirty="0"/>
          </a:p>
        </p:txBody>
      </p:sp>
    </p:spTree>
    <p:extLst>
      <p:ext uri="{BB962C8B-B14F-4D97-AF65-F5344CB8AC3E}">
        <p14:creationId xmlns:p14="http://schemas.microsoft.com/office/powerpoint/2010/main" val="4083350286"/>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D2384C7-4401-40D7-B0FF-653A08557CB3}"/>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12D360D4-C9F8-4284-9247-23003C739DE8}"/>
              </a:ext>
            </a:extLst>
          </p:cNvPr>
          <p:cNvSpPr>
            <a:spLocks noGrp="1"/>
          </p:cNvSpPr>
          <p:nvPr>
            <p:ph type="sldNum" sz="quarter" idx="12"/>
          </p:nvPr>
        </p:nvSpPr>
        <p:spPr/>
        <p:txBody>
          <a:bodyPr/>
          <a:lstStyle/>
          <a:p>
            <a:fld id="{0E2B90DE-CA9C-452B-80F9-35262CC2B070}" type="slidenum">
              <a:rPr lang="en-IN" smtClean="0"/>
              <a:pPr/>
              <a:t>113</a:t>
            </a:fld>
            <a:endParaRPr lang="en-IN"/>
          </a:p>
        </p:txBody>
      </p:sp>
      <p:sp>
        <p:nvSpPr>
          <p:cNvPr id="6" name="Content Placeholder 5">
            <a:extLst>
              <a:ext uri="{FF2B5EF4-FFF2-40B4-BE49-F238E27FC236}">
                <a16:creationId xmlns:a16="http://schemas.microsoft.com/office/drawing/2014/main" id="{C79B100D-1E3F-4753-A4BE-E3A718BCAF7E}"/>
              </a:ext>
            </a:extLst>
          </p:cNvPr>
          <p:cNvSpPr>
            <a:spLocks noGrp="1"/>
          </p:cNvSpPr>
          <p:nvPr>
            <p:ph sz="quarter" idx="1"/>
          </p:nvPr>
        </p:nvSpPr>
        <p:spPr/>
        <p:txBody>
          <a:bodyPr>
            <a:normAutofit/>
          </a:bodyPr>
          <a:lstStyle/>
          <a:p>
            <a:pPr algn="just"/>
            <a:r>
              <a:rPr lang="en-IN" sz="2800" dirty="0">
                <a:effectLst/>
                <a:latin typeface="Times New Roman" panose="02020603050405020304" pitchFamily="18" charset="0"/>
                <a:ea typeface="Calibri" panose="020F0502020204030204" pitchFamily="34" charset="0"/>
              </a:rPr>
              <a:t>For example, in three of the four communication models, the devices ultimately connect to data analytic services in a cloud computing setting. By creating data communication conduits to the cloud, users, and service providers can more readily employ data aggregation, big data analytics, data visualization, and predictive analytics technologies to get more value out of IoT data than can be achieved in traditional data-silo applications. </a:t>
            </a:r>
            <a:endParaRPr lang="en-US" sz="2800" dirty="0"/>
          </a:p>
        </p:txBody>
      </p:sp>
    </p:spTree>
    <p:extLst>
      <p:ext uri="{BB962C8B-B14F-4D97-AF65-F5344CB8AC3E}">
        <p14:creationId xmlns:p14="http://schemas.microsoft.com/office/powerpoint/2010/main" val="3339450656"/>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D2384C7-4401-40D7-B0FF-653A08557CB3}"/>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12D360D4-C9F8-4284-9247-23003C739DE8}"/>
              </a:ext>
            </a:extLst>
          </p:cNvPr>
          <p:cNvSpPr>
            <a:spLocks noGrp="1"/>
          </p:cNvSpPr>
          <p:nvPr>
            <p:ph type="sldNum" sz="quarter" idx="12"/>
          </p:nvPr>
        </p:nvSpPr>
        <p:spPr/>
        <p:txBody>
          <a:bodyPr/>
          <a:lstStyle/>
          <a:p>
            <a:fld id="{0E2B90DE-CA9C-452B-80F9-35262CC2B070}" type="slidenum">
              <a:rPr lang="en-IN" smtClean="0"/>
              <a:pPr/>
              <a:t>114</a:t>
            </a:fld>
            <a:endParaRPr lang="en-IN"/>
          </a:p>
        </p:txBody>
      </p:sp>
      <p:sp>
        <p:nvSpPr>
          <p:cNvPr id="6" name="Content Placeholder 5">
            <a:extLst>
              <a:ext uri="{FF2B5EF4-FFF2-40B4-BE49-F238E27FC236}">
                <a16:creationId xmlns:a16="http://schemas.microsoft.com/office/drawing/2014/main" id="{C79B100D-1E3F-4753-A4BE-E3A718BCAF7E}"/>
              </a:ext>
            </a:extLst>
          </p:cNvPr>
          <p:cNvSpPr>
            <a:spLocks noGrp="1"/>
          </p:cNvSpPr>
          <p:nvPr>
            <p:ph sz="quarter" idx="1"/>
          </p:nvPr>
        </p:nvSpPr>
        <p:spPr/>
        <p:txBody>
          <a:bodyPr>
            <a:normAutofit/>
          </a:bodyPr>
          <a:lstStyle/>
          <a:p>
            <a:pPr algn="just"/>
            <a:r>
              <a:rPr lang="en-IN" sz="2800" dirty="0">
                <a:effectLst/>
                <a:latin typeface="Times New Roman" panose="02020603050405020304" pitchFamily="18" charset="0"/>
                <a:ea typeface="Calibri" panose="020F0502020204030204" pitchFamily="34" charset="0"/>
              </a:rPr>
              <a:t>In other words, effective communication architectures are an important driver of value to the end user by opening possibilities of using information in new ways. It should be noted, however, these networked benefits come with trade-offs. Careful consideration needs to be paid to the incurred cost burdens placed on users to connect to cloud resources </a:t>
            </a:r>
            <a:endParaRPr lang="en-US" sz="2800" dirty="0"/>
          </a:p>
        </p:txBody>
      </p:sp>
    </p:spTree>
    <p:extLst>
      <p:ext uri="{BB962C8B-B14F-4D97-AF65-F5344CB8AC3E}">
        <p14:creationId xmlns:p14="http://schemas.microsoft.com/office/powerpoint/2010/main" val="1549681374"/>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8186322-6C0F-4538-8988-B731179C6422}"/>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232B984A-FD02-4D61-8C5B-156D0B6F1CED}"/>
              </a:ext>
            </a:extLst>
          </p:cNvPr>
          <p:cNvSpPr>
            <a:spLocks noGrp="1"/>
          </p:cNvSpPr>
          <p:nvPr>
            <p:ph type="sldNum" sz="quarter" idx="12"/>
          </p:nvPr>
        </p:nvSpPr>
        <p:spPr/>
        <p:txBody>
          <a:bodyPr/>
          <a:lstStyle/>
          <a:p>
            <a:fld id="{0E2B90DE-CA9C-452B-80F9-35262CC2B070}" type="slidenum">
              <a:rPr lang="en-IN" smtClean="0"/>
              <a:pPr/>
              <a:t>115</a:t>
            </a:fld>
            <a:endParaRPr lang="en-IN"/>
          </a:p>
        </p:txBody>
      </p:sp>
      <p:sp>
        <p:nvSpPr>
          <p:cNvPr id="6" name="Content Placeholder 5">
            <a:extLst>
              <a:ext uri="{FF2B5EF4-FFF2-40B4-BE49-F238E27FC236}">
                <a16:creationId xmlns:a16="http://schemas.microsoft.com/office/drawing/2014/main" id="{F8B9F58A-ED02-4112-A857-67836F617F33}"/>
              </a:ext>
            </a:extLst>
          </p:cNvPr>
          <p:cNvSpPr>
            <a:spLocks noGrp="1"/>
          </p:cNvSpPr>
          <p:nvPr>
            <p:ph sz="quarter" idx="1"/>
          </p:nvPr>
        </p:nvSpPr>
        <p:spPr/>
        <p:txBody>
          <a:bodyPr>
            <a:normAutofit/>
          </a:bodyPr>
          <a:lstStyle/>
          <a:p>
            <a:r>
              <a:rPr lang="en-IN" sz="6000" b="1" dirty="0">
                <a:effectLst/>
                <a:latin typeface="Times New Roman" panose="02020603050405020304" pitchFamily="18" charset="0"/>
                <a:ea typeface="Calibri" panose="020F0502020204030204" pitchFamily="34" charset="0"/>
              </a:rPr>
              <a:t>WPAN and LPWA Technologies for Various IoT Devices and its Applications</a:t>
            </a:r>
            <a:endParaRPr lang="en-US" sz="6000" dirty="0"/>
          </a:p>
        </p:txBody>
      </p:sp>
    </p:spTree>
    <p:extLst>
      <p:ext uri="{BB962C8B-B14F-4D97-AF65-F5344CB8AC3E}">
        <p14:creationId xmlns:p14="http://schemas.microsoft.com/office/powerpoint/2010/main" val="1190667199"/>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D9F7D07-DB2C-445C-8901-6BF3B79CD87D}"/>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CB86F301-E9A9-496A-A669-F7B835E48104}"/>
              </a:ext>
            </a:extLst>
          </p:cNvPr>
          <p:cNvSpPr>
            <a:spLocks noGrp="1"/>
          </p:cNvSpPr>
          <p:nvPr>
            <p:ph type="sldNum" sz="quarter" idx="12"/>
          </p:nvPr>
        </p:nvSpPr>
        <p:spPr/>
        <p:txBody>
          <a:bodyPr/>
          <a:lstStyle/>
          <a:p>
            <a:fld id="{0E2B90DE-CA9C-452B-80F9-35262CC2B070}" type="slidenum">
              <a:rPr lang="en-IN" smtClean="0"/>
              <a:pPr/>
              <a:t>116</a:t>
            </a:fld>
            <a:endParaRPr lang="en-IN"/>
          </a:p>
        </p:txBody>
      </p:sp>
      <p:sp>
        <p:nvSpPr>
          <p:cNvPr id="6" name="Content Placeholder 5">
            <a:extLst>
              <a:ext uri="{FF2B5EF4-FFF2-40B4-BE49-F238E27FC236}">
                <a16:creationId xmlns:a16="http://schemas.microsoft.com/office/drawing/2014/main" id="{CE47FB52-C60C-470D-81CF-4D59AA8934A2}"/>
              </a:ext>
            </a:extLst>
          </p:cNvPr>
          <p:cNvSpPr>
            <a:spLocks noGrp="1"/>
          </p:cNvSpPr>
          <p:nvPr>
            <p:ph sz="quarter" idx="1"/>
          </p:nvPr>
        </p:nvSpPr>
        <p:spPr/>
        <p:txBody>
          <a:bodyPr>
            <a:normAutofit/>
          </a:bodyPr>
          <a:lstStyle/>
          <a:p>
            <a:r>
              <a:rPr lang="en-IN" sz="3200" dirty="0">
                <a:effectLst/>
                <a:latin typeface="Calibri" panose="020F0502020204030204" pitchFamily="34" charset="0"/>
                <a:ea typeface="Calibri" panose="020F0502020204030204" pitchFamily="34" charset="0"/>
                <a:cs typeface="Latha" panose="020B0604020202020204" pitchFamily="34" charset="0"/>
              </a:rPr>
              <a:t>An internet connection is a wonderful thing, it give us all sorts of benefits that just weren’t possible before. Think of the cell phone before it was a smartphone. </a:t>
            </a:r>
          </a:p>
          <a:p>
            <a:r>
              <a:rPr lang="en-IN" sz="3200" dirty="0">
                <a:effectLst/>
                <a:latin typeface="Calibri" panose="020F0502020204030204" pitchFamily="34" charset="0"/>
                <a:ea typeface="Calibri" panose="020F0502020204030204" pitchFamily="34" charset="0"/>
                <a:cs typeface="Latha" panose="020B0604020202020204" pitchFamily="34" charset="0"/>
              </a:rPr>
              <a:t>It could make a call and send text before, but now it is possible to read any book, watch any movie, or listen to any song all in the palm of our hand. </a:t>
            </a:r>
            <a:endParaRPr lang="en-US" sz="3200" dirty="0"/>
          </a:p>
        </p:txBody>
      </p:sp>
    </p:spTree>
    <p:extLst>
      <p:ext uri="{BB962C8B-B14F-4D97-AF65-F5344CB8AC3E}">
        <p14:creationId xmlns:p14="http://schemas.microsoft.com/office/powerpoint/2010/main" val="3654639829"/>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8CD6AF8-42AA-4056-BA37-75FED612C5C2}"/>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19E9DD9E-64DE-441F-9487-3376BE419F93}"/>
              </a:ext>
            </a:extLst>
          </p:cNvPr>
          <p:cNvSpPr>
            <a:spLocks noGrp="1"/>
          </p:cNvSpPr>
          <p:nvPr>
            <p:ph type="sldNum" sz="quarter" idx="12"/>
          </p:nvPr>
        </p:nvSpPr>
        <p:spPr/>
        <p:txBody>
          <a:bodyPr/>
          <a:lstStyle/>
          <a:p>
            <a:fld id="{0E2B90DE-CA9C-452B-80F9-35262CC2B070}" type="slidenum">
              <a:rPr lang="en-IN" smtClean="0"/>
              <a:pPr/>
              <a:t>117</a:t>
            </a:fld>
            <a:endParaRPr lang="en-IN"/>
          </a:p>
        </p:txBody>
      </p:sp>
      <p:sp>
        <p:nvSpPr>
          <p:cNvPr id="6" name="Content Placeholder 5">
            <a:extLst>
              <a:ext uri="{FF2B5EF4-FFF2-40B4-BE49-F238E27FC236}">
                <a16:creationId xmlns:a16="http://schemas.microsoft.com/office/drawing/2014/main" id="{74C76DD4-79E5-4097-9EAE-C30D56BC391B}"/>
              </a:ext>
            </a:extLst>
          </p:cNvPr>
          <p:cNvSpPr>
            <a:spLocks noGrp="1"/>
          </p:cNvSpPr>
          <p:nvPr>
            <p:ph sz="quarter" idx="1"/>
          </p:nvPr>
        </p:nvSpPr>
        <p:spPr/>
        <p:txBody>
          <a:bodyPr>
            <a:normAutofit/>
          </a:bodyPr>
          <a:lstStyle/>
          <a:p>
            <a:r>
              <a:rPr lang="en-IN" sz="4000" dirty="0">
                <a:effectLst/>
                <a:latin typeface="Calibri" panose="020F0502020204030204" pitchFamily="34" charset="0"/>
                <a:ea typeface="Calibri" panose="020F0502020204030204" pitchFamily="34" charset="0"/>
                <a:cs typeface="Latha" panose="020B0604020202020204" pitchFamily="34" charset="0"/>
              </a:rPr>
              <a:t>The Internet of Things is actually a pretty simple concept, </a:t>
            </a:r>
            <a:r>
              <a:rPr lang="en-IN" sz="4000" b="1" dirty="0">
                <a:effectLst/>
                <a:latin typeface="Calibri" panose="020F0502020204030204" pitchFamily="34" charset="0"/>
                <a:ea typeface="Calibri" panose="020F0502020204030204" pitchFamily="34" charset="0"/>
                <a:cs typeface="Latha" panose="020B0604020202020204" pitchFamily="34" charset="0"/>
              </a:rPr>
              <a:t>it means taking all the things in the world and connecting them to the internet</a:t>
            </a:r>
            <a:r>
              <a:rPr lang="en-IN" sz="4000" dirty="0">
                <a:effectLst/>
                <a:latin typeface="Calibri" panose="020F0502020204030204" pitchFamily="34" charset="0"/>
                <a:ea typeface="Calibri" panose="020F0502020204030204" pitchFamily="34" charset="0"/>
                <a:cs typeface="Latha" panose="020B0604020202020204" pitchFamily="34" charset="0"/>
              </a:rPr>
              <a:t>. </a:t>
            </a:r>
            <a:endParaRPr lang="en-US" sz="4000" dirty="0"/>
          </a:p>
        </p:txBody>
      </p:sp>
    </p:spTree>
    <p:extLst>
      <p:ext uri="{BB962C8B-B14F-4D97-AF65-F5344CB8AC3E}">
        <p14:creationId xmlns:p14="http://schemas.microsoft.com/office/powerpoint/2010/main" val="3737274677"/>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8CD6AF8-42AA-4056-BA37-75FED612C5C2}"/>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19E9DD9E-64DE-441F-9487-3376BE419F93}"/>
              </a:ext>
            </a:extLst>
          </p:cNvPr>
          <p:cNvSpPr>
            <a:spLocks noGrp="1"/>
          </p:cNvSpPr>
          <p:nvPr>
            <p:ph type="sldNum" sz="quarter" idx="12"/>
          </p:nvPr>
        </p:nvSpPr>
        <p:spPr/>
        <p:txBody>
          <a:bodyPr/>
          <a:lstStyle/>
          <a:p>
            <a:fld id="{0E2B90DE-CA9C-452B-80F9-35262CC2B070}" type="slidenum">
              <a:rPr lang="en-IN" smtClean="0"/>
              <a:pPr/>
              <a:t>118</a:t>
            </a:fld>
            <a:endParaRPr lang="en-IN"/>
          </a:p>
        </p:txBody>
      </p:sp>
      <p:sp>
        <p:nvSpPr>
          <p:cNvPr id="6" name="Content Placeholder 5">
            <a:extLst>
              <a:ext uri="{FF2B5EF4-FFF2-40B4-BE49-F238E27FC236}">
                <a16:creationId xmlns:a16="http://schemas.microsoft.com/office/drawing/2014/main" id="{74C76DD4-79E5-4097-9EAE-C30D56BC391B}"/>
              </a:ext>
            </a:extLst>
          </p:cNvPr>
          <p:cNvSpPr>
            <a:spLocks noGrp="1"/>
          </p:cNvSpPr>
          <p:nvPr>
            <p:ph sz="quarter" idx="1"/>
          </p:nvPr>
        </p:nvSpPr>
        <p:spPr/>
        <p:txBody>
          <a:bodyPr>
            <a:normAutofit/>
          </a:bodyPr>
          <a:lstStyle/>
          <a:p>
            <a:pPr indent="180340" algn="just">
              <a:lnSpc>
                <a:spcPct val="115000"/>
              </a:lnSpc>
              <a:spcAft>
                <a:spcPts val="600"/>
              </a:spcAft>
            </a:pPr>
            <a:r>
              <a:rPr lang="en-IN" sz="2800" dirty="0">
                <a:effectLst/>
                <a:latin typeface="Times New Roman" panose="02020603050405020304" pitchFamily="18" charset="0"/>
                <a:ea typeface="Times New Roman" panose="02020603050405020304" pitchFamily="18" charset="0"/>
              </a:rPr>
              <a:t>In the Internet of Things, all the things that are being connected to the internet can be put into three categories:</a:t>
            </a:r>
            <a:endParaRPr lang="en-US" sz="2800" dirty="0">
              <a:effectLst/>
              <a:latin typeface="Times New Roman" panose="02020603050405020304" pitchFamily="18" charset="0"/>
              <a:ea typeface="Times New Roman" panose="02020603050405020304" pitchFamily="18" charset="0"/>
            </a:endParaRPr>
          </a:p>
          <a:p>
            <a:pPr algn="just">
              <a:lnSpc>
                <a:spcPct val="115000"/>
              </a:lnSpc>
              <a:spcAft>
                <a:spcPts val="600"/>
              </a:spcAft>
            </a:pPr>
            <a:r>
              <a:rPr lang="en-IN" sz="2800" dirty="0">
                <a:effectLst/>
                <a:latin typeface="Times New Roman" panose="02020603050405020304" pitchFamily="18" charset="0"/>
                <a:ea typeface="Times New Roman" panose="02020603050405020304" pitchFamily="18" charset="0"/>
              </a:rPr>
              <a:t>1) Things that collect information and then send it.</a:t>
            </a:r>
            <a:endParaRPr lang="en-US" sz="2800" dirty="0">
              <a:effectLst/>
              <a:latin typeface="Times New Roman" panose="02020603050405020304" pitchFamily="18" charset="0"/>
              <a:ea typeface="Times New Roman" panose="02020603050405020304" pitchFamily="18" charset="0"/>
            </a:endParaRPr>
          </a:p>
          <a:p>
            <a:pPr algn="just">
              <a:lnSpc>
                <a:spcPct val="115000"/>
              </a:lnSpc>
              <a:spcAft>
                <a:spcPts val="600"/>
              </a:spcAft>
            </a:pPr>
            <a:r>
              <a:rPr lang="en-IN" sz="2800" dirty="0">
                <a:effectLst/>
                <a:latin typeface="Times New Roman" panose="02020603050405020304" pitchFamily="18" charset="0"/>
                <a:ea typeface="Times New Roman" panose="02020603050405020304" pitchFamily="18" charset="0"/>
              </a:rPr>
              <a:t>2) Things that receive information and then act on it</a:t>
            </a:r>
            <a:endParaRPr lang="en-US" sz="2800" dirty="0">
              <a:effectLst/>
              <a:latin typeface="Times New Roman" panose="02020603050405020304" pitchFamily="18" charset="0"/>
              <a:ea typeface="Times New Roman" panose="02020603050405020304" pitchFamily="18" charset="0"/>
            </a:endParaRPr>
          </a:p>
          <a:p>
            <a:pPr algn="just">
              <a:lnSpc>
                <a:spcPct val="115000"/>
              </a:lnSpc>
              <a:spcAft>
                <a:spcPts val="600"/>
              </a:spcAft>
            </a:pPr>
            <a:r>
              <a:rPr lang="en-IN" sz="2800" dirty="0">
                <a:effectLst/>
                <a:latin typeface="Times New Roman" panose="02020603050405020304" pitchFamily="18" charset="0"/>
                <a:ea typeface="Times New Roman" panose="02020603050405020304" pitchFamily="18" charset="0"/>
              </a:rPr>
              <a:t>3) Things that do both.</a:t>
            </a:r>
            <a:endParaRPr lang="en-US" sz="2800" dirty="0">
              <a:effectLst/>
              <a:latin typeface="Times New Roman" panose="02020603050405020304" pitchFamily="18" charset="0"/>
              <a:ea typeface="Times New Roman" panose="02020603050405020304" pitchFamily="18" charset="0"/>
            </a:endParaRPr>
          </a:p>
          <a:p>
            <a:endParaRPr lang="en-US" sz="2800" dirty="0"/>
          </a:p>
        </p:txBody>
      </p:sp>
    </p:spTree>
    <p:extLst>
      <p:ext uri="{BB962C8B-B14F-4D97-AF65-F5344CB8AC3E}">
        <p14:creationId xmlns:p14="http://schemas.microsoft.com/office/powerpoint/2010/main" val="1930815866"/>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8CD6AF8-42AA-4056-BA37-75FED612C5C2}"/>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19E9DD9E-64DE-441F-9487-3376BE419F93}"/>
              </a:ext>
            </a:extLst>
          </p:cNvPr>
          <p:cNvSpPr>
            <a:spLocks noGrp="1"/>
          </p:cNvSpPr>
          <p:nvPr>
            <p:ph type="sldNum" sz="quarter" idx="12"/>
          </p:nvPr>
        </p:nvSpPr>
        <p:spPr/>
        <p:txBody>
          <a:bodyPr/>
          <a:lstStyle/>
          <a:p>
            <a:fld id="{0E2B90DE-CA9C-452B-80F9-35262CC2B070}" type="slidenum">
              <a:rPr lang="en-IN" smtClean="0"/>
              <a:pPr/>
              <a:t>119</a:t>
            </a:fld>
            <a:endParaRPr lang="en-IN"/>
          </a:p>
        </p:txBody>
      </p:sp>
      <p:sp>
        <p:nvSpPr>
          <p:cNvPr id="6" name="Content Placeholder 5">
            <a:extLst>
              <a:ext uri="{FF2B5EF4-FFF2-40B4-BE49-F238E27FC236}">
                <a16:creationId xmlns:a16="http://schemas.microsoft.com/office/drawing/2014/main" id="{74C76DD4-79E5-4097-9EAE-C30D56BC391B}"/>
              </a:ext>
            </a:extLst>
          </p:cNvPr>
          <p:cNvSpPr>
            <a:spLocks noGrp="1"/>
          </p:cNvSpPr>
          <p:nvPr>
            <p:ph sz="quarter" idx="1"/>
          </p:nvPr>
        </p:nvSpPr>
        <p:spPr/>
        <p:txBody>
          <a:bodyPr>
            <a:normAutofit/>
          </a:bodyPr>
          <a:lstStyle/>
          <a:p>
            <a:r>
              <a:rPr lang="en-IN" sz="3200" b="1" dirty="0">
                <a:effectLst/>
                <a:latin typeface="Calibri" panose="020F0502020204030204" pitchFamily="34" charset="0"/>
                <a:ea typeface="Calibri" panose="020F0502020204030204" pitchFamily="34" charset="0"/>
                <a:cs typeface="Latha" panose="020B0604020202020204" pitchFamily="34" charset="0"/>
              </a:rPr>
              <a:t>Collecting and sending information</a:t>
            </a:r>
          </a:p>
          <a:p>
            <a:endParaRPr lang="en-IN" sz="3200" b="1" dirty="0">
              <a:latin typeface="Calibri" panose="020F0502020204030204" pitchFamily="34" charset="0"/>
              <a:cs typeface="Latha" panose="020B0604020202020204" pitchFamily="34" charset="0"/>
            </a:endParaRPr>
          </a:p>
          <a:p>
            <a:r>
              <a:rPr lang="en-IN" sz="3200" dirty="0">
                <a:effectLst/>
                <a:latin typeface="Calibri" panose="020F0502020204030204" pitchFamily="34" charset="0"/>
                <a:ea typeface="Calibri" panose="020F0502020204030204" pitchFamily="34" charset="0"/>
                <a:cs typeface="Latha" panose="020B0604020202020204" pitchFamily="34" charset="0"/>
              </a:rPr>
              <a:t>Various sensors such as temperature sensors, motion sensors, moisture sensors, light sensors etc. These sensors along with the connection automatically collect information from the environment which is used to make intelligent decisions. </a:t>
            </a:r>
            <a:endParaRPr lang="en-US" sz="3200" dirty="0"/>
          </a:p>
        </p:txBody>
      </p:sp>
    </p:spTree>
    <p:extLst>
      <p:ext uri="{BB962C8B-B14F-4D97-AF65-F5344CB8AC3E}">
        <p14:creationId xmlns:p14="http://schemas.microsoft.com/office/powerpoint/2010/main" val="90723750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FF"/>
                </a:solidFill>
              </a:rPr>
              <a:t>User Interface</a:t>
            </a:r>
            <a:endParaRPr lang="en-US" dirty="0"/>
          </a:p>
        </p:txBody>
      </p:sp>
      <p:sp>
        <p:nvSpPr>
          <p:cNvPr id="3" name="Content Placeholder 2"/>
          <p:cNvSpPr>
            <a:spLocks noGrp="1"/>
          </p:cNvSpPr>
          <p:nvPr>
            <p:ph idx="1"/>
          </p:nvPr>
        </p:nvSpPr>
        <p:spPr/>
        <p:txBody>
          <a:bodyPr/>
          <a:lstStyle/>
          <a:p>
            <a:pPr algn="just"/>
            <a:r>
              <a:rPr lang="en-US" dirty="0">
                <a:solidFill>
                  <a:srgbClr val="0070C0"/>
                </a:solidFill>
              </a:rPr>
              <a:t>User interface design has higher significance in today’s competitive market; it often determines the user whether to choose a particular device or appliance. </a:t>
            </a:r>
          </a:p>
          <a:p>
            <a:pPr algn="just"/>
            <a:r>
              <a:rPr lang="en-US" dirty="0">
                <a:solidFill>
                  <a:srgbClr val="0070C0"/>
                </a:solidFill>
              </a:rPr>
              <a:t>Users will be interested in buying new devices or smart gadgets if it is very user-friendly and compatible with common connectivity standards</a:t>
            </a:r>
            <a:r>
              <a:rPr lang="en-US" dirty="0"/>
              <a:t>.</a:t>
            </a:r>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12</a:t>
            </a:fld>
            <a:endParaRPr 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8CD6AF8-42AA-4056-BA37-75FED612C5C2}"/>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19E9DD9E-64DE-441F-9487-3376BE419F93}"/>
              </a:ext>
            </a:extLst>
          </p:cNvPr>
          <p:cNvSpPr>
            <a:spLocks noGrp="1"/>
          </p:cNvSpPr>
          <p:nvPr>
            <p:ph type="sldNum" sz="quarter" idx="12"/>
          </p:nvPr>
        </p:nvSpPr>
        <p:spPr/>
        <p:txBody>
          <a:bodyPr/>
          <a:lstStyle/>
          <a:p>
            <a:fld id="{0E2B90DE-CA9C-452B-80F9-35262CC2B070}" type="slidenum">
              <a:rPr lang="en-IN" smtClean="0"/>
              <a:pPr/>
              <a:t>120</a:t>
            </a:fld>
            <a:endParaRPr lang="en-IN"/>
          </a:p>
        </p:txBody>
      </p:sp>
      <p:sp>
        <p:nvSpPr>
          <p:cNvPr id="6" name="Content Placeholder 5">
            <a:extLst>
              <a:ext uri="{FF2B5EF4-FFF2-40B4-BE49-F238E27FC236}">
                <a16:creationId xmlns:a16="http://schemas.microsoft.com/office/drawing/2014/main" id="{74C76DD4-79E5-4097-9EAE-C30D56BC391B}"/>
              </a:ext>
            </a:extLst>
          </p:cNvPr>
          <p:cNvSpPr>
            <a:spLocks noGrp="1"/>
          </p:cNvSpPr>
          <p:nvPr>
            <p:ph sz="quarter" idx="1"/>
          </p:nvPr>
        </p:nvSpPr>
        <p:spPr/>
        <p:txBody>
          <a:bodyPr>
            <a:normAutofit/>
          </a:bodyPr>
          <a:lstStyle/>
          <a:p>
            <a:r>
              <a:rPr lang="en-IN" sz="2800" dirty="0">
                <a:effectLst/>
                <a:latin typeface="Times New Roman" panose="02020603050405020304" pitchFamily="18" charset="0"/>
                <a:ea typeface="Times New Roman" panose="02020603050405020304" pitchFamily="18" charset="0"/>
              </a:rPr>
              <a:t>For example on the farm, the moisture sensor automatically collects the moisture content in the soil and tells farmer exactly when the crops need to be watered. The farmer can ensure that crops get exactly the right amount of water. Just as our sight, hearing, smell, touch and taste allows human to make sense of the world sensor allows machines to make sense of the world. </a:t>
            </a:r>
            <a:endParaRPr lang="en-US" sz="2800" dirty="0">
              <a:effectLst/>
              <a:latin typeface="Times New Roman" panose="02020603050405020304" pitchFamily="18" charset="0"/>
              <a:ea typeface="Times New Roman" panose="02020603050405020304" pitchFamily="18" charset="0"/>
            </a:endParaRPr>
          </a:p>
          <a:p>
            <a:endParaRPr lang="en-US" sz="2800" dirty="0"/>
          </a:p>
        </p:txBody>
      </p:sp>
    </p:spTree>
    <p:extLst>
      <p:ext uri="{BB962C8B-B14F-4D97-AF65-F5344CB8AC3E}">
        <p14:creationId xmlns:p14="http://schemas.microsoft.com/office/powerpoint/2010/main" val="2766106705"/>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8CD6AF8-42AA-4056-BA37-75FED612C5C2}"/>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4" name="Footer Placeholder 3">
            <a:extLst>
              <a:ext uri="{FF2B5EF4-FFF2-40B4-BE49-F238E27FC236}">
                <a16:creationId xmlns:a16="http://schemas.microsoft.com/office/drawing/2014/main" id="{714D4B10-7F28-47C3-8563-B2BBC4E1F292}"/>
              </a:ext>
            </a:extLst>
          </p:cNvPr>
          <p:cNvSpPr>
            <a:spLocks noGrp="1"/>
          </p:cNvSpPr>
          <p:nvPr>
            <p:ph type="ftr" sz="quarter" idx="11"/>
          </p:nvPr>
        </p:nvSpPr>
        <p:spPr/>
        <p:txBody>
          <a:bodyPr/>
          <a:lstStyle/>
          <a:p>
            <a:r>
              <a:rPr lang="en-IN"/>
              <a:t>SOCIETY5.0 -UNIT-I</a:t>
            </a:r>
          </a:p>
        </p:txBody>
      </p:sp>
      <p:sp>
        <p:nvSpPr>
          <p:cNvPr id="5" name="Slide Number Placeholder 4">
            <a:extLst>
              <a:ext uri="{FF2B5EF4-FFF2-40B4-BE49-F238E27FC236}">
                <a16:creationId xmlns:a16="http://schemas.microsoft.com/office/drawing/2014/main" id="{19E9DD9E-64DE-441F-9487-3376BE419F93}"/>
              </a:ext>
            </a:extLst>
          </p:cNvPr>
          <p:cNvSpPr>
            <a:spLocks noGrp="1"/>
          </p:cNvSpPr>
          <p:nvPr>
            <p:ph type="sldNum" sz="quarter" idx="12"/>
          </p:nvPr>
        </p:nvSpPr>
        <p:spPr/>
        <p:txBody>
          <a:bodyPr/>
          <a:lstStyle/>
          <a:p>
            <a:fld id="{0E2B90DE-CA9C-452B-80F9-35262CC2B070}" type="slidenum">
              <a:rPr lang="en-IN" smtClean="0"/>
              <a:pPr/>
              <a:t>121</a:t>
            </a:fld>
            <a:endParaRPr lang="en-IN"/>
          </a:p>
        </p:txBody>
      </p:sp>
      <p:sp>
        <p:nvSpPr>
          <p:cNvPr id="6" name="Content Placeholder 5">
            <a:extLst>
              <a:ext uri="{FF2B5EF4-FFF2-40B4-BE49-F238E27FC236}">
                <a16:creationId xmlns:a16="http://schemas.microsoft.com/office/drawing/2014/main" id="{74C76DD4-79E5-4097-9EAE-C30D56BC391B}"/>
              </a:ext>
            </a:extLst>
          </p:cNvPr>
          <p:cNvSpPr>
            <a:spLocks noGrp="1"/>
          </p:cNvSpPr>
          <p:nvPr>
            <p:ph sz="quarter" idx="1"/>
          </p:nvPr>
        </p:nvSpPr>
        <p:spPr/>
        <p:txBody>
          <a:bodyPr>
            <a:normAutofit/>
          </a:bodyPr>
          <a:lstStyle/>
          <a:p>
            <a:r>
              <a:rPr lang="en-IN" sz="2400" b="1" dirty="0">
                <a:effectLst/>
                <a:latin typeface="Calibri" panose="020F0502020204030204" pitchFamily="34" charset="0"/>
                <a:ea typeface="Calibri" panose="020F0502020204030204" pitchFamily="34" charset="0"/>
                <a:cs typeface="Latha" panose="020B0604020202020204" pitchFamily="34" charset="0"/>
              </a:rPr>
              <a:t>Receive and acting on information</a:t>
            </a:r>
          </a:p>
          <a:p>
            <a:endParaRPr lang="en-IN" sz="2400" b="1" dirty="0">
              <a:latin typeface="Calibri" panose="020F0502020204030204" pitchFamily="34" charset="0"/>
              <a:cs typeface="Latha" panose="020B0604020202020204" pitchFamily="34" charset="0"/>
            </a:endParaRPr>
          </a:p>
          <a:p>
            <a:r>
              <a:rPr lang="en-IN" sz="2400" dirty="0">
                <a:effectLst/>
                <a:latin typeface="Calibri" panose="020F0502020204030204" pitchFamily="34" charset="0"/>
                <a:ea typeface="Calibri" panose="020F0502020204030204" pitchFamily="34" charset="0"/>
                <a:cs typeface="Latha" panose="020B0604020202020204" pitchFamily="34" charset="0"/>
              </a:rPr>
              <a:t>In real life we are familiar with machines getting information and then acting on it. </a:t>
            </a:r>
            <a:endParaRPr lang="en-IN" sz="2400" b="1" dirty="0">
              <a:effectLst/>
              <a:latin typeface="Calibri" panose="020F0502020204030204" pitchFamily="34" charset="0"/>
              <a:ea typeface="Calibri" panose="020F0502020204030204" pitchFamily="34" charset="0"/>
              <a:cs typeface="Latha" panose="020B0604020202020204" pitchFamily="34" charset="0"/>
            </a:endParaRPr>
          </a:p>
          <a:p>
            <a:endParaRPr lang="en-IN" sz="2400" b="1" dirty="0">
              <a:latin typeface="Calibri" panose="020F0502020204030204" pitchFamily="34" charset="0"/>
              <a:cs typeface="Latha" panose="020B0604020202020204" pitchFamily="34" charset="0"/>
            </a:endParaRPr>
          </a:p>
          <a:p>
            <a:r>
              <a:rPr lang="en-IN" sz="2400" dirty="0">
                <a:effectLst/>
                <a:latin typeface="Calibri" panose="020F0502020204030204" pitchFamily="34" charset="0"/>
                <a:ea typeface="Calibri" panose="020F0502020204030204" pitchFamily="34" charset="0"/>
                <a:cs typeface="Latha" panose="020B0604020202020204" pitchFamily="34" charset="0"/>
              </a:rPr>
              <a:t>For example, printer receives a document and prints it. The car receives the signal from car keys and then doors get locked. IoT also works as same as what we do generally in our real life. It is concept of sending a </a:t>
            </a:r>
            <a:r>
              <a:rPr lang="en-IN" sz="2400" dirty="0">
                <a:effectLst/>
                <a:latin typeface="Times New Roman" panose="02020603050405020304" pitchFamily="18" charset="0"/>
                <a:ea typeface="Times New Roman" panose="02020603050405020304" pitchFamily="18" charset="0"/>
              </a:rPr>
              <a:t>“Print” command from smartphones to 3D printer which prints a 3D model. </a:t>
            </a:r>
            <a:endParaRPr lang="en-US" sz="2400" dirty="0">
              <a:effectLst/>
              <a:latin typeface="Times New Roman" panose="02020603050405020304" pitchFamily="18" charset="0"/>
              <a:ea typeface="Times New Roman" panose="02020603050405020304" pitchFamily="18" charset="0"/>
            </a:endParaRPr>
          </a:p>
          <a:p>
            <a:endParaRPr lang="en-US" sz="2400" dirty="0"/>
          </a:p>
        </p:txBody>
      </p:sp>
    </p:spTree>
    <p:extLst>
      <p:ext uri="{BB962C8B-B14F-4D97-AF65-F5344CB8AC3E}">
        <p14:creationId xmlns:p14="http://schemas.microsoft.com/office/powerpoint/2010/main" val="1019680123"/>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8CD6AF8-42AA-4056-BA37-75FED612C5C2}"/>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19E9DD9E-64DE-441F-9487-3376BE419F93}"/>
              </a:ext>
            </a:extLst>
          </p:cNvPr>
          <p:cNvSpPr>
            <a:spLocks noGrp="1"/>
          </p:cNvSpPr>
          <p:nvPr>
            <p:ph type="sldNum" sz="quarter" idx="12"/>
          </p:nvPr>
        </p:nvSpPr>
        <p:spPr/>
        <p:txBody>
          <a:bodyPr/>
          <a:lstStyle/>
          <a:p>
            <a:fld id="{0E2B90DE-CA9C-452B-80F9-35262CC2B070}" type="slidenum">
              <a:rPr lang="en-IN" smtClean="0"/>
              <a:pPr/>
              <a:t>122</a:t>
            </a:fld>
            <a:endParaRPr lang="en-IN"/>
          </a:p>
        </p:txBody>
      </p:sp>
      <p:sp>
        <p:nvSpPr>
          <p:cNvPr id="6" name="Content Placeholder 5">
            <a:extLst>
              <a:ext uri="{FF2B5EF4-FFF2-40B4-BE49-F238E27FC236}">
                <a16:creationId xmlns:a16="http://schemas.microsoft.com/office/drawing/2014/main" id="{74C76DD4-79E5-4097-9EAE-C30D56BC391B}"/>
              </a:ext>
            </a:extLst>
          </p:cNvPr>
          <p:cNvSpPr>
            <a:spLocks noGrp="1"/>
          </p:cNvSpPr>
          <p:nvPr>
            <p:ph sz="quarter" idx="1"/>
          </p:nvPr>
        </p:nvSpPr>
        <p:spPr/>
        <p:txBody>
          <a:bodyPr>
            <a:noAutofit/>
          </a:bodyPr>
          <a:lstStyle/>
          <a:p>
            <a:r>
              <a:rPr lang="en-IN" sz="3200" b="1" dirty="0">
                <a:effectLst/>
                <a:latin typeface="Calibri" panose="020F0502020204030204" pitchFamily="34" charset="0"/>
                <a:ea typeface="Calibri" panose="020F0502020204030204" pitchFamily="34" charset="0"/>
                <a:cs typeface="Latha" panose="020B0604020202020204" pitchFamily="34" charset="0"/>
              </a:rPr>
              <a:t>Doing both </a:t>
            </a:r>
          </a:p>
          <a:p>
            <a:endParaRPr lang="en-IN" sz="3200" b="1" dirty="0">
              <a:latin typeface="Calibri" panose="020F0502020204030204" pitchFamily="34" charset="0"/>
              <a:cs typeface="Latha" panose="020B0604020202020204" pitchFamily="34" charset="0"/>
            </a:endParaRPr>
          </a:p>
          <a:p>
            <a:r>
              <a:rPr lang="en-IN" sz="3200" dirty="0">
                <a:effectLst/>
                <a:latin typeface="Times New Roman" panose="02020603050405020304" pitchFamily="18" charset="0"/>
                <a:ea typeface="Times New Roman" panose="02020603050405020304" pitchFamily="18" charset="0"/>
              </a:rPr>
              <a:t>Let’s consider farming example, the moisture sensor collect the moisture content of the soil and intimates the farmer to water the crops. But actually there is no need of farmer. Instead the irrigation system automatically turns on as needed based on the moisture content in the soil.</a:t>
            </a:r>
            <a:endParaRPr lang="en-US" sz="3200" dirty="0">
              <a:effectLst/>
              <a:latin typeface="Times New Roman" panose="02020603050405020304" pitchFamily="18" charset="0"/>
              <a:ea typeface="Times New Roman" panose="02020603050405020304" pitchFamily="18" charset="0"/>
            </a:endParaRPr>
          </a:p>
          <a:p>
            <a:endParaRPr lang="en-US" sz="3200" dirty="0"/>
          </a:p>
        </p:txBody>
      </p:sp>
    </p:spTree>
    <p:extLst>
      <p:ext uri="{BB962C8B-B14F-4D97-AF65-F5344CB8AC3E}">
        <p14:creationId xmlns:p14="http://schemas.microsoft.com/office/powerpoint/2010/main" val="2733072305"/>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8CD6AF8-42AA-4056-BA37-75FED612C5C2}"/>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19E9DD9E-64DE-441F-9487-3376BE419F93}"/>
              </a:ext>
            </a:extLst>
          </p:cNvPr>
          <p:cNvSpPr>
            <a:spLocks noGrp="1"/>
          </p:cNvSpPr>
          <p:nvPr>
            <p:ph type="sldNum" sz="quarter" idx="12"/>
          </p:nvPr>
        </p:nvSpPr>
        <p:spPr/>
        <p:txBody>
          <a:bodyPr/>
          <a:lstStyle/>
          <a:p>
            <a:fld id="{0E2B90DE-CA9C-452B-80F9-35262CC2B070}" type="slidenum">
              <a:rPr lang="en-IN" smtClean="0"/>
              <a:pPr/>
              <a:t>123</a:t>
            </a:fld>
            <a:endParaRPr lang="en-IN"/>
          </a:p>
        </p:txBody>
      </p:sp>
      <p:pic>
        <p:nvPicPr>
          <p:cNvPr id="7" name="Content Placeholder 6">
            <a:extLst>
              <a:ext uri="{FF2B5EF4-FFF2-40B4-BE49-F238E27FC236}">
                <a16:creationId xmlns:a16="http://schemas.microsoft.com/office/drawing/2014/main" id="{B03F00F0-1669-44C6-8976-362D130A4039}"/>
              </a:ext>
            </a:extLst>
          </p:cNvPr>
          <p:cNvPicPr>
            <a:picLocks noGrp="1"/>
          </p:cNvPicPr>
          <p:nvPr>
            <p:ph sz="quarter" idx="1"/>
          </p:nvPr>
        </p:nvPicPr>
        <p:blipFill rotWithShape="1">
          <a:blip r:embed="rId2" cstate="print">
            <a:extLst>
              <a:ext uri="{28A0092B-C50C-407E-A947-70E740481C1C}">
                <a14:useLocalDpi xmlns:a14="http://schemas.microsoft.com/office/drawing/2010/main" val="0"/>
              </a:ext>
            </a:extLst>
          </a:blip>
          <a:srcRect b="7686"/>
          <a:stretch/>
        </p:blipFill>
        <p:spPr bwMode="auto">
          <a:xfrm>
            <a:off x="1475656" y="1412776"/>
            <a:ext cx="6840759" cy="410445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64533394"/>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8CD6AF8-42AA-4056-BA37-75FED612C5C2}"/>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19E9DD9E-64DE-441F-9487-3376BE419F93}"/>
              </a:ext>
            </a:extLst>
          </p:cNvPr>
          <p:cNvSpPr>
            <a:spLocks noGrp="1"/>
          </p:cNvSpPr>
          <p:nvPr>
            <p:ph type="sldNum" sz="quarter" idx="12"/>
          </p:nvPr>
        </p:nvSpPr>
        <p:spPr/>
        <p:txBody>
          <a:bodyPr/>
          <a:lstStyle/>
          <a:p>
            <a:fld id="{0E2B90DE-CA9C-452B-80F9-35262CC2B070}" type="slidenum">
              <a:rPr lang="en-IN" smtClean="0"/>
              <a:pPr/>
              <a:t>124</a:t>
            </a:fld>
            <a:endParaRPr lang="en-IN"/>
          </a:p>
        </p:txBody>
      </p:sp>
      <p:sp>
        <p:nvSpPr>
          <p:cNvPr id="6" name="Content Placeholder 5">
            <a:extLst>
              <a:ext uri="{FF2B5EF4-FFF2-40B4-BE49-F238E27FC236}">
                <a16:creationId xmlns:a16="http://schemas.microsoft.com/office/drawing/2014/main" id="{74C76DD4-79E5-4097-9EAE-C30D56BC391B}"/>
              </a:ext>
            </a:extLst>
          </p:cNvPr>
          <p:cNvSpPr>
            <a:spLocks noGrp="1"/>
          </p:cNvSpPr>
          <p:nvPr>
            <p:ph sz="quarter" idx="1"/>
          </p:nvPr>
        </p:nvSpPr>
        <p:spPr/>
        <p:txBody>
          <a:bodyPr>
            <a:normAutofit/>
          </a:bodyPr>
          <a:lstStyle/>
          <a:p>
            <a:r>
              <a:rPr lang="en-IN" sz="3200" dirty="0">
                <a:effectLst/>
                <a:latin typeface="Calibri" panose="020F0502020204030204" pitchFamily="34" charset="0"/>
                <a:ea typeface="Calibri" panose="020F0502020204030204" pitchFamily="34" charset="0"/>
                <a:cs typeface="Latha" panose="020B0604020202020204" pitchFamily="34" charset="0"/>
              </a:rPr>
              <a:t>Sensors like Temperature, Humidity, pressure, Motion, Moisture, and Light [2] are used in IoT for monitoring various parameters. These sensors collect information sensed by it and pass through the IoT gateway and reaches the cloud server via various wireless technologies. </a:t>
            </a:r>
            <a:endParaRPr lang="en-US" sz="3200" dirty="0"/>
          </a:p>
        </p:txBody>
      </p:sp>
    </p:spTree>
    <p:extLst>
      <p:ext uri="{BB962C8B-B14F-4D97-AF65-F5344CB8AC3E}">
        <p14:creationId xmlns:p14="http://schemas.microsoft.com/office/powerpoint/2010/main" val="4153754983"/>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8CD6AF8-42AA-4056-BA37-75FED612C5C2}"/>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19E9DD9E-64DE-441F-9487-3376BE419F93}"/>
              </a:ext>
            </a:extLst>
          </p:cNvPr>
          <p:cNvSpPr>
            <a:spLocks noGrp="1"/>
          </p:cNvSpPr>
          <p:nvPr>
            <p:ph type="sldNum" sz="quarter" idx="12"/>
          </p:nvPr>
        </p:nvSpPr>
        <p:spPr/>
        <p:txBody>
          <a:bodyPr/>
          <a:lstStyle/>
          <a:p>
            <a:fld id="{0E2B90DE-CA9C-452B-80F9-35262CC2B070}" type="slidenum">
              <a:rPr lang="en-IN" smtClean="0"/>
              <a:pPr/>
              <a:t>125</a:t>
            </a:fld>
            <a:endParaRPr lang="en-IN"/>
          </a:p>
        </p:txBody>
      </p:sp>
      <p:sp>
        <p:nvSpPr>
          <p:cNvPr id="6" name="Content Placeholder 5">
            <a:extLst>
              <a:ext uri="{FF2B5EF4-FFF2-40B4-BE49-F238E27FC236}">
                <a16:creationId xmlns:a16="http://schemas.microsoft.com/office/drawing/2014/main" id="{74C76DD4-79E5-4097-9EAE-C30D56BC391B}"/>
              </a:ext>
            </a:extLst>
          </p:cNvPr>
          <p:cNvSpPr>
            <a:spLocks noGrp="1"/>
          </p:cNvSpPr>
          <p:nvPr>
            <p:ph sz="quarter" idx="1"/>
          </p:nvPr>
        </p:nvSpPr>
        <p:spPr/>
        <p:txBody>
          <a:bodyPr>
            <a:noAutofit/>
          </a:bodyPr>
          <a:lstStyle/>
          <a:p>
            <a:r>
              <a:rPr lang="en-IN" sz="2400" b="1" dirty="0">
                <a:effectLst/>
                <a:latin typeface="Times New Roman" panose="02020603050405020304" pitchFamily="18" charset="0"/>
                <a:ea typeface="Times New Roman" panose="02020603050405020304" pitchFamily="18" charset="0"/>
              </a:rPr>
              <a:t>Bluetooth</a:t>
            </a:r>
            <a:endParaRPr lang="en-US" sz="2400" dirty="0">
              <a:effectLst/>
              <a:latin typeface="Times New Roman" panose="02020603050405020304" pitchFamily="18" charset="0"/>
              <a:ea typeface="Times New Roman" panose="02020603050405020304" pitchFamily="18" charset="0"/>
            </a:endParaRPr>
          </a:p>
          <a:p>
            <a:endParaRPr lang="en-US" sz="2400" dirty="0"/>
          </a:p>
          <a:p>
            <a:r>
              <a:rPr lang="en-IN" sz="2400" dirty="0">
                <a:effectLst/>
                <a:latin typeface="Calibri" panose="020F0502020204030204" pitchFamily="34" charset="0"/>
                <a:ea typeface="Calibri" panose="020F0502020204030204" pitchFamily="34" charset="0"/>
                <a:cs typeface="Latha" panose="020B0604020202020204" pitchFamily="34" charset="0"/>
              </a:rPr>
              <a:t>Bluetooth is a wireless Personal Area Network (WPAN) Technology for short range communication. </a:t>
            </a:r>
            <a:endParaRPr lang="en-IN" sz="2400" dirty="0">
              <a:latin typeface="Calibri" panose="020F0502020204030204" pitchFamily="34" charset="0"/>
              <a:ea typeface="Calibri" panose="020F0502020204030204" pitchFamily="34" charset="0"/>
              <a:cs typeface="Latha" panose="020B0604020202020204" pitchFamily="34" charset="0"/>
            </a:endParaRPr>
          </a:p>
          <a:p>
            <a:r>
              <a:rPr lang="en-IN" sz="2400" dirty="0">
                <a:effectLst/>
                <a:latin typeface="Calibri" panose="020F0502020204030204" pitchFamily="34" charset="0"/>
                <a:ea typeface="Calibri" panose="020F0502020204030204" pitchFamily="34" charset="0"/>
                <a:cs typeface="Latha" panose="020B0604020202020204" pitchFamily="34" charset="0"/>
              </a:rPr>
              <a:t>The concept behind Bluetooth is to provide a universal short-range wireless capability. Using the 2.4 GHz ISM band, available globally for unlicensed low-power uses, two Bluetooth devices within 10 m of each other can share up to 721 Kbps of capacity. It is a technology that comes as an alternative to cables for connecting portable and fixed electronic devices. </a:t>
            </a:r>
            <a:endParaRPr lang="en-US" sz="2400" dirty="0"/>
          </a:p>
        </p:txBody>
      </p:sp>
    </p:spTree>
    <p:extLst>
      <p:ext uri="{BB962C8B-B14F-4D97-AF65-F5344CB8AC3E}">
        <p14:creationId xmlns:p14="http://schemas.microsoft.com/office/powerpoint/2010/main" val="33558576"/>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8CD6AF8-42AA-4056-BA37-75FED612C5C2}"/>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19E9DD9E-64DE-441F-9487-3376BE419F93}"/>
              </a:ext>
            </a:extLst>
          </p:cNvPr>
          <p:cNvSpPr>
            <a:spLocks noGrp="1"/>
          </p:cNvSpPr>
          <p:nvPr>
            <p:ph type="sldNum" sz="quarter" idx="12"/>
          </p:nvPr>
        </p:nvSpPr>
        <p:spPr/>
        <p:txBody>
          <a:bodyPr/>
          <a:lstStyle/>
          <a:p>
            <a:fld id="{0E2B90DE-CA9C-452B-80F9-35262CC2B070}" type="slidenum">
              <a:rPr lang="en-IN" smtClean="0"/>
              <a:pPr/>
              <a:t>126</a:t>
            </a:fld>
            <a:endParaRPr lang="en-IN"/>
          </a:p>
        </p:txBody>
      </p:sp>
      <p:pic>
        <p:nvPicPr>
          <p:cNvPr id="7" name="Content Placeholder 6">
            <a:extLst>
              <a:ext uri="{FF2B5EF4-FFF2-40B4-BE49-F238E27FC236}">
                <a16:creationId xmlns:a16="http://schemas.microsoft.com/office/drawing/2014/main" id="{16AD2AFE-6F6B-4156-866A-D8C082F3EACA}"/>
              </a:ext>
            </a:extLst>
          </p:cNvPr>
          <p:cNvPicPr>
            <a:picLocks noGrp="1"/>
          </p:cNvPicPr>
          <p:nvPr>
            <p:ph sz="quarter" idx="1"/>
          </p:nvPr>
        </p:nvPicPr>
        <p:blipFill rotWithShape="1">
          <a:blip r:embed="rId3" cstate="print">
            <a:extLst>
              <a:ext uri="{28A0092B-C50C-407E-A947-70E740481C1C}">
                <a14:useLocalDpi xmlns:a14="http://schemas.microsoft.com/office/drawing/2010/main" val="0"/>
              </a:ext>
            </a:extLst>
          </a:blip>
          <a:srcRect t="27112" b="9208"/>
          <a:stretch/>
        </p:blipFill>
        <p:spPr bwMode="auto">
          <a:xfrm>
            <a:off x="1187624" y="1556792"/>
            <a:ext cx="6840759" cy="417646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00320235"/>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8CD6AF8-42AA-4056-BA37-75FED612C5C2}"/>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19E9DD9E-64DE-441F-9487-3376BE419F93}"/>
              </a:ext>
            </a:extLst>
          </p:cNvPr>
          <p:cNvSpPr>
            <a:spLocks noGrp="1"/>
          </p:cNvSpPr>
          <p:nvPr>
            <p:ph type="sldNum" sz="quarter" idx="12"/>
          </p:nvPr>
        </p:nvSpPr>
        <p:spPr/>
        <p:txBody>
          <a:bodyPr/>
          <a:lstStyle/>
          <a:p>
            <a:fld id="{0E2B90DE-CA9C-452B-80F9-35262CC2B070}" type="slidenum">
              <a:rPr lang="en-IN" smtClean="0"/>
              <a:pPr/>
              <a:t>127</a:t>
            </a:fld>
            <a:endParaRPr lang="en-IN"/>
          </a:p>
        </p:txBody>
      </p:sp>
      <p:sp>
        <p:nvSpPr>
          <p:cNvPr id="6" name="Content Placeholder 5">
            <a:extLst>
              <a:ext uri="{FF2B5EF4-FFF2-40B4-BE49-F238E27FC236}">
                <a16:creationId xmlns:a16="http://schemas.microsoft.com/office/drawing/2014/main" id="{74C76DD4-79E5-4097-9EAE-C30D56BC391B}"/>
              </a:ext>
            </a:extLst>
          </p:cNvPr>
          <p:cNvSpPr>
            <a:spLocks noGrp="1"/>
          </p:cNvSpPr>
          <p:nvPr>
            <p:ph sz="quarter" idx="1"/>
          </p:nvPr>
        </p:nvSpPr>
        <p:spPr/>
        <p:txBody>
          <a:bodyPr>
            <a:normAutofit/>
          </a:bodyPr>
          <a:lstStyle/>
          <a:p>
            <a:r>
              <a:rPr lang="en-IN" sz="3200" dirty="0">
                <a:effectLst/>
                <a:latin typeface="Calibri" panose="020F0502020204030204" pitchFamily="34" charset="0"/>
                <a:ea typeface="Calibri" panose="020F0502020204030204" pitchFamily="34" charset="0"/>
                <a:cs typeface="Latha" panose="020B0604020202020204" pitchFamily="34" charset="0"/>
              </a:rPr>
              <a:t>Bluetooth technology plays a vital role in wireless devices in our day to day life. Some of the Bluetooth devices are 1) Bluetooth headset 2) Stereo headset 3) In car Bluetooth 4) Bluetooth keyboard 5) Bluetooth webcam 6) Bluetooth GPS 7) Bluetooth printer. These devices operates in short range communication</a:t>
            </a:r>
            <a:endParaRPr lang="en-US" sz="3200" dirty="0"/>
          </a:p>
        </p:txBody>
      </p:sp>
    </p:spTree>
    <p:extLst>
      <p:ext uri="{BB962C8B-B14F-4D97-AF65-F5344CB8AC3E}">
        <p14:creationId xmlns:p14="http://schemas.microsoft.com/office/powerpoint/2010/main" val="685956786"/>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D2384C7-4401-40D7-B0FF-653A08557CB3}"/>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12D360D4-C9F8-4284-9247-23003C739DE8}"/>
              </a:ext>
            </a:extLst>
          </p:cNvPr>
          <p:cNvSpPr>
            <a:spLocks noGrp="1"/>
          </p:cNvSpPr>
          <p:nvPr>
            <p:ph type="sldNum" sz="quarter" idx="12"/>
          </p:nvPr>
        </p:nvSpPr>
        <p:spPr/>
        <p:txBody>
          <a:bodyPr/>
          <a:lstStyle/>
          <a:p>
            <a:fld id="{0E2B90DE-CA9C-452B-80F9-35262CC2B070}" type="slidenum">
              <a:rPr lang="en-IN" smtClean="0"/>
              <a:pPr/>
              <a:t>128</a:t>
            </a:fld>
            <a:endParaRPr lang="en-IN"/>
          </a:p>
        </p:txBody>
      </p:sp>
      <p:sp>
        <p:nvSpPr>
          <p:cNvPr id="6" name="Content Placeholder 5">
            <a:extLst>
              <a:ext uri="{FF2B5EF4-FFF2-40B4-BE49-F238E27FC236}">
                <a16:creationId xmlns:a16="http://schemas.microsoft.com/office/drawing/2014/main" id="{C79B100D-1E3F-4753-A4BE-E3A718BCAF7E}"/>
              </a:ext>
            </a:extLst>
          </p:cNvPr>
          <p:cNvSpPr>
            <a:spLocks noGrp="1"/>
          </p:cNvSpPr>
          <p:nvPr>
            <p:ph sz="quarter" idx="1"/>
          </p:nvPr>
        </p:nvSpPr>
        <p:spPr/>
        <p:txBody>
          <a:bodyPr>
            <a:normAutofit/>
          </a:bodyPr>
          <a:lstStyle/>
          <a:p>
            <a:pPr algn="ctr"/>
            <a:r>
              <a:rPr lang="en-IN" sz="2800" b="1"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Bluetooth ≈ IEEE 802.15.1</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IN" sz="2800" dirty="0">
                <a:solidFill>
                  <a:srgbClr val="000000"/>
                </a:solidFill>
                <a:effectLst/>
                <a:latin typeface="Times New Roman" panose="02020603050405020304" pitchFamily="18" charset="0"/>
                <a:ea typeface="Calibri" panose="020F0502020204030204" pitchFamily="34" charset="0"/>
              </a:rPr>
              <a:t>A widely used WPAN technology is known as Bluetooth (version 1.2 or version 2.0). The IEEE 802.15.1 standard specifies the architecture and operation of Bluetooth devices, but only as far as physical layer and medium access control (MAC) layer operation is concerned (the core system architecture) </a:t>
            </a:r>
            <a:endParaRPr lang="en-US" sz="2800" dirty="0"/>
          </a:p>
        </p:txBody>
      </p:sp>
    </p:spTree>
    <p:extLst>
      <p:ext uri="{BB962C8B-B14F-4D97-AF65-F5344CB8AC3E}">
        <p14:creationId xmlns:p14="http://schemas.microsoft.com/office/powerpoint/2010/main" val="2101237604"/>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D2384C7-4401-40D7-B0FF-653A08557CB3}"/>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12D360D4-C9F8-4284-9247-23003C739DE8}"/>
              </a:ext>
            </a:extLst>
          </p:cNvPr>
          <p:cNvSpPr>
            <a:spLocks noGrp="1"/>
          </p:cNvSpPr>
          <p:nvPr>
            <p:ph type="sldNum" sz="quarter" idx="12"/>
          </p:nvPr>
        </p:nvSpPr>
        <p:spPr/>
        <p:txBody>
          <a:bodyPr/>
          <a:lstStyle/>
          <a:p>
            <a:fld id="{0E2B90DE-CA9C-452B-80F9-35262CC2B070}" type="slidenum">
              <a:rPr lang="en-IN" smtClean="0"/>
              <a:pPr/>
              <a:t>129</a:t>
            </a:fld>
            <a:endParaRPr lang="en-IN"/>
          </a:p>
        </p:txBody>
      </p:sp>
      <p:sp>
        <p:nvSpPr>
          <p:cNvPr id="6" name="Content Placeholder 5">
            <a:extLst>
              <a:ext uri="{FF2B5EF4-FFF2-40B4-BE49-F238E27FC236}">
                <a16:creationId xmlns:a16="http://schemas.microsoft.com/office/drawing/2014/main" id="{C79B100D-1E3F-4753-A4BE-E3A718BCAF7E}"/>
              </a:ext>
            </a:extLst>
          </p:cNvPr>
          <p:cNvSpPr>
            <a:spLocks noGrp="1"/>
          </p:cNvSpPr>
          <p:nvPr>
            <p:ph sz="quarter" idx="1"/>
          </p:nvPr>
        </p:nvSpPr>
        <p:spPr/>
        <p:txBody>
          <a:bodyPr>
            <a:normAutofit/>
          </a:bodyPr>
          <a:lstStyle/>
          <a:p>
            <a:pPr algn="just"/>
            <a:r>
              <a:rPr lang="en-US" sz="28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Higher protocol layers and applications defined in usage profiles are standardized by the Bluetooth SIG. Bluetooth is the base for IEEE Std 802.15.1-2002 (rev. 2005).Data rate of 1 Mbps (2 or 3 Mbps with enhanced data rate). </a:t>
            </a:r>
            <a:endParaRPr lang="en-US" sz="2800" dirty="0">
              <a:effectLst/>
              <a:latin typeface="Arial" panose="020B0604020202020204" pitchFamily="34" charset="0"/>
              <a:ea typeface="Arial" panose="020B0604020202020204" pitchFamily="34" charset="0"/>
            </a:endParaRPr>
          </a:p>
          <a:p>
            <a:pPr algn="just"/>
            <a:endParaRPr lang="en-US" sz="2800" dirty="0"/>
          </a:p>
        </p:txBody>
      </p:sp>
    </p:spTree>
    <p:extLst>
      <p:ext uri="{BB962C8B-B14F-4D97-AF65-F5344CB8AC3E}">
        <p14:creationId xmlns:p14="http://schemas.microsoft.com/office/powerpoint/2010/main" val="404514942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solidFill>
                  <a:srgbClr val="FF00FF"/>
                </a:solidFill>
              </a:rPr>
            </a:br>
            <a:r>
              <a:rPr lang="en-US" dirty="0">
                <a:solidFill>
                  <a:srgbClr val="FF00FF"/>
                </a:solidFill>
              </a:rPr>
              <a:t>Network Interconnection</a:t>
            </a:r>
            <a:br>
              <a:rPr lang="en-US" dirty="0"/>
            </a:br>
            <a:endParaRPr lang="en-US" dirty="0"/>
          </a:p>
        </p:txBody>
      </p:sp>
      <p:sp>
        <p:nvSpPr>
          <p:cNvPr id="3" name="Content Placeholder 2"/>
          <p:cNvSpPr>
            <a:spLocks noGrp="1"/>
          </p:cNvSpPr>
          <p:nvPr>
            <p:ph idx="1"/>
          </p:nvPr>
        </p:nvSpPr>
        <p:spPr/>
        <p:txBody>
          <a:bodyPr>
            <a:normAutofit/>
          </a:bodyPr>
          <a:lstStyle/>
          <a:p>
            <a:pPr algn="just"/>
            <a:r>
              <a:rPr lang="en-US" dirty="0">
                <a:solidFill>
                  <a:srgbClr val="0070C0"/>
                </a:solidFill>
              </a:rPr>
              <a:t>The </a:t>
            </a:r>
            <a:r>
              <a:rPr lang="en-US" dirty="0" err="1">
                <a:solidFill>
                  <a:srgbClr val="0070C0"/>
                </a:solidFill>
              </a:rPr>
              <a:t>IoT’s</a:t>
            </a:r>
            <a:r>
              <a:rPr lang="en-US" dirty="0">
                <a:solidFill>
                  <a:srgbClr val="0070C0"/>
                </a:solidFill>
              </a:rPr>
              <a:t> major significant trend in recent years is the explosive growth of devices connected and controlled by the internet. </a:t>
            </a:r>
          </a:p>
          <a:p>
            <a:pPr algn="just"/>
            <a:r>
              <a:rPr lang="en-US" dirty="0">
                <a:solidFill>
                  <a:srgbClr val="0070C0"/>
                </a:solidFill>
              </a:rPr>
              <a:t>The wide range of applications for </a:t>
            </a:r>
            <a:r>
              <a:rPr lang="en-US" dirty="0" err="1">
                <a:solidFill>
                  <a:srgbClr val="0070C0"/>
                </a:solidFill>
              </a:rPr>
              <a:t>IoT</a:t>
            </a:r>
            <a:r>
              <a:rPr lang="en-US" dirty="0">
                <a:solidFill>
                  <a:srgbClr val="0070C0"/>
                </a:solidFill>
              </a:rPr>
              <a:t> technology means that the specifics can be very different from one device to the next, but there are basic characteristics shared by most.</a:t>
            </a:r>
          </a:p>
          <a:p>
            <a:pPr algn="just"/>
            <a:r>
              <a:rPr lang="en-US" dirty="0">
                <a:solidFill>
                  <a:srgbClr val="0070C0"/>
                </a:solidFill>
              </a:rPr>
              <a:t>There are many technologies that enable </a:t>
            </a:r>
            <a:r>
              <a:rPr lang="en-US" dirty="0" err="1">
                <a:solidFill>
                  <a:srgbClr val="0070C0"/>
                </a:solidFill>
              </a:rPr>
              <a:t>IoT</a:t>
            </a:r>
            <a:r>
              <a:rPr lang="en-US" dirty="0">
                <a:solidFill>
                  <a:srgbClr val="0070C0"/>
                </a:solidFill>
              </a:rPr>
              <a:t>. Crucial to the field is the network used to communicate between devices of an </a:t>
            </a:r>
            <a:r>
              <a:rPr lang="en-US" dirty="0" err="1">
                <a:solidFill>
                  <a:srgbClr val="0070C0"/>
                </a:solidFill>
              </a:rPr>
              <a:t>IoT</a:t>
            </a:r>
            <a:r>
              <a:rPr lang="en-US" dirty="0">
                <a:solidFill>
                  <a:srgbClr val="0070C0"/>
                </a:solidFill>
              </a:rPr>
              <a:t> installation, a role that several wireless or wired technologies may </a:t>
            </a:r>
            <a:r>
              <a:rPr lang="en-US" dirty="0" err="1">
                <a:solidFill>
                  <a:srgbClr val="0070C0"/>
                </a:solidFill>
              </a:rPr>
              <a:t>fulfil</a:t>
            </a:r>
            <a:r>
              <a:rPr lang="en-US" dirty="0">
                <a:solidFill>
                  <a:srgbClr val="0070C0"/>
                </a:solidFill>
              </a:rPr>
              <a:t>.</a:t>
            </a:r>
          </a:p>
          <a:p>
            <a:pPr algn="just"/>
            <a:endParaRPr lang="en-US" dirty="0">
              <a:solidFill>
                <a:srgbClr val="0070C0"/>
              </a:solidFill>
            </a:endParaRPr>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13</a:t>
            </a:fld>
            <a:endParaRPr lang="en-US"/>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D2384C7-4401-40D7-B0FF-653A08557CB3}"/>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12D360D4-C9F8-4284-9247-23003C739DE8}"/>
              </a:ext>
            </a:extLst>
          </p:cNvPr>
          <p:cNvSpPr>
            <a:spLocks noGrp="1"/>
          </p:cNvSpPr>
          <p:nvPr>
            <p:ph type="sldNum" sz="quarter" idx="12"/>
          </p:nvPr>
        </p:nvSpPr>
        <p:spPr/>
        <p:txBody>
          <a:bodyPr/>
          <a:lstStyle/>
          <a:p>
            <a:fld id="{0E2B90DE-CA9C-452B-80F9-35262CC2B070}" type="slidenum">
              <a:rPr lang="en-IN" smtClean="0"/>
              <a:pPr/>
              <a:t>130</a:t>
            </a:fld>
            <a:endParaRPr lang="en-IN"/>
          </a:p>
        </p:txBody>
      </p:sp>
      <p:sp>
        <p:nvSpPr>
          <p:cNvPr id="6" name="Content Placeholder 5">
            <a:extLst>
              <a:ext uri="{FF2B5EF4-FFF2-40B4-BE49-F238E27FC236}">
                <a16:creationId xmlns:a16="http://schemas.microsoft.com/office/drawing/2014/main" id="{C79B100D-1E3F-4753-A4BE-E3A718BCAF7E}"/>
              </a:ext>
            </a:extLst>
          </p:cNvPr>
          <p:cNvSpPr>
            <a:spLocks noGrp="1"/>
          </p:cNvSpPr>
          <p:nvPr>
            <p:ph sz="quarter" idx="1"/>
          </p:nvPr>
        </p:nvSpPr>
        <p:spPr/>
        <p:txBody>
          <a:bodyPr>
            <a:normAutofit/>
          </a:bodyPr>
          <a:lstStyle/>
          <a:p>
            <a:pPr algn="ctr"/>
            <a:r>
              <a:rPr lang="en-IN" sz="2800" b="1"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Piconets</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28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Bluetooth enabled electronic devices connect and communicate wirelessly through short-range, ad hoc networks known as piconets. Piconets are established dynamically and automatically as Bluetooth enabled devices enter and leave radio proximity. Up to 8 devices in one piconet (1 master and up to 7 slave devices)</a:t>
            </a:r>
            <a:endParaRPr lang="en-US" sz="2800" dirty="0">
              <a:effectLst/>
              <a:latin typeface="Arial" panose="020B0604020202020204" pitchFamily="34" charset="0"/>
              <a:ea typeface="Arial" panose="020B0604020202020204" pitchFamily="34" charset="0"/>
            </a:endParaRPr>
          </a:p>
          <a:p>
            <a:pPr marL="0" indent="0">
              <a:buNone/>
            </a:pPr>
            <a:endParaRPr lang="en-US" sz="2800" dirty="0"/>
          </a:p>
        </p:txBody>
      </p:sp>
    </p:spTree>
    <p:extLst>
      <p:ext uri="{BB962C8B-B14F-4D97-AF65-F5344CB8AC3E}">
        <p14:creationId xmlns:p14="http://schemas.microsoft.com/office/powerpoint/2010/main" val="1963337374"/>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D2384C7-4401-40D7-B0FF-653A08557CB3}"/>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12D360D4-C9F8-4284-9247-23003C739DE8}"/>
              </a:ext>
            </a:extLst>
          </p:cNvPr>
          <p:cNvSpPr>
            <a:spLocks noGrp="1"/>
          </p:cNvSpPr>
          <p:nvPr>
            <p:ph type="sldNum" sz="quarter" idx="12"/>
          </p:nvPr>
        </p:nvSpPr>
        <p:spPr/>
        <p:txBody>
          <a:bodyPr/>
          <a:lstStyle/>
          <a:p>
            <a:fld id="{0E2B90DE-CA9C-452B-80F9-35262CC2B070}" type="slidenum">
              <a:rPr lang="en-IN" smtClean="0"/>
              <a:pPr/>
              <a:t>131</a:t>
            </a:fld>
            <a:endParaRPr lang="en-IN"/>
          </a:p>
        </p:txBody>
      </p:sp>
      <p:sp>
        <p:nvSpPr>
          <p:cNvPr id="6" name="Content Placeholder 5">
            <a:extLst>
              <a:ext uri="{FF2B5EF4-FFF2-40B4-BE49-F238E27FC236}">
                <a16:creationId xmlns:a16="http://schemas.microsoft.com/office/drawing/2014/main" id="{C79B100D-1E3F-4753-A4BE-E3A718BCAF7E}"/>
              </a:ext>
            </a:extLst>
          </p:cNvPr>
          <p:cNvSpPr>
            <a:spLocks noGrp="1"/>
          </p:cNvSpPr>
          <p:nvPr>
            <p:ph sz="quarter" idx="1"/>
          </p:nvPr>
        </p:nvSpPr>
        <p:spPr/>
        <p:txBody>
          <a:bodyPr>
            <a:normAutofit/>
          </a:bodyPr>
          <a:lstStyle/>
          <a:p>
            <a:pPr algn="just"/>
            <a:r>
              <a:rPr lang="en-US" sz="28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Max range is 10 m. The </a:t>
            </a:r>
            <a:r>
              <a:rPr lang="en-US" sz="2800" b="1"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piconet master</a:t>
            </a:r>
            <a:r>
              <a:rPr lang="en-US" sz="28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 is a device in a piconet whose clock and device address are used to define the piconet physical channel </a:t>
            </a:r>
            <a:r>
              <a:rPr lang="en-US" sz="2800" dirty="0" err="1">
                <a:solidFill>
                  <a:srgbClr val="000000"/>
                </a:solidFill>
                <a:effectLst/>
                <a:latin typeface="Times New Roman" panose="02020603050405020304" pitchFamily="18" charset="0"/>
                <a:ea typeface="Arial" panose="020B0604020202020204" pitchFamily="34" charset="0"/>
                <a:cs typeface="Arial" panose="020B0604020202020204" pitchFamily="34" charset="0"/>
              </a:rPr>
              <a:t>characteristics.All</a:t>
            </a:r>
            <a:r>
              <a:rPr lang="en-US" sz="28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 other devices in the piconet are called </a:t>
            </a:r>
            <a:r>
              <a:rPr lang="en-US" sz="2800" b="1"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piconet </a:t>
            </a:r>
            <a:r>
              <a:rPr lang="en-US" sz="2800" b="1" dirty="0" err="1">
                <a:solidFill>
                  <a:srgbClr val="000000"/>
                </a:solidFill>
                <a:effectLst/>
                <a:latin typeface="Times New Roman" panose="02020603050405020304" pitchFamily="18" charset="0"/>
                <a:ea typeface="Arial" panose="020B0604020202020204" pitchFamily="34" charset="0"/>
                <a:cs typeface="Arial" panose="020B0604020202020204" pitchFamily="34" charset="0"/>
              </a:rPr>
              <a:t>slaves.</a:t>
            </a:r>
            <a:r>
              <a:rPr lang="en-US" sz="2800" dirty="0" err="1">
                <a:solidFill>
                  <a:srgbClr val="000000"/>
                </a:solidFill>
                <a:effectLst/>
                <a:latin typeface="Times New Roman" panose="02020603050405020304" pitchFamily="18" charset="0"/>
                <a:ea typeface="Arial" panose="020B0604020202020204" pitchFamily="34" charset="0"/>
                <a:cs typeface="Arial" panose="020B0604020202020204" pitchFamily="34" charset="0"/>
              </a:rPr>
              <a:t>All</a:t>
            </a:r>
            <a:r>
              <a:rPr lang="en-US" sz="28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 devices have the same timing and frequency hopping sequence. At any given time, data can be transferred between the master and one slave.</a:t>
            </a:r>
            <a:endParaRPr lang="en-US" sz="2800" dirty="0">
              <a:effectLst/>
              <a:latin typeface="Arial" panose="020B0604020202020204" pitchFamily="34" charset="0"/>
              <a:ea typeface="Arial" panose="020B0604020202020204" pitchFamily="34" charset="0"/>
            </a:endParaRPr>
          </a:p>
          <a:p>
            <a:pPr algn="just"/>
            <a:endParaRPr lang="en-US" sz="2800" dirty="0"/>
          </a:p>
        </p:txBody>
      </p:sp>
    </p:spTree>
    <p:extLst>
      <p:ext uri="{BB962C8B-B14F-4D97-AF65-F5344CB8AC3E}">
        <p14:creationId xmlns:p14="http://schemas.microsoft.com/office/powerpoint/2010/main" val="2020447157"/>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D2384C7-4401-40D7-B0FF-653A08557CB3}"/>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12D360D4-C9F8-4284-9247-23003C739DE8}"/>
              </a:ext>
            </a:extLst>
          </p:cNvPr>
          <p:cNvSpPr>
            <a:spLocks noGrp="1"/>
          </p:cNvSpPr>
          <p:nvPr>
            <p:ph type="sldNum" sz="quarter" idx="12"/>
          </p:nvPr>
        </p:nvSpPr>
        <p:spPr/>
        <p:txBody>
          <a:bodyPr/>
          <a:lstStyle/>
          <a:p>
            <a:fld id="{0E2B90DE-CA9C-452B-80F9-35262CC2B070}" type="slidenum">
              <a:rPr lang="en-IN" smtClean="0"/>
              <a:pPr/>
              <a:t>132</a:t>
            </a:fld>
            <a:endParaRPr lang="en-IN"/>
          </a:p>
        </p:txBody>
      </p:sp>
      <p:sp>
        <p:nvSpPr>
          <p:cNvPr id="6" name="Content Placeholder 5">
            <a:extLst>
              <a:ext uri="{FF2B5EF4-FFF2-40B4-BE49-F238E27FC236}">
                <a16:creationId xmlns:a16="http://schemas.microsoft.com/office/drawing/2014/main" id="{C79B100D-1E3F-4753-A4BE-E3A718BCAF7E}"/>
              </a:ext>
            </a:extLst>
          </p:cNvPr>
          <p:cNvSpPr>
            <a:spLocks noGrp="1"/>
          </p:cNvSpPr>
          <p:nvPr>
            <p:ph sz="quarter" idx="1"/>
          </p:nvPr>
        </p:nvSpPr>
        <p:spPr/>
        <p:txBody>
          <a:bodyPr>
            <a:normAutofit/>
          </a:bodyPr>
          <a:lstStyle/>
          <a:p>
            <a:pPr algn="just"/>
            <a:r>
              <a:rPr lang="en-US" sz="28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The master switches rapidly from slave to slave in a round-robin fashion. Any Bluetooth device can be either a master or a slave. Any device may switch the master/slave role at any time.</a:t>
            </a:r>
            <a:endParaRPr lang="en-US" sz="2800" dirty="0">
              <a:effectLst/>
              <a:latin typeface="Arial" panose="020B0604020202020204" pitchFamily="34" charset="0"/>
              <a:ea typeface="Arial" panose="020B0604020202020204" pitchFamily="34" charset="0"/>
            </a:endParaRPr>
          </a:p>
          <a:p>
            <a:pPr algn="just"/>
            <a:endParaRPr lang="en-US" sz="2800" dirty="0"/>
          </a:p>
        </p:txBody>
      </p:sp>
    </p:spTree>
    <p:extLst>
      <p:ext uri="{BB962C8B-B14F-4D97-AF65-F5344CB8AC3E}">
        <p14:creationId xmlns:p14="http://schemas.microsoft.com/office/powerpoint/2010/main" val="3570472998"/>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133</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Autofit/>
          </a:bodyPr>
          <a:lstStyle/>
          <a:p>
            <a:pPr marR="12700" algn="just">
              <a:lnSpc>
                <a:spcPct val="115000"/>
              </a:lnSpc>
              <a:spcAft>
                <a:spcPts val="1000"/>
              </a:spcAft>
            </a:pPr>
            <a:r>
              <a:rPr lang="en-IN" sz="2800" b="1"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Scatternet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411480" marR="312420" indent="-228600" algn="just">
              <a:lnSpc>
                <a:spcPct val="115000"/>
              </a:lnSpc>
              <a:spcBef>
                <a:spcPts val="5"/>
              </a:spcBef>
              <a:spcAft>
                <a:spcPts val="0"/>
              </a:spcAft>
            </a:pPr>
            <a:r>
              <a:rPr lang="en-US" sz="28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Any Bluetooth device can be a master of one piconet and a slave of another piconet at the same time (scatternet). Scatternet is formed by two </a:t>
            </a:r>
            <a:r>
              <a:rPr lang="en-US" sz="2800" dirty="0" err="1">
                <a:solidFill>
                  <a:srgbClr val="000000"/>
                </a:solidFill>
                <a:effectLst/>
                <a:latin typeface="Times New Roman" panose="02020603050405020304" pitchFamily="18" charset="0"/>
                <a:ea typeface="Arial" panose="020B0604020202020204" pitchFamily="34" charset="0"/>
                <a:cs typeface="Arial" panose="020B0604020202020204" pitchFamily="34" charset="0"/>
              </a:rPr>
              <a:t>ormore</a:t>
            </a:r>
            <a:r>
              <a:rPr lang="en-US" sz="28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 Piconets. Master of one piconet can participate as a slave in another connected piconet. No time or frequency synchronization between piconets</a:t>
            </a:r>
            <a:endParaRPr lang="en-US" sz="2800" dirty="0">
              <a:effectLst/>
              <a:latin typeface="Arial" panose="020B0604020202020204" pitchFamily="34" charset="0"/>
              <a:ea typeface="Arial" panose="020B0604020202020204" pitchFamily="34" charset="0"/>
            </a:endParaRPr>
          </a:p>
          <a:p>
            <a:pPr marL="0" indent="0" algn="just">
              <a:buNone/>
            </a:pPr>
            <a:endParaRPr lang="en-US" sz="2800" kern="1800" spc="-75" dirty="0">
              <a:solidFill>
                <a:srgbClr val="FF0000"/>
              </a:solidFill>
              <a:effectLst/>
              <a:latin typeface="Georgia" panose="02040502050405020303" pitchFamily="18" charset="0"/>
              <a:ea typeface="Times New Roman" panose="02020603050405020304" pitchFamily="18" charset="0"/>
              <a:cs typeface="Times New Roman" panose="02020603050405020304" pitchFamily="18" charset="0"/>
            </a:endParaRPr>
          </a:p>
          <a:p>
            <a:pPr marL="0" indent="0" algn="just">
              <a:buNone/>
            </a:pPr>
            <a:r>
              <a:rPr lang="en-US" sz="2800" kern="1800" spc="-75" dirty="0">
                <a:solidFill>
                  <a:srgbClr val="FF0000"/>
                </a:solidFill>
                <a:effectLst/>
                <a:latin typeface="Georgia" panose="02040502050405020303" pitchFamily="18" charset="0"/>
                <a:ea typeface="Times New Roman" panose="02020603050405020304" pitchFamily="18" charset="0"/>
                <a:cs typeface="Times New Roman" panose="02020603050405020304" pitchFamily="18" charset="0"/>
              </a:rPr>
              <a:t> </a:t>
            </a:r>
            <a:endParaRPr lang="en-US" sz="2800" dirty="0">
              <a:solidFill>
                <a:srgbClr val="FF0000"/>
              </a:solidFill>
            </a:endParaRPr>
          </a:p>
        </p:txBody>
      </p:sp>
    </p:spTree>
    <p:extLst>
      <p:ext uri="{BB962C8B-B14F-4D97-AF65-F5344CB8AC3E}">
        <p14:creationId xmlns:p14="http://schemas.microsoft.com/office/powerpoint/2010/main" val="1383820351"/>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134</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Autofit/>
          </a:bodyPr>
          <a:lstStyle/>
          <a:p>
            <a:pPr algn="just">
              <a:lnSpc>
                <a:spcPct val="115000"/>
              </a:lnSpc>
              <a:spcAft>
                <a:spcPts val="1000"/>
              </a:spcAft>
            </a:pPr>
            <a:r>
              <a:rPr lang="en-IN" sz="2800" b="1"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Bluetooth Protocol Stack </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sz="2800" b="1" dirty="0">
                <a:effectLst/>
                <a:latin typeface="Times New Roman" panose="02020603050405020304" pitchFamily="18" charset="0"/>
                <a:ea typeface="Calibri" panose="020F0502020204030204" pitchFamily="34" charset="0"/>
                <a:cs typeface="Times New Roman" panose="02020603050405020304" pitchFamily="18" charset="0"/>
              </a:rPr>
              <a:t>Radio Layer</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indent="-3810" algn="just">
              <a:lnSpc>
                <a:spcPct val="115000"/>
              </a:lnSpc>
              <a:spcAft>
                <a:spcPts val="1000"/>
              </a:spcAft>
            </a:pPr>
            <a:r>
              <a:rPr lang="en-IN" sz="28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The radio layer specifies details of the air interface, including the usage of the frequency hopping sequence, modulation scheme, and transmit power. The radio layer FHSS operation and radio parameters</a:t>
            </a:r>
            <a:r>
              <a:rPr lang="en-IN"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88085214"/>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135</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Autofit/>
          </a:bodyPr>
          <a:lstStyle/>
          <a:p>
            <a:pPr algn="just">
              <a:lnSpc>
                <a:spcPct val="115000"/>
              </a:lnSpc>
              <a:spcAft>
                <a:spcPts val="1000"/>
              </a:spcAft>
            </a:pPr>
            <a:r>
              <a:rPr lang="en-IN" sz="2800" b="1"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Baseband Layer</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411480" marR="406400" indent="-228600" algn="just">
              <a:lnSpc>
                <a:spcPct val="115000"/>
              </a:lnSpc>
              <a:spcBef>
                <a:spcPts val="5"/>
              </a:spcBef>
              <a:spcAft>
                <a:spcPts val="0"/>
              </a:spcAft>
            </a:pPr>
            <a:r>
              <a:rPr lang="en-US" sz="28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The baseband layer specifies the lower level operations at the bit and packet levels. It supports Forward Error Correction (FEC) operations and Encryption, Cyclic Redundancy Check (CRC) calculations. Retransmissions using the Automatic Repeat Request (ARQ) Protocol.</a:t>
            </a:r>
            <a:endParaRPr lang="en-US" sz="2800" dirty="0">
              <a:effectLst/>
              <a:latin typeface="Arial" panose="020B0604020202020204" pitchFamily="34" charset="0"/>
              <a:ea typeface="Arial" panose="020B0604020202020204" pitchFamily="34" charset="0"/>
            </a:endParaRPr>
          </a:p>
          <a:p>
            <a:pPr marL="0" indent="0" algn="just">
              <a:buNone/>
            </a:pPr>
            <a:endParaRPr lang="en-US" sz="2800" kern="1800" spc="-75" dirty="0">
              <a:solidFill>
                <a:srgbClr val="FF0000"/>
              </a:solidFill>
              <a:effectLst/>
              <a:latin typeface="Georgia" panose="02040502050405020303" pitchFamily="18" charset="0"/>
              <a:ea typeface="Times New Roman" panose="02020603050405020304" pitchFamily="18" charset="0"/>
              <a:cs typeface="Times New Roman" panose="02020603050405020304" pitchFamily="18" charset="0"/>
            </a:endParaRPr>
          </a:p>
          <a:p>
            <a:pPr marL="0" indent="0" algn="just">
              <a:buNone/>
            </a:pPr>
            <a:r>
              <a:rPr lang="en-US" sz="2800" kern="1800" spc="-75" dirty="0">
                <a:solidFill>
                  <a:srgbClr val="FF0000"/>
                </a:solidFill>
                <a:effectLst/>
                <a:latin typeface="Georgia" panose="02040502050405020303" pitchFamily="18" charset="0"/>
                <a:ea typeface="Times New Roman" panose="02020603050405020304" pitchFamily="18" charset="0"/>
                <a:cs typeface="Times New Roman" panose="02020603050405020304" pitchFamily="18" charset="0"/>
              </a:rPr>
              <a:t> </a:t>
            </a:r>
            <a:endParaRPr lang="en-US" sz="2800" dirty="0">
              <a:solidFill>
                <a:srgbClr val="FF0000"/>
              </a:solidFill>
            </a:endParaRPr>
          </a:p>
        </p:txBody>
      </p:sp>
    </p:spTree>
    <p:extLst>
      <p:ext uri="{BB962C8B-B14F-4D97-AF65-F5344CB8AC3E}">
        <p14:creationId xmlns:p14="http://schemas.microsoft.com/office/powerpoint/2010/main" val="1668079921"/>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136</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Autofit/>
          </a:bodyPr>
          <a:lstStyle/>
          <a:p>
            <a:pPr marL="0" indent="0" algn="ctr">
              <a:buNone/>
            </a:pPr>
            <a:endParaRPr lang="en-US" sz="7200" kern="1800" spc="-75" dirty="0">
              <a:solidFill>
                <a:srgbClr val="FF0000"/>
              </a:solidFill>
              <a:effectLst/>
              <a:latin typeface="Georgia" panose="02040502050405020303" pitchFamily="18" charset="0"/>
              <a:ea typeface="Times New Roman" panose="02020603050405020304" pitchFamily="18" charset="0"/>
              <a:cs typeface="Times New Roman" panose="02020603050405020304" pitchFamily="18" charset="0"/>
            </a:endParaRPr>
          </a:p>
          <a:p>
            <a:pPr marL="0" indent="0">
              <a:buNone/>
            </a:pPr>
            <a:r>
              <a:rPr lang="en-US" sz="7200" kern="1800" spc="-75" dirty="0">
                <a:solidFill>
                  <a:srgbClr val="FF0000"/>
                </a:solidFill>
                <a:effectLst/>
                <a:latin typeface="Georgia" panose="02040502050405020303" pitchFamily="18" charset="0"/>
                <a:ea typeface="Times New Roman" panose="02020603050405020304" pitchFamily="18" charset="0"/>
                <a:cs typeface="Times New Roman" panose="02020603050405020304" pitchFamily="18" charset="0"/>
              </a:rPr>
              <a:t> </a:t>
            </a:r>
            <a:endParaRPr lang="en-US" sz="7200" dirty="0">
              <a:solidFill>
                <a:srgbClr val="FF0000"/>
              </a:solidFill>
            </a:endParaRPr>
          </a:p>
        </p:txBody>
      </p:sp>
      <p:pic>
        <p:nvPicPr>
          <p:cNvPr id="7" name="Picture 6">
            <a:extLst>
              <a:ext uri="{FF2B5EF4-FFF2-40B4-BE49-F238E27FC236}">
                <a16:creationId xmlns:a16="http://schemas.microsoft.com/office/drawing/2014/main" id="{DE071734-15FA-4D06-85E2-F692F2ED0C2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14400" y="1447800"/>
            <a:ext cx="7315200" cy="4429472"/>
          </a:xfrm>
          <a:prstGeom prst="rect">
            <a:avLst/>
          </a:prstGeom>
          <a:noFill/>
          <a:ln>
            <a:noFill/>
          </a:ln>
        </p:spPr>
      </p:pic>
    </p:spTree>
    <p:extLst>
      <p:ext uri="{BB962C8B-B14F-4D97-AF65-F5344CB8AC3E}">
        <p14:creationId xmlns:p14="http://schemas.microsoft.com/office/powerpoint/2010/main" val="623153452"/>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137</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Autofit/>
          </a:bodyPr>
          <a:lstStyle/>
          <a:p>
            <a:pPr algn="just">
              <a:lnSpc>
                <a:spcPct val="115000"/>
              </a:lnSpc>
              <a:spcAft>
                <a:spcPts val="1000"/>
              </a:spcAft>
            </a:pPr>
            <a:r>
              <a:rPr lang="en-IN" sz="2400" b="1"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Link Manager layer</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411480" marR="312420" indent="-228600" algn="just">
              <a:lnSpc>
                <a:spcPct val="115000"/>
              </a:lnSpc>
              <a:spcBef>
                <a:spcPts val="5"/>
              </a:spcBef>
              <a:spcAft>
                <a:spcPts val="0"/>
              </a:spcAft>
            </a:pPr>
            <a:r>
              <a:rPr lang="en-US" sz="24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The link manager layer specifies the establishment and release links, authentication, traffic scheduling, link supervision, and power management tasks. Responsible for all the physical link resources in the system. Handles the control and negotiation of packet sizes used when transmitting </a:t>
            </a:r>
            <a:r>
              <a:rPr lang="en-US" sz="2400" dirty="0" err="1">
                <a:solidFill>
                  <a:srgbClr val="000000"/>
                </a:solidFill>
                <a:effectLst/>
                <a:latin typeface="Times New Roman" panose="02020603050405020304" pitchFamily="18" charset="0"/>
                <a:ea typeface="Arial" panose="020B0604020202020204" pitchFamily="34" charset="0"/>
                <a:cs typeface="Arial" panose="020B0604020202020204" pitchFamily="34" charset="0"/>
              </a:rPr>
              <a:t>data.Sets</a:t>
            </a:r>
            <a:r>
              <a:rPr lang="en-US" sz="2400" dirty="0">
                <a:solidFill>
                  <a:srgbClr val="000000"/>
                </a:solidFill>
                <a:effectLst/>
                <a:latin typeface="Times New Roman" panose="02020603050405020304" pitchFamily="18" charset="0"/>
                <a:ea typeface="Arial" panose="020B0604020202020204" pitchFamily="34" charset="0"/>
                <a:cs typeface="Arial" panose="020B0604020202020204" pitchFamily="34" charset="0"/>
              </a:rPr>
              <a:t> up, terminates, and manages baseband connections between devices.</a:t>
            </a:r>
            <a:endParaRPr lang="en-US" sz="2400" dirty="0">
              <a:effectLst/>
              <a:latin typeface="Arial" panose="020B0604020202020204" pitchFamily="34" charset="0"/>
              <a:ea typeface="Arial" panose="020B0604020202020204" pitchFamily="34" charset="0"/>
            </a:endParaRPr>
          </a:p>
          <a:p>
            <a:pPr marL="0" indent="0" algn="just">
              <a:buNone/>
            </a:pPr>
            <a:endParaRPr lang="en-US" sz="2400" kern="1800" spc="-75" dirty="0">
              <a:solidFill>
                <a:srgbClr val="FF0000"/>
              </a:solidFill>
              <a:effectLst/>
              <a:latin typeface="Georgia" panose="02040502050405020303" pitchFamily="18" charset="0"/>
              <a:ea typeface="Times New Roman" panose="02020603050405020304" pitchFamily="18" charset="0"/>
              <a:cs typeface="Times New Roman" panose="02020603050405020304" pitchFamily="18" charset="0"/>
            </a:endParaRPr>
          </a:p>
          <a:p>
            <a:pPr marL="0" indent="0" algn="just">
              <a:buNone/>
            </a:pPr>
            <a:r>
              <a:rPr lang="en-US" sz="2400" kern="1800" spc="-75" dirty="0">
                <a:solidFill>
                  <a:srgbClr val="FF0000"/>
                </a:solidFill>
                <a:effectLst/>
                <a:latin typeface="Georgia" panose="02040502050405020303" pitchFamily="18" charset="0"/>
                <a:ea typeface="Times New Roman" panose="02020603050405020304" pitchFamily="18" charset="0"/>
                <a:cs typeface="Times New Roman" panose="02020603050405020304" pitchFamily="18" charset="0"/>
              </a:rPr>
              <a:t> </a:t>
            </a:r>
            <a:endParaRPr lang="en-US" sz="2400" dirty="0">
              <a:solidFill>
                <a:srgbClr val="FF0000"/>
              </a:solidFill>
            </a:endParaRPr>
          </a:p>
        </p:txBody>
      </p:sp>
    </p:spTree>
    <p:extLst>
      <p:ext uri="{BB962C8B-B14F-4D97-AF65-F5344CB8AC3E}">
        <p14:creationId xmlns:p14="http://schemas.microsoft.com/office/powerpoint/2010/main" val="3013030485"/>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138</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Autofit/>
          </a:bodyPr>
          <a:lstStyle/>
          <a:p>
            <a:pPr marL="0" indent="0" algn="ctr">
              <a:buNone/>
            </a:pPr>
            <a:endParaRPr lang="en-US" sz="2800" kern="1800" spc="-75" dirty="0">
              <a:solidFill>
                <a:srgbClr val="FF0000"/>
              </a:solidFill>
              <a:effectLst/>
              <a:latin typeface="Georgia" panose="02040502050405020303" pitchFamily="18"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US" sz="2800" kern="1800" spc="-75" dirty="0">
                <a:solidFill>
                  <a:srgbClr val="FF0000"/>
                </a:solidFill>
                <a:effectLst/>
                <a:latin typeface="Georgia" panose="02040502050405020303" pitchFamily="18" charset="0"/>
                <a:ea typeface="Times New Roman" panose="02020603050405020304" pitchFamily="18" charset="0"/>
                <a:cs typeface="Times New Roman" panose="02020603050405020304" pitchFamily="18" charset="0"/>
              </a:rPr>
              <a:t> </a:t>
            </a:r>
            <a:r>
              <a:rPr lang="en-IN" sz="2800" b="1"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L2CAP layer</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R="215900" algn="just">
              <a:lnSpc>
                <a:spcPct val="115000"/>
              </a:lnSpc>
              <a:spcAft>
                <a:spcPts val="1000"/>
              </a:spcAft>
            </a:pPr>
            <a:r>
              <a:rPr lang="en-IN" sz="28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The Logical Link Control and Adaptation Protocol (L2CAP) layer handles the multiplexing of higher layer protocols and the segmentation and reassembly (SAR) of large packets The L2CAP layer provides both connectionless and connection-oriented services</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2800" dirty="0">
              <a:solidFill>
                <a:srgbClr val="FF0000"/>
              </a:solidFill>
            </a:endParaRPr>
          </a:p>
        </p:txBody>
      </p:sp>
    </p:spTree>
    <p:extLst>
      <p:ext uri="{BB962C8B-B14F-4D97-AF65-F5344CB8AC3E}">
        <p14:creationId xmlns:p14="http://schemas.microsoft.com/office/powerpoint/2010/main" val="3778309813"/>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139</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Autofit/>
          </a:bodyPr>
          <a:lstStyle/>
          <a:p>
            <a:pPr marL="0" indent="0" algn="ctr">
              <a:buNone/>
            </a:pPr>
            <a:endParaRPr lang="en-US" sz="2000" kern="1800" spc="-75" dirty="0">
              <a:solidFill>
                <a:srgbClr val="FF0000"/>
              </a:solidFill>
              <a:effectLst/>
              <a:latin typeface="Georgia" panose="02040502050405020303" pitchFamily="18" charset="0"/>
              <a:ea typeface="Times New Roman" panose="02020603050405020304" pitchFamily="18" charset="0"/>
              <a:cs typeface="Times New Roman" panose="02020603050405020304" pitchFamily="18" charset="0"/>
            </a:endParaRPr>
          </a:p>
          <a:p>
            <a:pPr marL="203200" marR="1054100" indent="-327025" algn="just">
              <a:lnSpc>
                <a:spcPct val="115000"/>
              </a:lnSpc>
              <a:spcAft>
                <a:spcPts val="1000"/>
              </a:spcAft>
            </a:pPr>
            <a:r>
              <a:rPr lang="en-US" sz="2000" kern="1800" spc="-75" dirty="0">
                <a:solidFill>
                  <a:srgbClr val="FF0000"/>
                </a:solidFill>
                <a:effectLst/>
                <a:latin typeface="Georgia" panose="02040502050405020303" pitchFamily="18" charset="0"/>
                <a:ea typeface="Times New Roman" panose="02020603050405020304" pitchFamily="18" charset="0"/>
                <a:cs typeface="Times New Roman" panose="02020603050405020304" pitchFamily="18" charset="0"/>
              </a:rPr>
              <a:t> </a:t>
            </a:r>
            <a:r>
              <a:rPr lang="en-IN" sz="2000" b="1"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L2CAP performs 4 major functions</a:t>
            </a:r>
            <a:r>
              <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R="114300" algn="just">
              <a:lnSpc>
                <a:spcPct val="115000"/>
              </a:lnSpc>
              <a:spcAft>
                <a:spcPts val="1000"/>
              </a:spcAft>
            </a:pPr>
            <a:r>
              <a:rPr lang="en-IN" sz="20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Managing the creation and termination of logical links for each connection through </a:t>
            </a:r>
            <a:r>
              <a:rPr lang="en-IN" sz="2000" b="1"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channel</a:t>
            </a:r>
            <a:r>
              <a:rPr lang="en-IN" sz="20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structures. Adapting Data, for each connection, between application (APIs) and Bluetooth Baseband formats through Segmentation and Reassembly (SAR). Performing Multiplexing to support multiple concurrent connections over a single common radio interface (multiple apps. using link between two devices simultaneously). L2CAP segments large packets into smaller baseband manageable packets. Smaller received baseband packets are reassembled coming back up the protocol stack.</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2000" dirty="0">
              <a:solidFill>
                <a:srgbClr val="FF0000"/>
              </a:solidFill>
            </a:endParaRPr>
          </a:p>
        </p:txBody>
      </p:sp>
    </p:spTree>
    <p:extLst>
      <p:ext uri="{BB962C8B-B14F-4D97-AF65-F5344CB8AC3E}">
        <p14:creationId xmlns:p14="http://schemas.microsoft.com/office/powerpoint/2010/main" val="36402218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FF"/>
                </a:solidFill>
              </a:rPr>
              <a:t>Network Interconnection</a:t>
            </a:r>
            <a:endParaRPr lang="en-US" dirty="0"/>
          </a:p>
        </p:txBody>
      </p:sp>
      <p:pic>
        <p:nvPicPr>
          <p:cNvPr id="6" name="Content Placeholder 5" descr="arco-solution-diverse-communication-Network Interconnection.png"/>
          <p:cNvPicPr>
            <a:picLocks noGrp="1" noChangeAspect="1"/>
          </p:cNvPicPr>
          <p:nvPr>
            <p:ph idx="1"/>
          </p:nvPr>
        </p:nvPicPr>
        <p:blipFill>
          <a:blip r:embed="rId2"/>
          <a:stretch>
            <a:fillRect/>
          </a:stretch>
        </p:blipFill>
        <p:spPr>
          <a:xfrm>
            <a:off x="1100796" y="1600200"/>
            <a:ext cx="7433604" cy="4525963"/>
          </a:xfrm>
        </p:spPr>
      </p:pic>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14</a:t>
            </a:fld>
            <a:endParaRPr lang="en-US"/>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140</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Autofit/>
          </a:bodyPr>
          <a:lstStyle/>
          <a:p>
            <a:pPr marL="0" indent="0" algn="just">
              <a:buNone/>
            </a:pPr>
            <a:endParaRPr lang="en-US" sz="2800" kern="1800" spc="-75" dirty="0">
              <a:solidFill>
                <a:srgbClr val="FF0000"/>
              </a:solidFill>
              <a:effectLst/>
              <a:latin typeface="Georgia" panose="02040502050405020303" pitchFamily="18" charset="0"/>
              <a:ea typeface="Times New Roman" panose="02020603050405020304" pitchFamily="18" charset="0"/>
              <a:cs typeface="Times New Roman" panose="02020603050405020304" pitchFamily="18" charset="0"/>
            </a:endParaRPr>
          </a:p>
          <a:p>
            <a:pPr marL="0" indent="0" algn="just">
              <a:buNone/>
            </a:pPr>
            <a:r>
              <a:rPr lang="en-US" sz="2800" kern="1800" spc="-75" dirty="0">
                <a:solidFill>
                  <a:srgbClr val="FF0000"/>
                </a:solidFill>
                <a:effectLst/>
                <a:latin typeface="Georgia" panose="02040502050405020303" pitchFamily="18" charset="0"/>
                <a:ea typeface="Times New Roman" panose="02020603050405020304" pitchFamily="18" charset="0"/>
                <a:cs typeface="Times New Roman" panose="02020603050405020304" pitchFamily="18" charset="0"/>
              </a:rPr>
              <a:t> </a:t>
            </a:r>
            <a:r>
              <a:rPr lang="en-IN" sz="2800" b="1" dirty="0">
                <a:effectLst/>
                <a:latin typeface="Times New Roman" panose="02020603050405020304" pitchFamily="18" charset="0"/>
                <a:ea typeface="Calibri" panose="020F0502020204030204" pitchFamily="34" charset="0"/>
                <a:cs typeface="Times New Roman" panose="02020603050405020304" pitchFamily="18" charset="0"/>
              </a:rPr>
              <a:t>RFCOMM</a:t>
            </a:r>
            <a:br>
              <a:rPr lang="en-IN" sz="2800" dirty="0">
                <a:effectLst/>
                <a:latin typeface="Times New Roman" panose="02020603050405020304" pitchFamily="18" charset="0"/>
                <a:ea typeface="Calibri" panose="020F0502020204030204" pitchFamily="34" charset="0"/>
                <a:cs typeface="Times New Roman" panose="02020603050405020304" pitchFamily="18" charset="0"/>
              </a:rPr>
            </a:b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Applications may access L2CAP through different support protocols Service Discovery Protocol (SDP) RFCOMM Telephony Control Protocol Specification (TCS) TCP/IP based applications, for instance information transfer using the Wireless Application Protocol (WAP), can be extended to Bluetooth devices by using the Point-to-Point Protocol (PPP) on top of RFCOMM.</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buNone/>
            </a:pPr>
            <a:endParaRPr lang="en-US" sz="2800" dirty="0">
              <a:solidFill>
                <a:srgbClr val="FF0000"/>
              </a:solidFill>
            </a:endParaRPr>
          </a:p>
        </p:txBody>
      </p:sp>
    </p:spTree>
    <p:extLst>
      <p:ext uri="{BB962C8B-B14F-4D97-AF65-F5344CB8AC3E}">
        <p14:creationId xmlns:p14="http://schemas.microsoft.com/office/powerpoint/2010/main" val="3897975590"/>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141</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a:xfrm>
            <a:off x="926058" y="1412776"/>
            <a:ext cx="7772400" cy="4572000"/>
          </a:xfrm>
        </p:spPr>
        <p:txBody>
          <a:bodyPr>
            <a:noAutofit/>
          </a:bodyPr>
          <a:lstStyle/>
          <a:p>
            <a:pPr algn="just">
              <a:lnSpc>
                <a:spcPct val="115000"/>
              </a:lnSpc>
              <a:spcAft>
                <a:spcPts val="1000"/>
              </a:spcAft>
            </a:pPr>
            <a:r>
              <a:rPr lang="en-IN" sz="2800" b="1" dirty="0">
                <a:effectLst/>
                <a:latin typeface="Times New Roman" panose="02020603050405020304" pitchFamily="18" charset="0"/>
                <a:ea typeface="Calibri" panose="020F0502020204030204" pitchFamily="34" charset="0"/>
                <a:cs typeface="Times New Roman" panose="02020603050405020304" pitchFamily="18" charset="0"/>
              </a:rPr>
              <a:t> OBEX Protocol</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The Object Exchange Protocol (OBEX) is a </a:t>
            </a:r>
            <a:r>
              <a:rPr lang="en-IN" sz="2800" dirty="0" err="1">
                <a:effectLst/>
                <a:latin typeface="Times New Roman" panose="02020603050405020304" pitchFamily="18" charset="0"/>
                <a:ea typeface="Calibri" panose="020F0502020204030204" pitchFamily="34" charset="0"/>
                <a:cs typeface="Times New Roman" panose="02020603050405020304" pitchFamily="18" charset="0"/>
              </a:rPr>
              <a:t>sessionlevel</a:t>
            </a: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 protocol for the exchange of objects This protocol can be used for example for phonebook, calendar or messaging synchronization, or for file transfer between connected devices.</a:t>
            </a:r>
            <a:endParaRPr lang="en-US" sz="2800" kern="1800" spc="-75" dirty="0">
              <a:solidFill>
                <a:srgbClr val="FF0000"/>
              </a:solidFill>
              <a:effectLst/>
              <a:latin typeface="Georgia" panose="02040502050405020303" pitchFamily="18" charset="0"/>
              <a:ea typeface="Times New Roman" panose="02020603050405020304" pitchFamily="18" charset="0"/>
              <a:cs typeface="Times New Roman" panose="02020603050405020304" pitchFamily="18" charset="0"/>
            </a:endParaRPr>
          </a:p>
          <a:p>
            <a:pPr marL="0" indent="0" algn="just">
              <a:buNone/>
            </a:pPr>
            <a:r>
              <a:rPr lang="en-US" sz="2800" kern="1800" spc="-75" dirty="0">
                <a:solidFill>
                  <a:srgbClr val="FF0000"/>
                </a:solidFill>
                <a:effectLst/>
                <a:latin typeface="Georgia" panose="02040502050405020303" pitchFamily="18" charset="0"/>
                <a:ea typeface="Times New Roman" panose="02020603050405020304" pitchFamily="18" charset="0"/>
                <a:cs typeface="Times New Roman" panose="02020603050405020304" pitchFamily="18" charset="0"/>
              </a:rPr>
              <a:t> </a:t>
            </a:r>
            <a:endParaRPr lang="en-US" sz="2800" dirty="0">
              <a:solidFill>
                <a:srgbClr val="FF0000"/>
              </a:solidFill>
            </a:endParaRPr>
          </a:p>
        </p:txBody>
      </p:sp>
    </p:spTree>
    <p:extLst>
      <p:ext uri="{BB962C8B-B14F-4D97-AF65-F5344CB8AC3E}">
        <p14:creationId xmlns:p14="http://schemas.microsoft.com/office/powerpoint/2010/main" val="1448483682"/>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142</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Autofit/>
          </a:bodyPr>
          <a:lstStyle/>
          <a:p>
            <a:pPr algn="just">
              <a:lnSpc>
                <a:spcPct val="115000"/>
              </a:lnSpc>
              <a:spcAft>
                <a:spcPts val="1000"/>
              </a:spcAft>
            </a:pPr>
            <a:r>
              <a:rPr lang="en-IN" sz="3200" b="1" dirty="0">
                <a:effectLst/>
                <a:latin typeface="Times New Roman" panose="02020603050405020304" pitchFamily="18" charset="0"/>
                <a:ea typeface="Calibri" panose="020F0502020204030204" pitchFamily="34" charset="0"/>
                <a:cs typeface="Times New Roman" panose="02020603050405020304" pitchFamily="18" charset="0"/>
              </a:rPr>
              <a:t>TCSBIN Protocol</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IN" sz="3200" dirty="0">
                <a:effectLst/>
                <a:latin typeface="Times New Roman" panose="02020603050405020304" pitchFamily="18" charset="0"/>
                <a:ea typeface="Calibri" panose="020F0502020204030204" pitchFamily="34" charset="0"/>
              </a:rPr>
              <a:t>The telephony control specification - binary (TCS BIN) protocol defines the call-control </a:t>
            </a:r>
            <a:r>
              <a:rPr lang="en-IN" sz="3200" dirty="0" err="1">
                <a:effectLst/>
                <a:latin typeface="Times New Roman" panose="02020603050405020304" pitchFamily="18" charset="0"/>
                <a:ea typeface="Calibri" panose="020F0502020204030204" pitchFamily="34" charset="0"/>
              </a:rPr>
              <a:t>signaling</a:t>
            </a:r>
            <a:r>
              <a:rPr lang="en-IN" sz="3200" dirty="0">
                <a:effectLst/>
                <a:latin typeface="Times New Roman" panose="02020603050405020304" pitchFamily="18" charset="0"/>
                <a:ea typeface="Calibri" panose="020F0502020204030204" pitchFamily="34" charset="0"/>
              </a:rPr>
              <a:t> for the establishment of speech and data calls between Bluetooth devices In addition, it defines mobility management procedures for handling groups of Bluetooth devices.</a:t>
            </a:r>
            <a:endParaRPr lang="en-US" sz="3200" kern="1800" spc="-75" dirty="0">
              <a:solidFill>
                <a:srgbClr val="FF0000"/>
              </a:solidFill>
              <a:effectLst/>
              <a:latin typeface="Georgia" panose="02040502050405020303" pitchFamily="18" charset="0"/>
              <a:ea typeface="Times New Roman" panose="02020603050405020304" pitchFamily="18" charset="0"/>
              <a:cs typeface="Times New Roman" panose="02020603050405020304" pitchFamily="18" charset="0"/>
            </a:endParaRPr>
          </a:p>
          <a:p>
            <a:pPr marL="0" indent="0" algn="just">
              <a:buNone/>
            </a:pPr>
            <a:r>
              <a:rPr lang="en-US" sz="3200" kern="1800" spc="-75" dirty="0">
                <a:solidFill>
                  <a:srgbClr val="FF0000"/>
                </a:solidFill>
                <a:effectLst/>
                <a:latin typeface="Georgia" panose="02040502050405020303" pitchFamily="18" charset="0"/>
                <a:ea typeface="Times New Roman" panose="02020603050405020304" pitchFamily="18" charset="0"/>
                <a:cs typeface="Times New Roman" panose="02020603050405020304" pitchFamily="18" charset="0"/>
              </a:rPr>
              <a:t> </a:t>
            </a:r>
            <a:endParaRPr lang="en-US" sz="3200" dirty="0">
              <a:solidFill>
                <a:srgbClr val="FF0000"/>
              </a:solidFill>
            </a:endParaRPr>
          </a:p>
        </p:txBody>
      </p:sp>
    </p:spTree>
    <p:extLst>
      <p:ext uri="{BB962C8B-B14F-4D97-AF65-F5344CB8AC3E}">
        <p14:creationId xmlns:p14="http://schemas.microsoft.com/office/powerpoint/2010/main" val="3168517587"/>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143</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Autofit/>
          </a:bodyPr>
          <a:lstStyle/>
          <a:p>
            <a:pPr marL="0" indent="0" algn="just">
              <a:buNone/>
            </a:pPr>
            <a:endParaRPr lang="en-US" sz="2800" kern="1800" spc="-75" dirty="0">
              <a:solidFill>
                <a:srgbClr val="FF0000"/>
              </a:solidFill>
              <a:effectLst/>
              <a:latin typeface="Georgia" panose="02040502050405020303" pitchFamily="18"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US" sz="2800" kern="1800" spc="-75" dirty="0">
                <a:solidFill>
                  <a:srgbClr val="FF0000"/>
                </a:solidFill>
                <a:effectLst/>
                <a:latin typeface="Georgia" panose="02040502050405020303" pitchFamily="18" charset="0"/>
                <a:ea typeface="Times New Roman" panose="02020603050405020304" pitchFamily="18" charset="0"/>
                <a:cs typeface="Times New Roman" panose="02020603050405020304" pitchFamily="18" charset="0"/>
              </a:rPr>
              <a:t> </a:t>
            </a:r>
            <a:r>
              <a:rPr lang="en-IN" sz="2800" b="1" dirty="0">
                <a:effectLst/>
                <a:latin typeface="Times New Roman" panose="02020603050405020304" pitchFamily="18" charset="0"/>
                <a:ea typeface="Calibri" panose="020F0502020204030204" pitchFamily="34" charset="0"/>
                <a:cs typeface="Times New Roman" panose="02020603050405020304" pitchFamily="18" charset="0"/>
              </a:rPr>
              <a:t>Service Discovery Protocol</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The Service Discovery Protocol (SDP) can be used to access a specific device (such as a digital camera) and retrieve its capabilities, or to access a specific application (such as a print job) and find devices that support this application.</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buNone/>
            </a:pPr>
            <a:endParaRPr lang="en-US" sz="2800" dirty="0">
              <a:solidFill>
                <a:srgbClr val="FF0000"/>
              </a:solidFill>
            </a:endParaRPr>
          </a:p>
        </p:txBody>
      </p:sp>
    </p:spTree>
    <p:extLst>
      <p:ext uri="{BB962C8B-B14F-4D97-AF65-F5344CB8AC3E}">
        <p14:creationId xmlns:p14="http://schemas.microsoft.com/office/powerpoint/2010/main" val="3480008275"/>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144</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Autofit/>
          </a:bodyPr>
          <a:lstStyle/>
          <a:p>
            <a:pPr marL="0" indent="0" algn="ctr">
              <a:buNone/>
            </a:pPr>
            <a:endParaRPr lang="en-US" sz="7200" kern="1800" spc="-75" dirty="0">
              <a:solidFill>
                <a:srgbClr val="FF0000"/>
              </a:solidFill>
              <a:effectLst/>
              <a:latin typeface="Georgia" panose="02040502050405020303" pitchFamily="18" charset="0"/>
              <a:ea typeface="Times New Roman" panose="02020603050405020304" pitchFamily="18" charset="0"/>
              <a:cs typeface="Times New Roman" panose="02020603050405020304" pitchFamily="18" charset="0"/>
            </a:endParaRPr>
          </a:p>
          <a:p>
            <a:pPr marL="0" indent="0" algn="ctr">
              <a:buNone/>
            </a:pPr>
            <a:r>
              <a:rPr lang="en-US" sz="7200" kern="1800" spc="-75" dirty="0">
                <a:solidFill>
                  <a:srgbClr val="FF0000"/>
                </a:solidFill>
                <a:effectLst/>
                <a:latin typeface="Georgia" panose="02040502050405020303" pitchFamily="18" charset="0"/>
                <a:ea typeface="Times New Roman" panose="02020603050405020304" pitchFamily="18" charset="0"/>
                <a:cs typeface="Times New Roman" panose="02020603050405020304" pitchFamily="18" charset="0"/>
              </a:rPr>
              <a:t>Raspberry Pi </a:t>
            </a:r>
            <a:endParaRPr lang="en-US" sz="7200" dirty="0">
              <a:solidFill>
                <a:srgbClr val="FF0000"/>
              </a:solidFill>
            </a:endParaRPr>
          </a:p>
        </p:txBody>
      </p:sp>
    </p:spTree>
    <p:extLst>
      <p:ext uri="{BB962C8B-B14F-4D97-AF65-F5344CB8AC3E}">
        <p14:creationId xmlns:p14="http://schemas.microsoft.com/office/powerpoint/2010/main" val="3171846236"/>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145</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Autofit/>
          </a:bodyPr>
          <a:lstStyle/>
          <a:p>
            <a:r>
              <a:rPr lang="en-US" sz="3600" b="1" spc="-55" dirty="0">
                <a:solidFill>
                  <a:srgbClr val="FF0000"/>
                </a:solidFill>
                <a:effectLst/>
                <a:latin typeface="inherit"/>
                <a:ea typeface="Times New Roman" panose="02020603050405020304" pitchFamily="18" charset="0"/>
                <a:cs typeface="Times New Roman" panose="02020603050405020304" pitchFamily="18" charset="0"/>
              </a:rPr>
              <a:t>What is a Raspberry Pi?</a:t>
            </a:r>
            <a:endParaRPr lang="en-US" sz="3600" b="1" dirty="0">
              <a:solidFill>
                <a:srgbClr val="FF0000"/>
              </a:solidFill>
              <a:effectLst/>
              <a:latin typeface="Calibri" panose="020F0502020204030204" pitchFamily="34" charset="0"/>
              <a:ea typeface="Times New Roman" panose="02020603050405020304" pitchFamily="18" charset="0"/>
              <a:cs typeface="Latha" panose="020B0604020202020204" pitchFamily="34" charset="0"/>
            </a:endParaRPr>
          </a:p>
          <a:p>
            <a:pPr marL="0" indent="0">
              <a:buNone/>
            </a:pPr>
            <a:endParaRPr lang="en-US" sz="3200" dirty="0"/>
          </a:p>
          <a:p>
            <a:pPr marL="0" indent="0">
              <a:buNone/>
            </a:pPr>
            <a:r>
              <a:rPr lang="en-US" sz="3200" dirty="0">
                <a:solidFill>
                  <a:srgbClr val="444444"/>
                </a:solidFill>
                <a:effectLst/>
                <a:latin typeface="Georgia" panose="02040502050405020303" pitchFamily="18" charset="0"/>
                <a:ea typeface="Times New Roman" panose="02020603050405020304" pitchFamily="18" charset="0"/>
                <a:cs typeface="Times New Roman" panose="02020603050405020304" pitchFamily="18" charset="0"/>
              </a:rPr>
              <a:t>	The Raspberry Pi is a very small computer that is almost the size of your credit card. It costs between Rs 750 and Rs 4000. It can function as a proper desktop computer or use to build smart devices and is available anywhere in the world.</a:t>
            </a:r>
            <a:endParaRPr lang="en-US" sz="3200" dirty="0">
              <a:effectLst/>
              <a:latin typeface="Calibri" panose="020F0502020204030204" pitchFamily="34" charset="0"/>
              <a:ea typeface="Times New Roman" panose="02020603050405020304" pitchFamily="18" charset="0"/>
              <a:cs typeface="Latha" panose="020B0604020202020204" pitchFamily="34" charset="0"/>
            </a:endParaRPr>
          </a:p>
          <a:p>
            <a:pPr marL="0" indent="0">
              <a:buNone/>
            </a:pPr>
            <a:endParaRPr lang="en-US" sz="3200" dirty="0"/>
          </a:p>
        </p:txBody>
      </p:sp>
    </p:spTree>
    <p:extLst>
      <p:ext uri="{BB962C8B-B14F-4D97-AF65-F5344CB8AC3E}">
        <p14:creationId xmlns:p14="http://schemas.microsoft.com/office/powerpoint/2010/main" val="1811109287"/>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146</a:t>
            </a:fld>
            <a:endParaRPr lang="en-IN"/>
          </a:p>
        </p:txBody>
      </p:sp>
      <p:pic>
        <p:nvPicPr>
          <p:cNvPr id="1027" name="Picture 3" descr="What is Raspberry Pi | IoT Raspberry Pi Tutorial for Beginners">
            <a:extLst>
              <a:ext uri="{FF2B5EF4-FFF2-40B4-BE49-F238E27FC236}">
                <a16:creationId xmlns:a16="http://schemas.microsoft.com/office/drawing/2014/main" id="{109DF0EF-B7E3-41AD-845F-06E9DF403F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8762" y="1556792"/>
            <a:ext cx="6086475" cy="405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3387182"/>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147</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rmAutofit fontScale="92500"/>
          </a:bodyPr>
          <a:lstStyle/>
          <a:p>
            <a:pPr marL="0" indent="0" fontAlgn="base">
              <a:lnSpc>
                <a:spcPct val="107000"/>
              </a:lnSpc>
              <a:spcAft>
                <a:spcPts val="1050"/>
              </a:spcAft>
              <a:buNone/>
            </a:pPr>
            <a:r>
              <a:rPr lang="en-US" sz="3500" b="1" spc="-55" dirty="0">
                <a:solidFill>
                  <a:srgbClr val="FF0000"/>
                </a:solidFill>
                <a:effectLst/>
                <a:latin typeface="inherit"/>
                <a:ea typeface="Times New Roman" panose="02020603050405020304" pitchFamily="18" charset="0"/>
                <a:cs typeface="Times New Roman" panose="02020603050405020304" pitchFamily="18" charset="0"/>
              </a:rPr>
              <a:t>Who Invented IoT Raspberry Pi?</a:t>
            </a:r>
            <a:endParaRPr lang="en-US" sz="3500" b="1" dirty="0">
              <a:solidFill>
                <a:srgbClr val="FF0000"/>
              </a:solidFill>
              <a:effectLst/>
              <a:latin typeface="Calibri" panose="020F0502020204030204" pitchFamily="34" charset="0"/>
              <a:ea typeface="Times New Roman" panose="02020603050405020304" pitchFamily="18" charset="0"/>
              <a:cs typeface="Latha" panose="020B0604020202020204" pitchFamily="34" charset="0"/>
            </a:endParaRPr>
          </a:p>
          <a:p>
            <a:pPr fontAlgn="base">
              <a:spcAft>
                <a:spcPts val="1200"/>
              </a:spcAft>
            </a:pPr>
            <a:r>
              <a:rPr lang="en-US" sz="2400" dirty="0">
                <a:solidFill>
                  <a:srgbClr val="444444"/>
                </a:solidFill>
                <a:effectLst/>
                <a:latin typeface="Georgia" panose="02040502050405020303" pitchFamily="18" charset="0"/>
                <a:ea typeface="Times New Roman" panose="02020603050405020304" pitchFamily="18" charset="0"/>
                <a:cs typeface="Times New Roman" panose="02020603050405020304" pitchFamily="18" charset="0"/>
              </a:rPr>
              <a:t>The Raspberry Pi Foundation was formed in the year 2008 after a group of technicians and academics who were concerned about students’ interest gradually drifting and declining in computer sciences. So they came up with a low-cost computer as a solution to inspire children and make it more accessible.</a:t>
            </a:r>
            <a:endParaRPr lang="en-US" sz="2400" dirty="0">
              <a:effectLst/>
              <a:latin typeface="Calibri" panose="020F0502020204030204" pitchFamily="34" charset="0"/>
              <a:ea typeface="Times New Roman" panose="02020603050405020304" pitchFamily="18" charset="0"/>
              <a:cs typeface="Latha" panose="020B0604020202020204" pitchFamily="34" charset="0"/>
            </a:endParaRPr>
          </a:p>
          <a:p>
            <a:pPr fontAlgn="base">
              <a:spcAft>
                <a:spcPts val="1200"/>
              </a:spcAft>
            </a:pPr>
            <a:r>
              <a:rPr lang="en-US" sz="2400" dirty="0">
                <a:solidFill>
                  <a:srgbClr val="444444"/>
                </a:solidFill>
                <a:effectLst/>
                <a:latin typeface="Georgia" panose="02040502050405020303" pitchFamily="18" charset="0"/>
                <a:ea typeface="Times New Roman" panose="02020603050405020304" pitchFamily="18" charset="0"/>
                <a:cs typeface="Times New Roman" panose="02020603050405020304" pitchFamily="18" charset="0"/>
              </a:rPr>
              <a:t>The basic motive was that these tiny computer systems might allow for very basic and simple programming. Its low electricity utilization and value expect to make </a:t>
            </a:r>
            <a:r>
              <a:rPr lang="en-US" sz="2400" dirty="0" err="1">
                <a:solidFill>
                  <a:srgbClr val="444444"/>
                </a:solidFill>
                <a:effectLst/>
                <a:latin typeface="Georgia" panose="02040502050405020303" pitchFamily="18" charset="0"/>
                <a:ea typeface="Times New Roman" panose="02020603050405020304" pitchFamily="18" charset="0"/>
                <a:cs typeface="Times New Roman" panose="02020603050405020304" pitchFamily="18" charset="0"/>
              </a:rPr>
              <a:t>Pis</a:t>
            </a:r>
            <a:r>
              <a:rPr lang="en-US" sz="2400" dirty="0">
                <a:solidFill>
                  <a:srgbClr val="444444"/>
                </a:solidFill>
                <a:effectLst/>
                <a:latin typeface="Georgia" panose="02040502050405020303" pitchFamily="18" charset="0"/>
                <a:ea typeface="Times New Roman" panose="02020603050405020304" pitchFamily="18" charset="0"/>
                <a:cs typeface="Times New Roman" panose="02020603050405020304" pitchFamily="18" charset="0"/>
              </a:rPr>
              <a:t> more easily to be used in school rooms.</a:t>
            </a:r>
            <a:endParaRPr lang="en-US" sz="2400" dirty="0">
              <a:effectLst/>
              <a:latin typeface="Calibri" panose="020F0502020204030204" pitchFamily="34" charset="0"/>
              <a:ea typeface="Times New Roman" panose="02020603050405020304" pitchFamily="18" charset="0"/>
              <a:cs typeface="Latha" panose="020B0604020202020204" pitchFamily="34" charset="0"/>
            </a:endParaRPr>
          </a:p>
          <a:p>
            <a:endParaRPr lang="en-US" sz="2000" dirty="0"/>
          </a:p>
        </p:txBody>
      </p:sp>
    </p:spTree>
    <p:extLst>
      <p:ext uri="{BB962C8B-B14F-4D97-AF65-F5344CB8AC3E}">
        <p14:creationId xmlns:p14="http://schemas.microsoft.com/office/powerpoint/2010/main" val="3350621932"/>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148</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rmAutofit lnSpcReduction="10000"/>
          </a:bodyPr>
          <a:lstStyle/>
          <a:p>
            <a:pPr marL="0" indent="0" fontAlgn="base">
              <a:lnSpc>
                <a:spcPct val="107000"/>
              </a:lnSpc>
              <a:spcAft>
                <a:spcPts val="1050"/>
              </a:spcAft>
              <a:buNone/>
            </a:pPr>
            <a:r>
              <a:rPr lang="en-US" sz="4000" spc="-55" dirty="0">
                <a:solidFill>
                  <a:srgbClr val="FF0000"/>
                </a:solidFill>
                <a:effectLst/>
                <a:latin typeface="inherit"/>
                <a:ea typeface="Times New Roman" panose="02020603050405020304" pitchFamily="18" charset="0"/>
                <a:cs typeface="Times New Roman" panose="02020603050405020304" pitchFamily="18" charset="0"/>
              </a:rPr>
              <a:t>When was IoT Raspberry Pi launched?</a:t>
            </a:r>
            <a:endParaRPr lang="en-US" sz="4000" dirty="0">
              <a:solidFill>
                <a:srgbClr val="FF0000"/>
              </a:solidFill>
              <a:effectLst/>
              <a:latin typeface="Calibri" panose="020F0502020204030204" pitchFamily="34" charset="0"/>
              <a:ea typeface="Times New Roman" panose="02020603050405020304" pitchFamily="18" charset="0"/>
              <a:cs typeface="Latha" panose="020B0604020202020204" pitchFamily="34" charset="0"/>
            </a:endParaRPr>
          </a:p>
          <a:p>
            <a:pPr algn="just" fontAlgn="base">
              <a:spcAft>
                <a:spcPts val="800"/>
              </a:spcAft>
            </a:pPr>
            <a:r>
              <a:rPr lang="en-US" sz="2800" dirty="0">
                <a:solidFill>
                  <a:srgbClr val="444444"/>
                </a:solidFill>
                <a:effectLst/>
                <a:latin typeface="Georgia" panose="02040502050405020303" pitchFamily="18" charset="0"/>
                <a:ea typeface="Times New Roman" panose="02020603050405020304" pitchFamily="18" charset="0"/>
                <a:cs typeface="Times New Roman" panose="02020603050405020304" pitchFamily="18" charset="0"/>
              </a:rPr>
              <a:t>The first Raspberry Pi unit which was available commercially was launched on February 19, 2012. This version featured 256MB of RAM, could run on</a:t>
            </a:r>
            <a:r>
              <a:rPr lang="en-US" sz="2800" b="1" dirty="0">
                <a:solidFill>
                  <a:srgbClr val="444444"/>
                </a:solidFill>
                <a:effectLst/>
                <a:latin typeface="inherit"/>
                <a:ea typeface="Times New Roman" panose="02020603050405020304" pitchFamily="18" charset="0"/>
                <a:cs typeface="Times New Roman" panose="02020603050405020304" pitchFamily="18" charset="0"/>
              </a:rPr>
              <a:t> Linux</a:t>
            </a:r>
            <a:r>
              <a:rPr lang="en-US" sz="2800" dirty="0">
                <a:solidFill>
                  <a:srgbClr val="444444"/>
                </a:solidFill>
                <a:effectLst/>
                <a:latin typeface="Georgia" panose="02040502050405020303" pitchFamily="18" charset="0"/>
                <a:ea typeface="Times New Roman" panose="02020603050405020304" pitchFamily="18" charset="0"/>
                <a:cs typeface="Times New Roman" panose="02020603050405020304" pitchFamily="18" charset="0"/>
              </a:rPr>
              <a:t>-based desktop operating systems, had one USB port, and no Ethernet port. This was named the Model A.</a:t>
            </a:r>
            <a:endParaRPr lang="en-US" sz="2800" dirty="0">
              <a:effectLst/>
              <a:latin typeface="Calibri" panose="020F0502020204030204" pitchFamily="34" charset="0"/>
              <a:ea typeface="Times New Roman" panose="02020603050405020304" pitchFamily="18" charset="0"/>
              <a:cs typeface="Latha" panose="020B0604020202020204" pitchFamily="34" charset="0"/>
            </a:endParaRPr>
          </a:p>
          <a:p>
            <a:endParaRPr lang="en-US" dirty="0"/>
          </a:p>
        </p:txBody>
      </p:sp>
    </p:spTree>
    <p:extLst>
      <p:ext uri="{BB962C8B-B14F-4D97-AF65-F5344CB8AC3E}">
        <p14:creationId xmlns:p14="http://schemas.microsoft.com/office/powerpoint/2010/main" val="3531789565"/>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149</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rmAutofit/>
          </a:bodyPr>
          <a:lstStyle/>
          <a:p>
            <a:pPr marL="0" indent="0">
              <a:buNone/>
            </a:pPr>
            <a:r>
              <a:rPr lang="en-US" sz="3600" spc="-55" dirty="0">
                <a:solidFill>
                  <a:srgbClr val="FF0000"/>
                </a:solidFill>
                <a:effectLst/>
                <a:latin typeface="inherit"/>
                <a:ea typeface="Times New Roman" panose="02020603050405020304" pitchFamily="18" charset="0"/>
                <a:cs typeface="Times New Roman" panose="02020603050405020304" pitchFamily="18" charset="0"/>
              </a:rPr>
              <a:t>What’s the Difference Between Raspberry Pi Models?</a:t>
            </a:r>
          </a:p>
          <a:p>
            <a:pPr marL="0" indent="0">
              <a:buNone/>
            </a:pPr>
            <a:endParaRPr lang="en-US" sz="3600" dirty="0">
              <a:solidFill>
                <a:srgbClr val="FF0000"/>
              </a:solidFill>
              <a:effectLst/>
              <a:latin typeface="Calibri" panose="020F0502020204030204" pitchFamily="34" charset="0"/>
              <a:ea typeface="Times New Roman" panose="02020603050405020304" pitchFamily="18" charset="0"/>
              <a:cs typeface="Latha" panose="020B0604020202020204" pitchFamily="34" charset="0"/>
            </a:endParaRPr>
          </a:p>
          <a:p>
            <a:pPr algn="just"/>
            <a:r>
              <a:rPr lang="en-US" sz="3200" dirty="0">
                <a:solidFill>
                  <a:srgbClr val="444444"/>
                </a:solidFill>
                <a:effectLst/>
                <a:latin typeface="Georgia" panose="02040502050405020303" pitchFamily="18" charset="0"/>
                <a:ea typeface="Times New Roman" panose="02020603050405020304" pitchFamily="18" charset="0"/>
                <a:cs typeface="Times New Roman" panose="02020603050405020304" pitchFamily="18" charset="0"/>
              </a:rPr>
              <a:t>IoT Raspberry Pi models can be confusing because there are so many of them and there are two levels to the naming system.</a:t>
            </a:r>
            <a:endParaRPr lang="en-US" sz="3200" dirty="0">
              <a:effectLst/>
              <a:latin typeface="Calibri" panose="020F0502020204030204" pitchFamily="34" charset="0"/>
              <a:ea typeface="Times New Roman" panose="02020603050405020304" pitchFamily="18" charset="0"/>
              <a:cs typeface="Latha" panose="020B0604020202020204" pitchFamily="34" charset="0"/>
            </a:endParaRPr>
          </a:p>
          <a:p>
            <a:pPr marL="0" indent="0">
              <a:buNone/>
            </a:pPr>
            <a:endParaRPr lang="en-US" dirty="0"/>
          </a:p>
        </p:txBody>
      </p:sp>
    </p:spTree>
    <p:extLst>
      <p:ext uri="{BB962C8B-B14F-4D97-AF65-F5344CB8AC3E}">
        <p14:creationId xmlns:p14="http://schemas.microsoft.com/office/powerpoint/2010/main" val="278755619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FF"/>
                </a:solidFill>
              </a:rPr>
              <a:t>System Security</a:t>
            </a:r>
          </a:p>
        </p:txBody>
      </p:sp>
      <p:sp>
        <p:nvSpPr>
          <p:cNvPr id="3" name="Content Placeholder 2"/>
          <p:cNvSpPr>
            <a:spLocks noGrp="1"/>
          </p:cNvSpPr>
          <p:nvPr>
            <p:ph idx="1"/>
          </p:nvPr>
        </p:nvSpPr>
        <p:spPr/>
        <p:txBody>
          <a:bodyPr>
            <a:normAutofit/>
          </a:bodyPr>
          <a:lstStyle/>
          <a:p>
            <a:pPr algn="just" fontAlgn="base"/>
            <a:r>
              <a:rPr lang="en-US" dirty="0">
                <a:solidFill>
                  <a:srgbClr val="0070C0"/>
                </a:solidFill>
              </a:rPr>
              <a:t>Security is a critical element of </a:t>
            </a:r>
            <a:r>
              <a:rPr lang="en-US" dirty="0" err="1">
                <a:solidFill>
                  <a:srgbClr val="0070C0"/>
                </a:solidFill>
              </a:rPr>
              <a:t>IoT</a:t>
            </a:r>
            <a:r>
              <a:rPr lang="en-US" dirty="0">
                <a:solidFill>
                  <a:srgbClr val="0070C0"/>
                </a:solidFill>
              </a:rPr>
              <a:t> deployment, yet it is too often neglected in the development of systems. Everyday vulnerabilities in </a:t>
            </a:r>
            <a:r>
              <a:rPr lang="en-US" dirty="0" err="1">
                <a:solidFill>
                  <a:srgbClr val="0070C0"/>
                </a:solidFill>
              </a:rPr>
              <a:t>IoT</a:t>
            </a:r>
            <a:r>
              <a:rPr lang="en-US" dirty="0">
                <a:solidFill>
                  <a:srgbClr val="0070C0"/>
                </a:solidFill>
              </a:rPr>
              <a:t> are being exploited with malicious intent – yet the vast majority of them can be prevented simply and cost-effectively.</a:t>
            </a:r>
          </a:p>
          <a:p>
            <a:pPr algn="just" fontAlgn="base"/>
            <a:r>
              <a:rPr lang="en-US" dirty="0">
                <a:solidFill>
                  <a:srgbClr val="0070C0"/>
                </a:solidFill>
              </a:rPr>
              <a:t>A secure system starts with the practice of eradicating vulnerabilities in </a:t>
            </a:r>
            <a:r>
              <a:rPr lang="en-US" dirty="0" err="1">
                <a:solidFill>
                  <a:srgbClr val="0070C0"/>
                </a:solidFill>
              </a:rPr>
              <a:t>IoT</a:t>
            </a:r>
            <a:r>
              <a:rPr lang="en-US" dirty="0">
                <a:solidFill>
                  <a:srgbClr val="0070C0"/>
                </a:solidFill>
              </a:rPr>
              <a:t> devices and equipping them with the means to resist, detect and recover from malicious attacks.</a:t>
            </a:r>
          </a:p>
          <a:p>
            <a:endParaRPr lang="en-US" dirty="0"/>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15</a:t>
            </a:fld>
            <a:endParaRPr lang="en-US"/>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150</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lstStyle/>
          <a:p>
            <a:pPr algn="just" fontAlgn="base">
              <a:spcAft>
                <a:spcPts val="1200"/>
              </a:spcAft>
            </a:pPr>
            <a:r>
              <a:rPr lang="en-US" sz="2800" dirty="0">
                <a:solidFill>
                  <a:srgbClr val="444444"/>
                </a:solidFill>
                <a:effectLst/>
                <a:latin typeface="Georgia" panose="02040502050405020303" pitchFamily="18" charset="0"/>
                <a:ea typeface="Times New Roman" panose="02020603050405020304" pitchFamily="18" charset="0"/>
                <a:cs typeface="Times New Roman" panose="02020603050405020304" pitchFamily="18" charset="0"/>
              </a:rPr>
              <a:t>The “generation” of the model, represent by Pi 1, Pi 2, and Pi 3 where Pi 1 is for models between 2012-14, Pi 2 is 2015 models, and Pi 3 is 2016 models. So 3 is the most recent which is better than 2, which is better than 1.</a:t>
            </a:r>
            <a:endParaRPr lang="en-US" sz="2800" dirty="0">
              <a:effectLst/>
              <a:latin typeface="Calibri" panose="020F0502020204030204" pitchFamily="34" charset="0"/>
              <a:ea typeface="Times New Roman" panose="02020603050405020304" pitchFamily="18" charset="0"/>
              <a:cs typeface="Latha" panose="020B0604020202020204" pitchFamily="34" charset="0"/>
            </a:endParaRPr>
          </a:p>
          <a:p>
            <a:pPr algn="just" fontAlgn="base">
              <a:spcAft>
                <a:spcPts val="1200"/>
              </a:spcAft>
            </a:pPr>
            <a:r>
              <a:rPr lang="en-US" sz="2800" dirty="0">
                <a:solidFill>
                  <a:srgbClr val="444444"/>
                </a:solidFill>
                <a:effectLst/>
                <a:latin typeface="Georgia" panose="02040502050405020303" pitchFamily="18" charset="0"/>
                <a:ea typeface="Times New Roman" panose="02020603050405020304" pitchFamily="18" charset="0"/>
                <a:cs typeface="Times New Roman" panose="02020603050405020304" pitchFamily="18" charset="0"/>
              </a:rPr>
              <a:t>The power and features indicate by model A, A+, B, and B+. It’s not like grades though, A is lower than B.</a:t>
            </a:r>
            <a:endParaRPr lang="en-US" sz="2800" dirty="0">
              <a:effectLst/>
              <a:latin typeface="Calibri" panose="020F0502020204030204" pitchFamily="34" charset="0"/>
              <a:ea typeface="Times New Roman" panose="02020603050405020304" pitchFamily="18" charset="0"/>
              <a:cs typeface="Latha" panose="020B0604020202020204" pitchFamily="34" charset="0"/>
            </a:endParaRPr>
          </a:p>
          <a:p>
            <a:endParaRPr lang="en-US" dirty="0"/>
          </a:p>
        </p:txBody>
      </p:sp>
    </p:spTree>
    <p:extLst>
      <p:ext uri="{BB962C8B-B14F-4D97-AF65-F5344CB8AC3E}">
        <p14:creationId xmlns:p14="http://schemas.microsoft.com/office/powerpoint/2010/main" val="650895877"/>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151</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lstStyle/>
          <a:p>
            <a:pPr marL="0" indent="0" algn="ctr">
              <a:lnSpc>
                <a:spcPct val="150000"/>
              </a:lnSpc>
              <a:buNone/>
            </a:pPr>
            <a:r>
              <a:rPr lang="en-US" sz="6600" spc="-55" dirty="0">
                <a:solidFill>
                  <a:srgbClr val="FF0000"/>
                </a:solidFill>
                <a:effectLst/>
                <a:latin typeface="inherit"/>
                <a:ea typeface="Times New Roman" panose="02020603050405020304" pitchFamily="18" charset="0"/>
                <a:cs typeface="Times New Roman" panose="02020603050405020304" pitchFamily="18" charset="0"/>
              </a:rPr>
              <a:t>Where is IoT Raspberry Pi’s used?</a:t>
            </a:r>
            <a:endParaRPr lang="en-US" sz="6600" dirty="0">
              <a:solidFill>
                <a:srgbClr val="FF0000"/>
              </a:solidFill>
              <a:effectLst/>
              <a:latin typeface="Calibri" panose="020F0502020204030204" pitchFamily="34" charset="0"/>
              <a:ea typeface="Times New Roman" panose="02020603050405020304" pitchFamily="18" charset="0"/>
              <a:cs typeface="Latha" panose="020B0604020202020204" pitchFamily="34" charset="0"/>
            </a:endParaRPr>
          </a:p>
          <a:p>
            <a:endParaRPr lang="en-US" dirty="0"/>
          </a:p>
        </p:txBody>
      </p:sp>
    </p:spTree>
    <p:extLst>
      <p:ext uri="{BB962C8B-B14F-4D97-AF65-F5344CB8AC3E}">
        <p14:creationId xmlns:p14="http://schemas.microsoft.com/office/powerpoint/2010/main" val="2247589793"/>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152</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rmAutofit/>
          </a:bodyPr>
          <a:lstStyle/>
          <a:p>
            <a:pPr algn="just"/>
            <a:r>
              <a:rPr lang="en-US" sz="3200" dirty="0">
                <a:solidFill>
                  <a:srgbClr val="444444"/>
                </a:solidFill>
                <a:effectLst/>
                <a:latin typeface="Georgia" panose="02040502050405020303" pitchFamily="18" charset="0"/>
                <a:ea typeface="Times New Roman" panose="02020603050405020304" pitchFamily="18" charset="0"/>
                <a:cs typeface="Times New Roman" panose="02020603050405020304" pitchFamily="18" charset="0"/>
              </a:rPr>
              <a:t>IoT Raspberry Pi can be used in a wide variety of tasks. It’s ideal and best suitable for projects where there is a computer requirement but you don’t require much processing power, you want to keep the costs low and want to save on space. Here’s a brief list of some ideal uses of the Pi.</a:t>
            </a:r>
            <a:endParaRPr lang="en-US" sz="3200" dirty="0">
              <a:effectLst/>
              <a:latin typeface="Calibri" panose="020F0502020204030204" pitchFamily="34" charset="0"/>
              <a:ea typeface="Times New Roman" panose="02020603050405020304" pitchFamily="18" charset="0"/>
              <a:cs typeface="Latha" panose="020B0604020202020204" pitchFamily="34" charset="0"/>
            </a:endParaRPr>
          </a:p>
          <a:p>
            <a:pPr algn="just"/>
            <a:endParaRPr lang="en-US" sz="3200" dirty="0">
              <a:solidFill>
                <a:srgbClr val="FF0000"/>
              </a:solidFill>
            </a:endParaRPr>
          </a:p>
        </p:txBody>
      </p:sp>
    </p:spTree>
    <p:extLst>
      <p:ext uri="{BB962C8B-B14F-4D97-AF65-F5344CB8AC3E}">
        <p14:creationId xmlns:p14="http://schemas.microsoft.com/office/powerpoint/2010/main" val="1455679986"/>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153</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rmAutofit/>
          </a:bodyPr>
          <a:lstStyle/>
          <a:p>
            <a:pPr marL="0" indent="0" algn="ctr">
              <a:lnSpc>
                <a:spcPct val="150000"/>
              </a:lnSpc>
              <a:buNone/>
            </a:pPr>
            <a:r>
              <a:rPr lang="en-US" sz="7200" spc="-55" dirty="0">
                <a:solidFill>
                  <a:srgbClr val="FF0000"/>
                </a:solidFill>
                <a:effectLst/>
                <a:latin typeface="Georgia" panose="02040502050405020303" pitchFamily="18" charset="0"/>
                <a:ea typeface="Times New Roman" panose="02020603050405020304" pitchFamily="18" charset="0"/>
                <a:cs typeface="Times New Roman" panose="02020603050405020304" pitchFamily="18" charset="0"/>
              </a:rPr>
              <a:t>Why is it called Raspberry Pi?</a:t>
            </a:r>
            <a:endParaRPr lang="en-US" sz="7200" dirty="0">
              <a:solidFill>
                <a:srgbClr val="FF0000"/>
              </a:solidFill>
              <a:effectLst/>
              <a:latin typeface="Calibri" panose="020F0502020204030204" pitchFamily="34" charset="0"/>
              <a:ea typeface="Times New Roman" panose="02020603050405020304" pitchFamily="18" charset="0"/>
              <a:cs typeface="Latha" panose="020B0604020202020204" pitchFamily="34" charset="0"/>
            </a:endParaRPr>
          </a:p>
          <a:p>
            <a:pPr algn="ctr">
              <a:lnSpc>
                <a:spcPct val="150000"/>
              </a:lnSpc>
            </a:pPr>
            <a:endParaRPr lang="en-US" sz="7200" dirty="0">
              <a:solidFill>
                <a:srgbClr val="FF0000"/>
              </a:solidFill>
            </a:endParaRPr>
          </a:p>
        </p:txBody>
      </p:sp>
    </p:spTree>
    <p:extLst>
      <p:ext uri="{BB962C8B-B14F-4D97-AF65-F5344CB8AC3E}">
        <p14:creationId xmlns:p14="http://schemas.microsoft.com/office/powerpoint/2010/main" val="1226257374"/>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154</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rmAutofit/>
          </a:bodyPr>
          <a:lstStyle/>
          <a:p>
            <a:pPr algn="just"/>
            <a:r>
              <a:rPr lang="en-US" sz="3200" dirty="0">
                <a:solidFill>
                  <a:srgbClr val="444444"/>
                </a:solidFill>
                <a:effectLst/>
                <a:latin typeface="Georgia" panose="02040502050405020303" pitchFamily="18" charset="0"/>
                <a:ea typeface="Times New Roman" panose="02020603050405020304" pitchFamily="18" charset="0"/>
                <a:cs typeface="Times New Roman" panose="02020603050405020304" pitchFamily="18" charset="0"/>
              </a:rPr>
              <a:t>The “Raspberry” name is a homage to computer companies in early times that were being named after a fruit, like Apple, Apricot Computers, Tangerine Computer Systems. The idea to make a small computer to run only the </a:t>
            </a:r>
            <a:r>
              <a:rPr lang="en-US" sz="3200" b="1" dirty="0">
                <a:solidFill>
                  <a:srgbClr val="444444"/>
                </a:solidFill>
                <a:effectLst/>
                <a:latin typeface="inherit"/>
                <a:ea typeface="Times New Roman" panose="02020603050405020304" pitchFamily="18" charset="0"/>
                <a:cs typeface="Times New Roman" panose="02020603050405020304" pitchFamily="18" charset="0"/>
              </a:rPr>
              <a:t>Python programming language</a:t>
            </a:r>
            <a:r>
              <a:rPr lang="en-US" sz="3200" dirty="0">
                <a:solidFill>
                  <a:srgbClr val="444444"/>
                </a:solidFill>
                <a:effectLst/>
                <a:latin typeface="Georgia" panose="02040502050405020303" pitchFamily="18" charset="0"/>
                <a:ea typeface="Times New Roman" panose="02020603050405020304" pitchFamily="18" charset="0"/>
                <a:cs typeface="Times New Roman" panose="02020603050405020304" pitchFamily="18" charset="0"/>
              </a:rPr>
              <a:t> is where the “Pi” derives from.</a:t>
            </a:r>
            <a:endParaRPr lang="en-US" sz="3200" dirty="0">
              <a:effectLst/>
              <a:latin typeface="Calibri" panose="020F0502020204030204" pitchFamily="34" charset="0"/>
              <a:ea typeface="Times New Roman" panose="02020603050405020304" pitchFamily="18" charset="0"/>
              <a:cs typeface="Latha" panose="020B0604020202020204" pitchFamily="34" charset="0"/>
            </a:endParaRPr>
          </a:p>
          <a:p>
            <a:pPr algn="just"/>
            <a:endParaRPr lang="en-US" sz="3200" dirty="0"/>
          </a:p>
        </p:txBody>
      </p:sp>
    </p:spTree>
    <p:extLst>
      <p:ext uri="{BB962C8B-B14F-4D97-AF65-F5344CB8AC3E}">
        <p14:creationId xmlns:p14="http://schemas.microsoft.com/office/powerpoint/2010/main" val="66547695"/>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155</a:t>
            </a:fld>
            <a:endParaRPr lang="en-IN"/>
          </a:p>
        </p:txBody>
      </p:sp>
      <p:pic>
        <p:nvPicPr>
          <p:cNvPr id="3074" name="Picture 2" descr="What is Raspberry Pi | IoT Raspberry Pi Tutorial for Beginners">
            <a:extLst>
              <a:ext uri="{FF2B5EF4-FFF2-40B4-BE49-F238E27FC236}">
                <a16:creationId xmlns:a16="http://schemas.microsoft.com/office/drawing/2014/main" id="{0480B400-30D0-4015-8398-4FEF61B282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8762" y="1400175"/>
            <a:ext cx="6086475" cy="405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6698931"/>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156</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rmAutofit/>
          </a:bodyPr>
          <a:lstStyle/>
          <a:p>
            <a:pPr marL="0" indent="0" algn="ctr">
              <a:lnSpc>
                <a:spcPct val="150000"/>
              </a:lnSpc>
              <a:buNone/>
            </a:pPr>
            <a:r>
              <a:rPr lang="en-US" sz="6600" b="1" dirty="0">
                <a:solidFill>
                  <a:srgbClr val="2B62A0"/>
                </a:solidFill>
                <a:effectLst/>
                <a:latin typeface="Segoe UI" panose="020B0502040204020203" pitchFamily="34" charset="0"/>
              </a:rPr>
              <a:t>IoT and the Maker Movement</a:t>
            </a:r>
            <a:endParaRPr lang="en-US" sz="6600" b="1" dirty="0">
              <a:effectLst/>
              <a:latin typeface="Times New Roman" panose="02020603050405020304" pitchFamily="18" charset="0"/>
            </a:endParaRPr>
          </a:p>
          <a:p>
            <a:pPr algn="ctr">
              <a:lnSpc>
                <a:spcPct val="150000"/>
              </a:lnSpc>
            </a:pPr>
            <a:endParaRPr lang="en-US" sz="6600" dirty="0"/>
          </a:p>
        </p:txBody>
      </p:sp>
    </p:spTree>
    <p:extLst>
      <p:ext uri="{BB962C8B-B14F-4D97-AF65-F5344CB8AC3E}">
        <p14:creationId xmlns:p14="http://schemas.microsoft.com/office/powerpoint/2010/main" val="2925403894"/>
      </p:ext>
    </p:extLst>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157</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rmAutofit/>
          </a:bodyPr>
          <a:lstStyle/>
          <a:p>
            <a:pPr algn="just"/>
            <a:r>
              <a:rPr lang="en-US" sz="3200" dirty="0">
                <a:solidFill>
                  <a:srgbClr val="000000"/>
                </a:solidFill>
                <a:effectLst/>
                <a:latin typeface="Roboto" panose="02000000000000000000" pitchFamily="2" charset="0"/>
                <a:ea typeface="Times New Roman" panose="02020603050405020304" pitchFamily="18" charset="0"/>
              </a:rPr>
              <a:t>Another factor driving the momentous adoption of the IoT system is the rise of the maker culture. The maker culture encourages hobbyists (and professionals alike) to create their own devices as well as tinker with existing ones to find solutions to solve their specific problems.</a:t>
            </a:r>
            <a:endParaRPr lang="en-US" sz="3200" dirty="0">
              <a:effectLst/>
              <a:latin typeface="Times New Roman" panose="02020603050405020304" pitchFamily="18" charset="0"/>
              <a:ea typeface="Times New Roman" panose="02020603050405020304" pitchFamily="18" charset="0"/>
            </a:endParaRPr>
          </a:p>
          <a:p>
            <a:pPr algn="just"/>
            <a:endParaRPr lang="en-US" sz="3200" dirty="0"/>
          </a:p>
        </p:txBody>
      </p:sp>
    </p:spTree>
    <p:extLst>
      <p:ext uri="{BB962C8B-B14F-4D97-AF65-F5344CB8AC3E}">
        <p14:creationId xmlns:p14="http://schemas.microsoft.com/office/powerpoint/2010/main" val="1323745343"/>
      </p:ext>
    </p:extLst>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158</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rmAutofit/>
          </a:bodyPr>
          <a:lstStyle/>
          <a:p>
            <a:pPr algn="just"/>
            <a:r>
              <a:rPr lang="en-US" sz="3200" dirty="0">
                <a:solidFill>
                  <a:srgbClr val="000000"/>
                </a:solidFill>
                <a:effectLst/>
                <a:latin typeface="Roboto" panose="02000000000000000000" pitchFamily="2" charset="0"/>
                <a:ea typeface="Times New Roman" panose="02020603050405020304" pitchFamily="18" charset="0"/>
              </a:rPr>
              <a:t>With the maker movement comes a host of DIY electronic platforms, such as Arduino and Raspberry Pi. Arduino is a small and inexpensive electronic board that allows you to connect to various external accessories (such as sensors) and create applications to use the data collected.</a:t>
            </a:r>
            <a:endParaRPr lang="en-US" sz="3200" dirty="0">
              <a:effectLst/>
              <a:latin typeface="Times New Roman" panose="02020603050405020304" pitchFamily="18" charset="0"/>
              <a:ea typeface="Times New Roman" panose="02020603050405020304" pitchFamily="18" charset="0"/>
            </a:endParaRPr>
          </a:p>
          <a:p>
            <a:pPr algn="just"/>
            <a:endParaRPr lang="en-US" sz="3200" dirty="0"/>
          </a:p>
        </p:txBody>
      </p:sp>
    </p:spTree>
    <p:extLst>
      <p:ext uri="{BB962C8B-B14F-4D97-AF65-F5344CB8AC3E}">
        <p14:creationId xmlns:p14="http://schemas.microsoft.com/office/powerpoint/2010/main" val="1340338751"/>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159</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rmAutofit/>
          </a:bodyPr>
          <a:lstStyle/>
          <a:p>
            <a:pPr algn="just"/>
            <a:r>
              <a:rPr lang="en-US" sz="2800" dirty="0">
                <a:solidFill>
                  <a:srgbClr val="000000"/>
                </a:solidFill>
                <a:effectLst/>
                <a:latin typeface="Roboto" panose="02000000000000000000" pitchFamily="2" charset="0"/>
                <a:ea typeface="Times New Roman" panose="02020603050405020304" pitchFamily="18" charset="0"/>
              </a:rPr>
              <a:t>Another open-source hardware platform that has got very popular with hobbyists these days is Raspberry Pi. It's really a computer, by all definitions. Raspberry Pi is a low-cost, credit card-sized computer that connects to a computer monitor or TV using HDMI, and uses a standard keyboard and mouse. It can run a host of operating systems, such as Raspbian (Debian Linux), Android, Windows 10, IoT Core, etc.</a:t>
            </a:r>
            <a:endParaRPr lang="en-US" sz="2800" dirty="0">
              <a:effectLst/>
              <a:latin typeface="Times New Roman" panose="02020603050405020304" pitchFamily="18" charset="0"/>
              <a:ea typeface="Times New Roman" panose="02020603050405020304" pitchFamily="18" charset="0"/>
            </a:endParaRPr>
          </a:p>
          <a:p>
            <a:pPr algn="just"/>
            <a:endParaRPr lang="en-US" sz="2800" dirty="0"/>
          </a:p>
        </p:txBody>
      </p:sp>
    </p:spTree>
    <p:extLst>
      <p:ext uri="{BB962C8B-B14F-4D97-AF65-F5344CB8AC3E}">
        <p14:creationId xmlns:p14="http://schemas.microsoft.com/office/powerpoint/2010/main" val="218220920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FF"/>
                </a:solidFill>
              </a:rPr>
              <a:t>System Security</a:t>
            </a:r>
            <a:endParaRPr lang="en-US" dirty="0"/>
          </a:p>
        </p:txBody>
      </p:sp>
      <p:pic>
        <p:nvPicPr>
          <p:cNvPr id="6" name="Content Placeholder 5" descr="arco-solution-secure-by-design.png"/>
          <p:cNvPicPr>
            <a:picLocks noGrp="1" noChangeAspect="1"/>
          </p:cNvPicPr>
          <p:nvPr>
            <p:ph idx="1"/>
          </p:nvPr>
        </p:nvPicPr>
        <p:blipFill>
          <a:blip r:embed="rId2"/>
          <a:stretch>
            <a:fillRect/>
          </a:stretch>
        </p:blipFill>
        <p:spPr>
          <a:xfrm>
            <a:off x="457200" y="1702911"/>
            <a:ext cx="8229600" cy="4320540"/>
          </a:xfrm>
        </p:spPr>
      </p:pic>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16</a:t>
            </a:fld>
            <a:endParaRPr lang="en-US"/>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160</a:t>
            </a:fld>
            <a:endParaRPr lang="en-IN"/>
          </a:p>
        </p:txBody>
      </p:sp>
      <p:pic>
        <p:nvPicPr>
          <p:cNvPr id="4101" name="Picture 5" descr="Figure 3: The Raspberry Pi 3">
            <a:extLst>
              <a:ext uri="{FF2B5EF4-FFF2-40B4-BE49-F238E27FC236}">
                <a16:creationId xmlns:a16="http://schemas.microsoft.com/office/drawing/2014/main" id="{AC4F9939-D701-415A-A5FB-B8D3183F80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4432" y="1340768"/>
            <a:ext cx="6624736" cy="446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3DCCA570-0C6F-41F6-83BB-1A65DBAD3F63}"/>
              </a:ext>
            </a:extLst>
          </p:cNvPr>
          <p:cNvSpPr txBox="1"/>
          <p:nvPr/>
        </p:nvSpPr>
        <p:spPr>
          <a:xfrm>
            <a:off x="1835696" y="1916832"/>
            <a:ext cx="4572000" cy="369332"/>
          </a:xfrm>
          <a:prstGeom prst="rect">
            <a:avLst/>
          </a:prstGeom>
          <a:noFill/>
        </p:spPr>
        <p:txBody>
          <a:bodyPr wrap="square">
            <a:spAutoFit/>
          </a:bodyPr>
          <a:lstStyle/>
          <a:p>
            <a:r>
              <a:rPr lang="en-US" dirty="0"/>
              <a:t>The Raspberry Pi 3</a:t>
            </a:r>
          </a:p>
        </p:txBody>
      </p:sp>
    </p:spTree>
    <p:extLst>
      <p:ext uri="{BB962C8B-B14F-4D97-AF65-F5344CB8AC3E}">
        <p14:creationId xmlns:p14="http://schemas.microsoft.com/office/powerpoint/2010/main" val="4239004991"/>
      </p:ext>
    </p:extLst>
  </p:cSld>
  <p:clrMapOvr>
    <a:masterClrMapping/>
  </p:clrMapOvr>
  <p:transition>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161</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lstStyle/>
          <a:p>
            <a:pPr marL="0" indent="0">
              <a:spcAft>
                <a:spcPts val="1800"/>
              </a:spcAft>
              <a:buNone/>
            </a:pPr>
            <a:r>
              <a:rPr lang="en-US" sz="1800" dirty="0">
                <a:solidFill>
                  <a:srgbClr val="000000"/>
                </a:solidFill>
                <a:effectLst/>
                <a:latin typeface="Roboto" panose="02000000000000000000" pitchFamily="2" charset="0"/>
                <a:ea typeface="Times New Roman" panose="02020603050405020304" pitchFamily="18" charset="0"/>
              </a:rPr>
              <a:t>Raspberry Pi 3 is the third generation of Raspberry Pi and it packs quite a formidable punch in its credit card-sized package. Most notably, in addition to the standard features of the Raspberry Pi (such as four USB 2.0 ports and built-in Ethernet), it has:</a:t>
            </a:r>
            <a:endParaRPr lang="en-US" sz="1800" dirty="0">
              <a:effectLst/>
              <a:latin typeface="Times New Roman" panose="02020603050405020304" pitchFamily="18" charset="0"/>
              <a:ea typeface="Times New Roman" panose="02020603050405020304" pitchFamily="18" charset="0"/>
            </a:endParaRPr>
          </a:p>
          <a:p>
            <a:pPr marL="342900" lvl="0" indent="-342900">
              <a:lnSpc>
                <a:spcPct val="107000"/>
              </a:lnSpc>
              <a:spcBef>
                <a:spcPts val="300"/>
              </a:spcBef>
              <a:spcAft>
                <a:spcPts val="800"/>
              </a:spcAft>
              <a:buSzPts val="1000"/>
              <a:buFont typeface="Symbol" panose="05050102010706020507" pitchFamily="18" charset="2"/>
              <a:buChar char=""/>
              <a:tabLst>
                <a:tab pos="457200" algn="l"/>
              </a:tabLst>
            </a:pPr>
            <a:r>
              <a:rPr lang="en-US" sz="1800" dirty="0">
                <a:solidFill>
                  <a:srgbClr val="000000"/>
                </a:solidFill>
                <a:effectLst/>
                <a:latin typeface="Roboto" panose="02000000000000000000" pitchFamily="2" charset="0"/>
                <a:ea typeface="Times New Roman" panose="02020603050405020304" pitchFamily="18" charset="0"/>
                <a:cs typeface="Latha" panose="020B0604020202020204" pitchFamily="34" charset="0"/>
              </a:rPr>
              <a:t>A 1.2GHz 64-bit quad-core ARMv8 CPU</a:t>
            </a: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a:p>
            <a:pPr marL="342900" lvl="0" indent="-342900">
              <a:lnSpc>
                <a:spcPct val="107000"/>
              </a:lnSpc>
              <a:spcBef>
                <a:spcPts val="300"/>
              </a:spcBef>
              <a:spcAft>
                <a:spcPts val="800"/>
              </a:spcAft>
              <a:buSzPts val="1000"/>
              <a:buFont typeface="Symbol" panose="05050102010706020507" pitchFamily="18" charset="2"/>
              <a:buChar char=""/>
              <a:tabLst>
                <a:tab pos="457200" algn="l"/>
              </a:tabLst>
            </a:pPr>
            <a:r>
              <a:rPr lang="en-US" sz="1800" dirty="0">
                <a:solidFill>
                  <a:srgbClr val="000000"/>
                </a:solidFill>
                <a:effectLst/>
                <a:latin typeface="Roboto" panose="02000000000000000000" pitchFamily="2" charset="0"/>
                <a:ea typeface="Times New Roman" panose="02020603050405020304" pitchFamily="18" charset="0"/>
                <a:cs typeface="Latha" panose="020B0604020202020204" pitchFamily="34" charset="0"/>
              </a:rPr>
              <a:t>802.11n Wireless LAN</a:t>
            </a: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a:p>
            <a:pPr marL="342900" lvl="0" indent="-342900">
              <a:lnSpc>
                <a:spcPct val="107000"/>
              </a:lnSpc>
              <a:spcBef>
                <a:spcPts val="300"/>
              </a:spcBef>
              <a:spcAft>
                <a:spcPts val="800"/>
              </a:spcAft>
              <a:buSzPts val="1000"/>
              <a:buFont typeface="Symbol" panose="05050102010706020507" pitchFamily="18" charset="2"/>
              <a:buChar char=""/>
              <a:tabLst>
                <a:tab pos="457200" algn="l"/>
              </a:tabLst>
            </a:pPr>
            <a:r>
              <a:rPr lang="en-US" sz="1800" dirty="0">
                <a:solidFill>
                  <a:srgbClr val="000000"/>
                </a:solidFill>
                <a:effectLst/>
                <a:latin typeface="Roboto" panose="02000000000000000000" pitchFamily="2" charset="0"/>
                <a:ea typeface="Times New Roman" panose="02020603050405020304" pitchFamily="18" charset="0"/>
                <a:cs typeface="Latha" panose="020B0604020202020204" pitchFamily="34" charset="0"/>
              </a:rPr>
              <a:t>Bluetooth 4.1 Low Energy (BLE)</a:t>
            </a: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a:p>
            <a:pPr>
              <a:spcAft>
                <a:spcPts val="1800"/>
              </a:spcAft>
            </a:pPr>
            <a:r>
              <a:rPr lang="en-US" sz="1800" dirty="0">
                <a:solidFill>
                  <a:srgbClr val="000000"/>
                </a:solidFill>
                <a:effectLst/>
                <a:latin typeface="Roboto" panose="02000000000000000000" pitchFamily="2" charset="0"/>
                <a:ea typeface="Times New Roman" panose="02020603050405020304" pitchFamily="18" charset="0"/>
              </a:rPr>
              <a:t>The powerful CPU coupled with Wireless LAN and Bluetooth 4.1 radio makes it an ideal candidate for IoT projects, because multiple sensors can be connected to it simultaneously. In addition, the Raspberry Pi has a 40-pin GPIO (General Purpose I/O) connector for interfacing with external sensors.</a:t>
            </a:r>
            <a:endParaRPr lang="en-US" sz="18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251565519"/>
      </p:ext>
    </p:extLst>
  </p:cSld>
  <p:clrMapOvr>
    <a:masterClrMapping/>
  </p:clrMapOvr>
  <p:transition>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162</a:t>
            </a:fld>
            <a:endParaRPr lang="en-IN"/>
          </a:p>
        </p:txBody>
      </p:sp>
      <p:pic>
        <p:nvPicPr>
          <p:cNvPr id="5123" name="Picture 3" descr="Figure 4: The Raspberry Pi Zero">
            <a:extLst>
              <a:ext uri="{FF2B5EF4-FFF2-40B4-BE49-F238E27FC236}">
                <a16:creationId xmlns:a16="http://schemas.microsoft.com/office/drawing/2014/main" id="{828498A4-E28E-4C7E-88C2-543ABB0E08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5012" y="1052736"/>
            <a:ext cx="5743575"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28465C95-A252-4743-A907-2CB73D229389}"/>
              </a:ext>
            </a:extLst>
          </p:cNvPr>
          <p:cNvSpPr txBox="1"/>
          <p:nvPr/>
        </p:nvSpPr>
        <p:spPr>
          <a:xfrm>
            <a:off x="1475656" y="4869160"/>
            <a:ext cx="4392488" cy="369332"/>
          </a:xfrm>
          <a:prstGeom prst="rect">
            <a:avLst/>
          </a:prstGeom>
          <a:noFill/>
        </p:spPr>
        <p:txBody>
          <a:bodyPr wrap="square" rtlCol="0">
            <a:spAutoFit/>
          </a:bodyPr>
          <a:lstStyle/>
          <a:p>
            <a:r>
              <a:rPr lang="en-US" sz="1800" dirty="0">
                <a:solidFill>
                  <a:srgbClr val="000000"/>
                </a:solidFill>
                <a:effectLst/>
                <a:latin typeface="Roboto" panose="02000000000000000000" pitchFamily="2" charset="0"/>
                <a:ea typeface="Times New Roman" panose="02020603050405020304" pitchFamily="18" charset="0"/>
                <a:cs typeface="Latha" panose="020B0604020202020204" pitchFamily="34" charset="0"/>
              </a:rPr>
              <a:t>The Raspberry Pi Zero</a:t>
            </a:r>
            <a:endParaRPr lang="en-US" dirty="0"/>
          </a:p>
        </p:txBody>
      </p:sp>
    </p:spTree>
    <p:extLst>
      <p:ext uri="{BB962C8B-B14F-4D97-AF65-F5344CB8AC3E}">
        <p14:creationId xmlns:p14="http://schemas.microsoft.com/office/powerpoint/2010/main" val="390059061"/>
      </p:ext>
    </p:extLst>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163</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rmAutofit/>
          </a:bodyPr>
          <a:lstStyle/>
          <a:p>
            <a:pPr marL="0" indent="0" algn="just">
              <a:buNone/>
            </a:pPr>
            <a:r>
              <a:rPr lang="en-US" sz="3600" dirty="0">
                <a:solidFill>
                  <a:srgbClr val="000000"/>
                </a:solidFill>
                <a:effectLst/>
                <a:latin typeface="Roboto" panose="02000000000000000000" pitchFamily="2" charset="0"/>
                <a:ea typeface="Times New Roman" panose="02020603050405020304" pitchFamily="18" charset="0"/>
              </a:rPr>
              <a:t>The Raspberry Pi Zero is the smallest Raspberry Pi ever made, and although it doesn't have a processor that's as powerful as the Pi 3, its small size is especially suited for embedded projects (such as wearables, etc.), where space is a premium.</a:t>
            </a:r>
            <a:endParaRPr lang="en-US" sz="3600" dirty="0">
              <a:effectLst/>
              <a:latin typeface="Times New Roman" panose="02020603050405020304" pitchFamily="18" charset="0"/>
              <a:ea typeface="Times New Roman" panose="02020603050405020304" pitchFamily="18" charset="0"/>
            </a:endParaRPr>
          </a:p>
          <a:p>
            <a:pPr algn="just"/>
            <a:endParaRPr lang="en-US" sz="3600" dirty="0"/>
          </a:p>
        </p:txBody>
      </p:sp>
    </p:spTree>
    <p:extLst>
      <p:ext uri="{BB962C8B-B14F-4D97-AF65-F5344CB8AC3E}">
        <p14:creationId xmlns:p14="http://schemas.microsoft.com/office/powerpoint/2010/main" val="243135476"/>
      </p:ext>
    </p:extLst>
  </p:cSld>
  <p:clrMapOvr>
    <a:masterClrMapping/>
  </p:clrMapOvr>
  <p:transition>
    <p:fad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164</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rmAutofit/>
          </a:bodyPr>
          <a:lstStyle/>
          <a:p>
            <a:pPr marL="0" indent="0">
              <a:buNone/>
            </a:pPr>
            <a:endParaRPr lang="en-US" sz="4800" dirty="0">
              <a:solidFill>
                <a:srgbClr val="FF0000"/>
              </a:solidFill>
              <a:effectLst/>
              <a:latin typeface="Roboto" panose="02000000000000000000" pitchFamily="2" charset="0"/>
              <a:ea typeface="Times New Roman" panose="02020603050405020304" pitchFamily="18" charset="0"/>
              <a:cs typeface="Latha" panose="020B0604020202020204" pitchFamily="34" charset="0"/>
            </a:endParaRPr>
          </a:p>
          <a:p>
            <a:pPr marL="0" indent="0">
              <a:buNone/>
            </a:pPr>
            <a:endParaRPr lang="en-US" sz="4800" dirty="0">
              <a:solidFill>
                <a:srgbClr val="FF0000"/>
              </a:solidFill>
              <a:latin typeface="Roboto" panose="02000000000000000000" pitchFamily="2" charset="0"/>
              <a:ea typeface="Times New Roman" panose="02020603050405020304" pitchFamily="18" charset="0"/>
              <a:cs typeface="Latha" panose="020B0604020202020204" pitchFamily="34" charset="0"/>
            </a:endParaRPr>
          </a:p>
          <a:p>
            <a:pPr marL="0" indent="0">
              <a:buNone/>
            </a:pPr>
            <a:r>
              <a:rPr lang="en-US" sz="4800" dirty="0">
                <a:solidFill>
                  <a:srgbClr val="FF0000"/>
                </a:solidFill>
                <a:effectLst/>
                <a:latin typeface="Roboto" panose="02000000000000000000" pitchFamily="2" charset="0"/>
                <a:ea typeface="Times New Roman" panose="02020603050405020304" pitchFamily="18" charset="0"/>
                <a:cs typeface="Latha" panose="020B0604020202020204" pitchFamily="34" charset="0"/>
              </a:rPr>
              <a:t>  Google Cloud Messaging </a:t>
            </a:r>
            <a:endParaRPr lang="en-US" sz="4800" dirty="0">
              <a:solidFill>
                <a:srgbClr val="FF0000"/>
              </a:solidFill>
            </a:endParaRPr>
          </a:p>
        </p:txBody>
      </p:sp>
    </p:spTree>
    <p:extLst>
      <p:ext uri="{BB962C8B-B14F-4D97-AF65-F5344CB8AC3E}">
        <p14:creationId xmlns:p14="http://schemas.microsoft.com/office/powerpoint/2010/main" val="2635252927"/>
      </p:ext>
    </p:extLst>
  </p:cSld>
  <p:clrMapOvr>
    <a:masterClrMapping/>
  </p:clrMapOvr>
  <p:transition>
    <p:fade/>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165</a:t>
            </a:fld>
            <a:endParaRPr lang="en-IN"/>
          </a:p>
        </p:txBody>
      </p:sp>
      <p:pic>
        <p:nvPicPr>
          <p:cNvPr id="6147" name="Picture 3" descr="Figure 12: How Google Push Notification works using Google Cloud Messaging (GCM)">
            <a:extLst>
              <a:ext uri="{FF2B5EF4-FFF2-40B4-BE49-F238E27FC236}">
                <a16:creationId xmlns:a16="http://schemas.microsoft.com/office/drawing/2014/main" id="{F913386A-8771-4FAD-84D1-3DEC428E17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314450"/>
            <a:ext cx="7402016" cy="463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1105520"/>
      </p:ext>
    </p:extLst>
  </p:cSld>
  <p:clrMapOvr>
    <a:masterClrMapping/>
  </p:clrMapOvr>
  <p:transition>
    <p:fad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166</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rmAutofit/>
          </a:bodyPr>
          <a:lstStyle/>
          <a:p>
            <a:pPr marL="342900" lvl="0" indent="-342900" algn="just">
              <a:lnSpc>
                <a:spcPct val="107000"/>
              </a:lnSpc>
              <a:spcBef>
                <a:spcPts val="300"/>
              </a:spcBef>
              <a:spcAft>
                <a:spcPts val="800"/>
              </a:spcAft>
              <a:buFont typeface="+mj-lt"/>
              <a:buAutoNum type="arabicPeriod"/>
              <a:tabLst>
                <a:tab pos="457200" algn="l"/>
              </a:tabLst>
            </a:pPr>
            <a:r>
              <a:rPr lang="en-US" sz="2800" dirty="0">
                <a:solidFill>
                  <a:srgbClr val="000000"/>
                </a:solidFill>
                <a:effectLst/>
                <a:latin typeface="Roboto" panose="02000000000000000000" pitchFamily="2" charset="0"/>
                <a:ea typeface="Times New Roman" panose="02020603050405020304" pitchFamily="18" charset="0"/>
                <a:cs typeface="Times New Roman" panose="02020603050405020304" pitchFamily="18" charset="0"/>
              </a:rPr>
              <a:t>The Android app sends an activation request to Google's GCM Server.</a:t>
            </a:r>
            <a:endParaRPr lang="en-US" sz="2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07000"/>
              </a:lnSpc>
              <a:spcBef>
                <a:spcPts val="300"/>
              </a:spcBef>
              <a:spcAft>
                <a:spcPts val="800"/>
              </a:spcAft>
              <a:buFont typeface="+mj-lt"/>
              <a:buAutoNum type="arabicPeriod"/>
              <a:tabLst>
                <a:tab pos="457200" algn="l"/>
              </a:tabLst>
            </a:pPr>
            <a:r>
              <a:rPr lang="en-US" sz="2800" dirty="0">
                <a:solidFill>
                  <a:srgbClr val="000000"/>
                </a:solidFill>
                <a:effectLst/>
                <a:latin typeface="Roboto" panose="02000000000000000000" pitchFamily="2" charset="0"/>
                <a:ea typeface="Times New Roman" panose="02020603050405020304" pitchFamily="18" charset="0"/>
                <a:cs typeface="Times New Roman" panose="02020603050405020304" pitchFamily="18" charset="0"/>
              </a:rPr>
              <a:t>When the registration is successful, the GCM Server returns a Registration ID to the app.</a:t>
            </a:r>
            <a:endParaRPr lang="en-US" sz="2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07000"/>
              </a:lnSpc>
              <a:spcBef>
                <a:spcPts val="300"/>
              </a:spcBef>
              <a:spcAft>
                <a:spcPts val="800"/>
              </a:spcAft>
              <a:buFont typeface="+mj-lt"/>
              <a:buAutoNum type="arabicPeriod"/>
              <a:tabLst>
                <a:tab pos="457200" algn="l"/>
              </a:tabLst>
            </a:pPr>
            <a:r>
              <a:rPr lang="en-US" sz="2800" dirty="0">
                <a:solidFill>
                  <a:srgbClr val="000000"/>
                </a:solidFill>
                <a:effectLst/>
                <a:latin typeface="Roboto" panose="02000000000000000000" pitchFamily="2" charset="0"/>
                <a:ea typeface="Times New Roman" panose="02020603050405020304" pitchFamily="18" charset="0"/>
                <a:cs typeface="Times New Roman" panose="02020603050405020304" pitchFamily="18" charset="0"/>
              </a:rPr>
              <a:t>In the real world, the Registration ID should be sent to a server maintained by the developer, who will then save it into a database.</a:t>
            </a:r>
            <a:endParaRPr lang="en-US" sz="2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endParaRPr lang="en-US" sz="2800" dirty="0"/>
          </a:p>
        </p:txBody>
      </p:sp>
    </p:spTree>
    <p:extLst>
      <p:ext uri="{BB962C8B-B14F-4D97-AF65-F5344CB8AC3E}">
        <p14:creationId xmlns:p14="http://schemas.microsoft.com/office/powerpoint/2010/main" val="2812960377"/>
      </p:ext>
    </p:extLst>
  </p:cSld>
  <p:clrMapOvr>
    <a:masterClrMapping/>
  </p:clrMapOvr>
  <p:transition>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167</a:t>
            </a:fld>
            <a:endParaRPr lang="en-IN"/>
          </a:p>
        </p:txBody>
      </p:sp>
      <p:sp>
        <p:nvSpPr>
          <p:cNvPr id="7" name="TextBox 6">
            <a:extLst>
              <a:ext uri="{FF2B5EF4-FFF2-40B4-BE49-F238E27FC236}">
                <a16:creationId xmlns:a16="http://schemas.microsoft.com/office/drawing/2014/main" id="{5D29C82E-D2C6-4018-B406-677D75CFCEDE}"/>
              </a:ext>
            </a:extLst>
          </p:cNvPr>
          <p:cNvSpPr txBox="1"/>
          <p:nvPr/>
        </p:nvSpPr>
        <p:spPr>
          <a:xfrm>
            <a:off x="876300" y="1139238"/>
            <a:ext cx="7772400" cy="4579523"/>
          </a:xfrm>
          <a:prstGeom prst="rect">
            <a:avLst/>
          </a:prstGeom>
          <a:noFill/>
        </p:spPr>
        <p:txBody>
          <a:bodyPr wrap="square">
            <a:spAutoFit/>
          </a:bodyPr>
          <a:lstStyle/>
          <a:p>
            <a:pPr lvl="0" algn="just">
              <a:lnSpc>
                <a:spcPct val="107000"/>
              </a:lnSpc>
              <a:spcBef>
                <a:spcPts val="300"/>
              </a:spcBef>
              <a:spcAft>
                <a:spcPts val="800"/>
              </a:spcAft>
              <a:tabLst>
                <a:tab pos="457200" algn="l"/>
              </a:tabLst>
            </a:pPr>
            <a:r>
              <a:rPr lang="en-US" sz="2400" dirty="0">
                <a:effectLst/>
                <a:latin typeface="Roboto" panose="02000000000000000000" pitchFamily="2" charset="0"/>
                <a:ea typeface="Times New Roman" panose="02020603050405020304" pitchFamily="18" charset="0"/>
                <a:cs typeface="Times New Roman" panose="02020603050405020304" pitchFamily="18" charset="0"/>
              </a:rPr>
              <a:t>The developer also needs to write another application to communicate with the GCM server to send the push notification to a particular user(s). In this project, we'll use the Raspberry Pi to send the message to a user via the GCM Server.</a:t>
            </a:r>
            <a:endParaRPr lang="en-US" sz="2400" dirty="0">
              <a:latin typeface="Calibri" panose="020F0502020204030204" pitchFamily="34" charset="0"/>
              <a:ea typeface="Times New Roman" panose="02020603050405020304" pitchFamily="18" charset="0"/>
              <a:cs typeface="Times New Roman" panose="02020603050405020304" pitchFamily="18" charset="0"/>
            </a:endParaRPr>
          </a:p>
          <a:p>
            <a:pPr lvl="0" algn="just">
              <a:lnSpc>
                <a:spcPct val="107000"/>
              </a:lnSpc>
              <a:spcBef>
                <a:spcPts val="300"/>
              </a:spcBef>
              <a:spcAft>
                <a:spcPts val="800"/>
              </a:spcAft>
              <a:tabLst>
                <a:tab pos="457200" algn="l"/>
              </a:tabLst>
            </a:pPr>
            <a:r>
              <a:rPr lang="en-US" sz="2400" dirty="0">
                <a:effectLst/>
                <a:latin typeface="Roboto" panose="02000000000000000000" pitchFamily="2" charset="0"/>
                <a:ea typeface="Times New Roman" panose="02020603050405020304" pitchFamily="18" charset="0"/>
                <a:cs typeface="Times New Roman" panose="02020603050405020304" pitchFamily="18" charset="0"/>
              </a:rPr>
              <a:t>Once the GCM server receives the message, it sends the push notification to the app.</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spcAft>
                <a:spcPts val="1800"/>
              </a:spcAft>
            </a:pPr>
            <a:r>
              <a:rPr lang="en-US" sz="2400" dirty="0">
                <a:effectLst/>
                <a:latin typeface="Roboto" panose="02000000000000000000" pitchFamily="2" charset="0"/>
                <a:ea typeface="Times New Roman" panose="02020603050405020304" pitchFamily="18" charset="0"/>
              </a:rPr>
              <a:t>To send a push message via Google's GCM server, you can use a variety of programming languages, such as C#, Python, Node.js, etc. Because Python is already supported in Raspbian, it's natural to use it.</a:t>
            </a:r>
            <a:endParaRPr lang="en-US"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868451216"/>
      </p:ext>
    </p:extLst>
  </p:cSld>
  <p:clrMapOvr>
    <a:masterClrMapping/>
  </p:clrMapOvr>
  <p:transition>
    <p:fade/>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168</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rmAutofit/>
          </a:bodyPr>
          <a:lstStyle/>
          <a:p>
            <a:pPr marL="0" indent="0" algn="ctr">
              <a:buNone/>
            </a:pPr>
            <a:endParaRPr lang="en-US" sz="9600" b="1" spc="10" dirty="0">
              <a:solidFill>
                <a:srgbClr val="FF0000"/>
              </a:solidFill>
              <a:effectLst/>
              <a:latin typeface="Open Sans" panose="020B0606030504020204" pitchFamily="34" charset="0"/>
              <a:ea typeface="Calibri" panose="020F0502020204030204" pitchFamily="34" charset="0"/>
            </a:endParaRPr>
          </a:p>
          <a:p>
            <a:pPr marL="0" indent="0" algn="ctr">
              <a:buNone/>
            </a:pPr>
            <a:r>
              <a:rPr lang="en-US" sz="9600" b="1" spc="10" dirty="0">
                <a:solidFill>
                  <a:srgbClr val="FF0000"/>
                </a:solidFill>
                <a:effectLst/>
                <a:latin typeface="Open Sans" panose="020B0606030504020204" pitchFamily="34" charset="0"/>
                <a:ea typeface="Calibri" panose="020F0502020204030204" pitchFamily="34" charset="0"/>
              </a:rPr>
              <a:t>Arduino</a:t>
            </a:r>
            <a:endParaRPr lang="en-US" sz="9600" dirty="0">
              <a:solidFill>
                <a:srgbClr val="FF0000"/>
              </a:solidFill>
            </a:endParaRPr>
          </a:p>
        </p:txBody>
      </p:sp>
    </p:spTree>
    <p:extLst>
      <p:ext uri="{BB962C8B-B14F-4D97-AF65-F5344CB8AC3E}">
        <p14:creationId xmlns:p14="http://schemas.microsoft.com/office/powerpoint/2010/main" val="3508413689"/>
      </p:ext>
    </p:extLst>
  </p:cSld>
  <p:clrMapOvr>
    <a:masterClrMapping/>
  </p:clrMapOvr>
  <p:transition>
    <p:fade/>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169</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rmAutofit/>
          </a:bodyPr>
          <a:lstStyle/>
          <a:p>
            <a:pPr algn="just"/>
            <a:r>
              <a:rPr lang="en-US" sz="3200" spc="10" dirty="0">
                <a:solidFill>
                  <a:srgbClr val="000000"/>
                </a:solidFill>
                <a:effectLst/>
                <a:latin typeface="Open Sans" panose="020B0606030504020204" pitchFamily="34" charset="0"/>
                <a:ea typeface="Calibri" panose="020F0502020204030204" pitchFamily="34" charset="0"/>
              </a:rPr>
              <a:t>Arduino is an open-source electronics platform based on easy-to-use hardware and software. </a:t>
            </a:r>
            <a:r>
              <a:rPr lang="en-US" sz="3200" u="sng" spc="10" dirty="0">
                <a:solidFill>
                  <a:srgbClr val="00979D"/>
                </a:solidFill>
                <a:effectLst/>
                <a:latin typeface="Open Sans" panose="020B0606030504020204" pitchFamily="34" charset="0"/>
                <a:ea typeface="Calibri" panose="020F0502020204030204" pitchFamily="34" charset="0"/>
                <a:cs typeface="Latha" panose="020B0604020202020204" pitchFamily="34" charset="0"/>
                <a:hlinkClick r:id="rId2"/>
              </a:rPr>
              <a:t>Arduino boards</a:t>
            </a:r>
            <a:r>
              <a:rPr lang="en-US" sz="3200" spc="10" dirty="0">
                <a:solidFill>
                  <a:srgbClr val="000000"/>
                </a:solidFill>
                <a:effectLst/>
                <a:latin typeface="Open Sans" panose="020B0606030504020204" pitchFamily="34" charset="0"/>
                <a:ea typeface="Calibri" panose="020F0502020204030204" pitchFamily="34" charset="0"/>
              </a:rPr>
              <a:t> are able to read inputs - light on a sensor, a finger on a button, or a Twitter message - and turn it into an output - activating a motor, turning on an LED, publishing something online.</a:t>
            </a:r>
            <a:endParaRPr lang="en-US" sz="3200" dirty="0"/>
          </a:p>
        </p:txBody>
      </p:sp>
    </p:spTree>
    <p:extLst>
      <p:ext uri="{BB962C8B-B14F-4D97-AF65-F5344CB8AC3E}">
        <p14:creationId xmlns:p14="http://schemas.microsoft.com/office/powerpoint/2010/main" val="333050035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FF"/>
                </a:solidFill>
              </a:rPr>
              <a:t>Data Analytics</a:t>
            </a:r>
          </a:p>
        </p:txBody>
      </p:sp>
      <p:sp>
        <p:nvSpPr>
          <p:cNvPr id="3" name="Content Placeholder 2"/>
          <p:cNvSpPr>
            <a:spLocks noGrp="1"/>
          </p:cNvSpPr>
          <p:nvPr>
            <p:ph idx="1"/>
          </p:nvPr>
        </p:nvSpPr>
        <p:spPr/>
        <p:txBody>
          <a:bodyPr>
            <a:normAutofit/>
          </a:bodyPr>
          <a:lstStyle/>
          <a:p>
            <a:pPr algn="just" fontAlgn="base"/>
            <a:r>
              <a:rPr lang="en-US" dirty="0">
                <a:solidFill>
                  <a:srgbClr val="0070C0"/>
                </a:solidFill>
              </a:rPr>
              <a:t>Analytics is the process of converting analogue data from interconnected smart devices and sensors into usable insights that can be processed, interpreted and used for detailed analysis. Intelligent analytics are inevitable for </a:t>
            </a:r>
            <a:r>
              <a:rPr lang="en-US" dirty="0" err="1">
                <a:solidFill>
                  <a:srgbClr val="0070C0"/>
                </a:solidFill>
              </a:rPr>
              <a:t>IoT</a:t>
            </a:r>
            <a:r>
              <a:rPr lang="en-US" dirty="0">
                <a:solidFill>
                  <a:srgbClr val="0070C0"/>
                </a:solidFill>
              </a:rPr>
              <a:t> technology for management and improvement of the entire system.</a:t>
            </a:r>
          </a:p>
          <a:p>
            <a:pPr>
              <a:buNone/>
            </a:pPr>
            <a:endParaRPr lang="en-US" dirty="0"/>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17</a:t>
            </a:fld>
            <a:endParaRPr lang="en-US"/>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170</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rmAutofit/>
          </a:bodyPr>
          <a:lstStyle/>
          <a:p>
            <a:pPr algn="just"/>
            <a:r>
              <a:rPr lang="en-US" sz="3200" spc="10" dirty="0">
                <a:solidFill>
                  <a:srgbClr val="000000"/>
                </a:solidFill>
                <a:effectLst/>
                <a:latin typeface="Open Sans" panose="020B0606030504020204" pitchFamily="34" charset="0"/>
                <a:ea typeface="Times New Roman" panose="02020603050405020304" pitchFamily="18" charset="0"/>
              </a:rPr>
              <a:t>You can tell your board what to do by sending a set of instructions to the microcontroller on the board. To do so you use the </a:t>
            </a:r>
            <a:r>
              <a:rPr lang="en-US" sz="3200" u="sng" spc="10" dirty="0">
                <a:solidFill>
                  <a:srgbClr val="00979D"/>
                </a:solidFill>
                <a:effectLst/>
                <a:latin typeface="Open Sans" panose="020B0606030504020204" pitchFamily="34" charset="0"/>
                <a:ea typeface="Times New Roman" panose="02020603050405020304" pitchFamily="18" charset="0"/>
                <a:hlinkClick r:id="rId2"/>
              </a:rPr>
              <a:t>Arduino programming language</a:t>
            </a:r>
            <a:r>
              <a:rPr lang="en-US" sz="3200" spc="10" dirty="0">
                <a:solidFill>
                  <a:srgbClr val="000000"/>
                </a:solidFill>
                <a:effectLst/>
                <a:latin typeface="Open Sans" panose="020B0606030504020204" pitchFamily="34" charset="0"/>
                <a:ea typeface="Times New Roman" panose="02020603050405020304" pitchFamily="18" charset="0"/>
              </a:rPr>
              <a:t> (based on </a:t>
            </a:r>
            <a:r>
              <a:rPr lang="en-US" sz="3200" u="sng" spc="10" dirty="0">
                <a:solidFill>
                  <a:srgbClr val="00979D"/>
                </a:solidFill>
                <a:effectLst/>
                <a:latin typeface="Open Sans" panose="020B0606030504020204" pitchFamily="34" charset="0"/>
                <a:ea typeface="Times New Roman" panose="02020603050405020304" pitchFamily="18" charset="0"/>
                <a:hlinkClick r:id="rId3"/>
              </a:rPr>
              <a:t>Wiring</a:t>
            </a:r>
            <a:r>
              <a:rPr lang="en-US" sz="3200" spc="10" dirty="0">
                <a:solidFill>
                  <a:srgbClr val="000000"/>
                </a:solidFill>
                <a:effectLst/>
                <a:latin typeface="Open Sans" panose="020B0606030504020204" pitchFamily="34" charset="0"/>
                <a:ea typeface="Times New Roman" panose="02020603050405020304" pitchFamily="18" charset="0"/>
              </a:rPr>
              <a:t>), and </a:t>
            </a:r>
            <a:r>
              <a:rPr lang="en-US" sz="3200" u="sng" spc="10" dirty="0">
                <a:solidFill>
                  <a:srgbClr val="00979D"/>
                </a:solidFill>
                <a:effectLst/>
                <a:latin typeface="Open Sans" panose="020B0606030504020204" pitchFamily="34" charset="0"/>
                <a:ea typeface="Times New Roman" panose="02020603050405020304" pitchFamily="18" charset="0"/>
                <a:hlinkClick r:id="rId4"/>
              </a:rPr>
              <a:t>the Arduino Software (IDE)</a:t>
            </a:r>
            <a:r>
              <a:rPr lang="en-US" sz="3200" spc="10" dirty="0">
                <a:solidFill>
                  <a:srgbClr val="000000"/>
                </a:solidFill>
                <a:effectLst/>
                <a:latin typeface="Open Sans" panose="020B0606030504020204" pitchFamily="34" charset="0"/>
                <a:ea typeface="Times New Roman" panose="02020603050405020304" pitchFamily="18" charset="0"/>
              </a:rPr>
              <a:t>, based on </a:t>
            </a:r>
            <a:r>
              <a:rPr lang="en-US" sz="3200" u="sng" spc="10" dirty="0">
                <a:solidFill>
                  <a:srgbClr val="00979D"/>
                </a:solidFill>
                <a:effectLst/>
                <a:latin typeface="Open Sans" panose="020B0606030504020204" pitchFamily="34" charset="0"/>
                <a:ea typeface="Times New Roman" panose="02020603050405020304" pitchFamily="18" charset="0"/>
                <a:hlinkClick r:id="rId5"/>
              </a:rPr>
              <a:t>Processing</a:t>
            </a:r>
            <a:r>
              <a:rPr lang="en-US" sz="3200" spc="10" dirty="0">
                <a:solidFill>
                  <a:srgbClr val="000000"/>
                </a:solidFill>
                <a:effectLst/>
                <a:latin typeface="Open Sans" panose="020B0606030504020204" pitchFamily="34" charset="0"/>
                <a:ea typeface="Times New Roman" panose="02020603050405020304" pitchFamily="18" charset="0"/>
              </a:rPr>
              <a:t>.</a:t>
            </a:r>
            <a:endParaRPr lang="en-US" sz="3200" dirty="0">
              <a:effectLst/>
              <a:latin typeface="Times New Roman" panose="02020603050405020304" pitchFamily="18" charset="0"/>
              <a:ea typeface="Times New Roman" panose="02020603050405020304" pitchFamily="18" charset="0"/>
            </a:endParaRPr>
          </a:p>
          <a:p>
            <a:pPr algn="just"/>
            <a:endParaRPr lang="en-US" sz="3200" dirty="0"/>
          </a:p>
        </p:txBody>
      </p:sp>
    </p:spTree>
    <p:extLst>
      <p:ext uri="{BB962C8B-B14F-4D97-AF65-F5344CB8AC3E}">
        <p14:creationId xmlns:p14="http://schemas.microsoft.com/office/powerpoint/2010/main" val="1223520040"/>
      </p:ext>
    </p:extLst>
  </p:cSld>
  <p:clrMapOvr>
    <a:masterClrMapping/>
  </p:clrMapOvr>
  <p:transition>
    <p:fade/>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171</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rmAutofit/>
          </a:bodyPr>
          <a:lstStyle/>
          <a:p>
            <a:pPr algn="just"/>
            <a:r>
              <a:rPr lang="en-US" sz="3200" spc="10" dirty="0">
                <a:solidFill>
                  <a:srgbClr val="000000"/>
                </a:solidFill>
                <a:effectLst/>
                <a:latin typeface="Open Sans" panose="020B0606030504020204" pitchFamily="34" charset="0"/>
                <a:ea typeface="Calibri" panose="020F0502020204030204" pitchFamily="34" charset="0"/>
              </a:rPr>
              <a:t>Over the years Arduino has been the brain of thousands of projects, from everyday objects to complex scientific instruments. A worldwide community of makers - students, hobbyists, artists, programmers, and professionals - has gathered around this open-source platform</a:t>
            </a:r>
            <a:endParaRPr lang="en-US" sz="3200" dirty="0"/>
          </a:p>
        </p:txBody>
      </p:sp>
    </p:spTree>
    <p:extLst>
      <p:ext uri="{BB962C8B-B14F-4D97-AF65-F5344CB8AC3E}">
        <p14:creationId xmlns:p14="http://schemas.microsoft.com/office/powerpoint/2010/main" val="529113474"/>
      </p:ext>
    </p:extLst>
  </p:cSld>
  <p:clrMapOvr>
    <a:masterClrMapping/>
  </p:clrMapOvr>
  <p:transition>
    <p:fade/>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172</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rmAutofit/>
          </a:bodyPr>
          <a:lstStyle/>
          <a:p>
            <a:pPr algn="just"/>
            <a:r>
              <a:rPr lang="en-US" sz="4000" spc="10" dirty="0">
                <a:solidFill>
                  <a:srgbClr val="000000"/>
                </a:solidFill>
                <a:effectLst/>
                <a:latin typeface="Open Sans" panose="020B0606030504020204" pitchFamily="34" charset="0"/>
                <a:ea typeface="Calibri" panose="020F0502020204030204" pitchFamily="34" charset="0"/>
              </a:rPr>
              <a:t>Arduino was born at the Ivrea Interaction Design Institute as an easy tool for fast prototyping, aimed at students without a background in electronics and programming. </a:t>
            </a:r>
            <a:endParaRPr lang="en-US" sz="4000" dirty="0"/>
          </a:p>
        </p:txBody>
      </p:sp>
    </p:spTree>
    <p:extLst>
      <p:ext uri="{BB962C8B-B14F-4D97-AF65-F5344CB8AC3E}">
        <p14:creationId xmlns:p14="http://schemas.microsoft.com/office/powerpoint/2010/main" val="487602036"/>
      </p:ext>
    </p:extLst>
  </p:cSld>
  <p:clrMapOvr>
    <a:masterClrMapping/>
  </p:clrMapOvr>
  <p:transition>
    <p:fad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173</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rmAutofit/>
          </a:bodyPr>
          <a:lstStyle/>
          <a:p>
            <a:pPr algn="just"/>
            <a:r>
              <a:rPr lang="en-US" sz="3200" spc="10" dirty="0">
                <a:solidFill>
                  <a:srgbClr val="000000"/>
                </a:solidFill>
                <a:effectLst/>
                <a:latin typeface="Open Sans" panose="020B0606030504020204" pitchFamily="34" charset="0"/>
                <a:ea typeface="Calibri" panose="020F0502020204030204" pitchFamily="34" charset="0"/>
              </a:rPr>
              <a:t>As soon as it reached a wider community, the Arduino board started changing to adapt to new needs and challenges, differentiating its offer from simple 8-bit boards to products for IoT applications, wearable, 3D printing, and embedded environments. </a:t>
            </a:r>
            <a:endParaRPr lang="en-US" sz="3200" dirty="0"/>
          </a:p>
        </p:txBody>
      </p:sp>
    </p:spTree>
    <p:extLst>
      <p:ext uri="{BB962C8B-B14F-4D97-AF65-F5344CB8AC3E}">
        <p14:creationId xmlns:p14="http://schemas.microsoft.com/office/powerpoint/2010/main" val="3730916781"/>
      </p:ext>
    </p:extLst>
  </p:cSld>
  <p:clrMapOvr>
    <a:masterClrMapping/>
  </p:clrMapOvr>
  <p:transition>
    <p:fade/>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174</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rmAutofit/>
          </a:bodyPr>
          <a:lstStyle/>
          <a:p>
            <a:pPr algn="just"/>
            <a:r>
              <a:rPr lang="en-US" sz="3600" spc="10" dirty="0">
                <a:solidFill>
                  <a:srgbClr val="000000"/>
                </a:solidFill>
                <a:effectLst/>
                <a:latin typeface="Open Sans" panose="020B0606030504020204" pitchFamily="34" charset="0"/>
                <a:ea typeface="Times New Roman" panose="02020603050405020304" pitchFamily="18" charset="0"/>
              </a:rPr>
              <a:t>All Arduino boards are completely open-source, empowering users to build them independently and eventually adapt them to their particular needs. The </a:t>
            </a:r>
            <a:r>
              <a:rPr lang="en-US" sz="3600" u="sng" spc="10" dirty="0">
                <a:solidFill>
                  <a:srgbClr val="00979D"/>
                </a:solidFill>
                <a:effectLst/>
                <a:latin typeface="Open Sans" panose="020B0606030504020204" pitchFamily="34" charset="0"/>
                <a:ea typeface="Times New Roman" panose="02020603050405020304" pitchFamily="18" charset="0"/>
                <a:hlinkClick r:id="rId2"/>
              </a:rPr>
              <a:t>software</a:t>
            </a:r>
            <a:r>
              <a:rPr lang="en-US" sz="3600" spc="10" dirty="0">
                <a:solidFill>
                  <a:srgbClr val="000000"/>
                </a:solidFill>
                <a:effectLst/>
                <a:latin typeface="Open Sans" panose="020B0606030504020204" pitchFamily="34" charset="0"/>
                <a:ea typeface="Times New Roman" panose="02020603050405020304" pitchFamily="18" charset="0"/>
              </a:rPr>
              <a:t>, too, is open-source, and it is growing through the contributions of users worldwide.</a:t>
            </a:r>
            <a:endParaRPr lang="en-US" sz="3600" dirty="0">
              <a:effectLst/>
              <a:latin typeface="Times New Roman" panose="02020603050405020304" pitchFamily="18" charset="0"/>
              <a:ea typeface="Times New Roman" panose="02020603050405020304" pitchFamily="18" charset="0"/>
            </a:endParaRPr>
          </a:p>
          <a:p>
            <a:pPr algn="just"/>
            <a:endParaRPr lang="en-US" sz="3600" dirty="0"/>
          </a:p>
        </p:txBody>
      </p:sp>
    </p:spTree>
    <p:extLst>
      <p:ext uri="{BB962C8B-B14F-4D97-AF65-F5344CB8AC3E}">
        <p14:creationId xmlns:p14="http://schemas.microsoft.com/office/powerpoint/2010/main" val="2175304782"/>
      </p:ext>
    </p:extLst>
  </p:cSld>
  <p:clrMapOvr>
    <a:masterClrMapping/>
  </p:clrMapOvr>
  <p:transition>
    <p:fad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175</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rmAutofit/>
          </a:bodyPr>
          <a:lstStyle/>
          <a:p>
            <a:pPr marL="0" indent="0" algn="ctr">
              <a:buNone/>
            </a:pPr>
            <a:r>
              <a:rPr lang="en-US" sz="9600" b="1" dirty="0">
                <a:solidFill>
                  <a:srgbClr val="FF0000"/>
                </a:solidFill>
                <a:effectLst/>
                <a:latin typeface="Open Sans" panose="020B0606030504020204" pitchFamily="34" charset="0"/>
                <a:ea typeface="Times New Roman" panose="02020603050405020304" pitchFamily="18" charset="0"/>
              </a:rPr>
              <a:t>Why Arduino?</a:t>
            </a:r>
            <a:endParaRPr lang="en-US" sz="9600" b="1" dirty="0">
              <a:solidFill>
                <a:srgbClr val="FF0000"/>
              </a:solidFill>
              <a:effectLst/>
              <a:latin typeface="Times New Roman" panose="02020603050405020304" pitchFamily="18" charset="0"/>
              <a:ea typeface="Times New Roman" panose="02020603050405020304" pitchFamily="18" charset="0"/>
            </a:endParaRPr>
          </a:p>
          <a:p>
            <a:pPr algn="ctr"/>
            <a:endParaRPr lang="en-US" sz="9600" dirty="0">
              <a:solidFill>
                <a:srgbClr val="FF0000"/>
              </a:solidFill>
            </a:endParaRPr>
          </a:p>
        </p:txBody>
      </p:sp>
    </p:spTree>
    <p:extLst>
      <p:ext uri="{BB962C8B-B14F-4D97-AF65-F5344CB8AC3E}">
        <p14:creationId xmlns:p14="http://schemas.microsoft.com/office/powerpoint/2010/main" val="974000503"/>
      </p:ext>
    </p:extLst>
  </p:cSld>
  <p:clrMapOvr>
    <a:masterClrMapping/>
  </p:clrMapOvr>
  <p:transition>
    <p:fade/>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176</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rmAutofit/>
          </a:bodyPr>
          <a:lstStyle/>
          <a:p>
            <a:pPr algn="just"/>
            <a:r>
              <a:rPr lang="en-US" sz="3200" spc="10" dirty="0">
                <a:solidFill>
                  <a:srgbClr val="000000"/>
                </a:solidFill>
                <a:effectLst/>
                <a:latin typeface="Open Sans" panose="020B0606030504020204" pitchFamily="34" charset="0"/>
                <a:ea typeface="Calibri" panose="020F0502020204030204" pitchFamily="34" charset="0"/>
              </a:rPr>
              <a:t>The Arduino software is easy-to-use for beginners, yet flexible enough for advanced users. It runs on Mac, Windows, and Linux. Teachers and students use it to build low cost scientific instruments, to prove chemistry and physics principles, or to get started with programming and robotics. </a:t>
            </a:r>
            <a:endParaRPr lang="en-US" sz="3200" dirty="0"/>
          </a:p>
        </p:txBody>
      </p:sp>
    </p:spTree>
    <p:extLst>
      <p:ext uri="{BB962C8B-B14F-4D97-AF65-F5344CB8AC3E}">
        <p14:creationId xmlns:p14="http://schemas.microsoft.com/office/powerpoint/2010/main" val="2319712094"/>
      </p:ext>
    </p:extLst>
  </p:cSld>
  <p:clrMapOvr>
    <a:masterClrMapping/>
  </p:clrMapOvr>
  <p:transition>
    <p:fade/>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177</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rmAutofit/>
          </a:bodyPr>
          <a:lstStyle/>
          <a:p>
            <a:pPr algn="just"/>
            <a:r>
              <a:rPr lang="en-US" sz="2800" spc="10" dirty="0">
                <a:solidFill>
                  <a:srgbClr val="000000"/>
                </a:solidFill>
                <a:effectLst/>
                <a:latin typeface="Open Sans" panose="020B0606030504020204" pitchFamily="34" charset="0"/>
                <a:ea typeface="Times New Roman" panose="02020603050405020304" pitchFamily="18" charset="0"/>
              </a:rPr>
              <a:t>Makers, of course, use it to build many of the projects exhibited at the Maker Faire, for example. Arduino is a key tool to learn new things. Anyone - children, hobbyists, artists, programmers - can start tinkering just following the step by step instructions of a kit, or sharing ideas online with other members of the Arduino community.</a:t>
            </a:r>
            <a:endParaRPr lang="en-US" sz="2800" dirty="0">
              <a:effectLst/>
              <a:latin typeface="Times New Roman" panose="02020603050405020304" pitchFamily="18" charset="0"/>
              <a:ea typeface="Times New Roman" panose="02020603050405020304" pitchFamily="18" charset="0"/>
            </a:endParaRPr>
          </a:p>
          <a:p>
            <a:pPr algn="just"/>
            <a:endParaRPr lang="en-US" sz="2800" dirty="0"/>
          </a:p>
        </p:txBody>
      </p:sp>
    </p:spTree>
    <p:extLst>
      <p:ext uri="{BB962C8B-B14F-4D97-AF65-F5344CB8AC3E}">
        <p14:creationId xmlns:p14="http://schemas.microsoft.com/office/powerpoint/2010/main" val="234712421"/>
      </p:ext>
    </p:extLst>
  </p:cSld>
  <p:clrMapOvr>
    <a:masterClrMapping/>
  </p:clrMapOvr>
  <p:transition>
    <p:fade/>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178</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rmAutofit/>
          </a:bodyPr>
          <a:lstStyle/>
          <a:p>
            <a:pPr algn="just"/>
            <a:r>
              <a:rPr lang="en-US" sz="3600" spc="10" dirty="0">
                <a:solidFill>
                  <a:srgbClr val="000000"/>
                </a:solidFill>
                <a:effectLst/>
                <a:latin typeface="Open Sans" panose="020B0606030504020204" pitchFamily="34" charset="0"/>
                <a:ea typeface="Calibri" panose="020F0502020204030204" pitchFamily="34" charset="0"/>
              </a:rPr>
              <a:t>There are many other microcontrollers and microcontroller platforms available for physical computing. Parallax Basic Stamp, </a:t>
            </a:r>
            <a:r>
              <a:rPr lang="en-US" sz="3600" spc="10" dirty="0" err="1">
                <a:solidFill>
                  <a:srgbClr val="000000"/>
                </a:solidFill>
                <a:effectLst/>
                <a:latin typeface="Open Sans" panose="020B0606030504020204" pitchFamily="34" charset="0"/>
                <a:ea typeface="Calibri" panose="020F0502020204030204" pitchFamily="34" charset="0"/>
              </a:rPr>
              <a:t>Netmedia's</a:t>
            </a:r>
            <a:r>
              <a:rPr lang="en-US" sz="3600" spc="10" dirty="0">
                <a:solidFill>
                  <a:srgbClr val="000000"/>
                </a:solidFill>
                <a:effectLst/>
                <a:latin typeface="Open Sans" panose="020B0606030504020204" pitchFamily="34" charset="0"/>
                <a:ea typeface="Calibri" panose="020F0502020204030204" pitchFamily="34" charset="0"/>
              </a:rPr>
              <a:t> BX-24, </a:t>
            </a:r>
            <a:r>
              <a:rPr lang="en-US" sz="3600" spc="10" dirty="0" err="1">
                <a:solidFill>
                  <a:srgbClr val="000000"/>
                </a:solidFill>
                <a:effectLst/>
                <a:latin typeface="Open Sans" panose="020B0606030504020204" pitchFamily="34" charset="0"/>
                <a:ea typeface="Calibri" panose="020F0502020204030204" pitchFamily="34" charset="0"/>
              </a:rPr>
              <a:t>Phidgets</a:t>
            </a:r>
            <a:r>
              <a:rPr lang="en-US" sz="3600" spc="10" dirty="0">
                <a:solidFill>
                  <a:srgbClr val="000000"/>
                </a:solidFill>
                <a:effectLst/>
                <a:latin typeface="Open Sans" panose="020B0606030504020204" pitchFamily="34" charset="0"/>
                <a:ea typeface="Calibri" panose="020F0502020204030204" pitchFamily="34" charset="0"/>
              </a:rPr>
              <a:t>, MIT's </a:t>
            </a:r>
            <a:r>
              <a:rPr lang="en-US" sz="3600" spc="10" dirty="0" err="1">
                <a:solidFill>
                  <a:srgbClr val="000000"/>
                </a:solidFill>
                <a:effectLst/>
                <a:latin typeface="Open Sans" panose="020B0606030504020204" pitchFamily="34" charset="0"/>
                <a:ea typeface="Calibri" panose="020F0502020204030204" pitchFamily="34" charset="0"/>
              </a:rPr>
              <a:t>Handyboard</a:t>
            </a:r>
            <a:r>
              <a:rPr lang="en-US" sz="3600" spc="10" dirty="0">
                <a:solidFill>
                  <a:srgbClr val="000000"/>
                </a:solidFill>
                <a:effectLst/>
                <a:latin typeface="Open Sans" panose="020B0606030504020204" pitchFamily="34" charset="0"/>
                <a:ea typeface="Calibri" panose="020F0502020204030204" pitchFamily="34" charset="0"/>
              </a:rPr>
              <a:t>, and many others offer similar functionality. </a:t>
            </a:r>
            <a:endParaRPr lang="en-US" sz="3600" dirty="0"/>
          </a:p>
        </p:txBody>
      </p:sp>
    </p:spTree>
    <p:extLst>
      <p:ext uri="{BB962C8B-B14F-4D97-AF65-F5344CB8AC3E}">
        <p14:creationId xmlns:p14="http://schemas.microsoft.com/office/powerpoint/2010/main" val="1993349059"/>
      </p:ext>
    </p:extLst>
  </p:cSld>
  <p:clrMapOvr>
    <a:masterClrMapping/>
  </p:clrMapOvr>
  <p:transition>
    <p:fade/>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179</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rmAutofit/>
          </a:bodyPr>
          <a:lstStyle/>
          <a:p>
            <a:pPr algn="just"/>
            <a:r>
              <a:rPr lang="en-US" sz="4000" spc="10" dirty="0">
                <a:solidFill>
                  <a:srgbClr val="000000"/>
                </a:solidFill>
                <a:effectLst/>
                <a:latin typeface="Open Sans" panose="020B0606030504020204" pitchFamily="34" charset="0"/>
                <a:ea typeface="Times New Roman" panose="02020603050405020304" pitchFamily="18" charset="0"/>
              </a:rPr>
              <a:t>Arduino also simplifies the process of working with microcontrollers, but it offers some advantage for teachers, students, and interested amateurs over other systems:</a:t>
            </a:r>
            <a:endParaRPr lang="en-US" sz="4000" dirty="0">
              <a:effectLst/>
              <a:latin typeface="Times New Roman" panose="02020603050405020304" pitchFamily="18" charset="0"/>
              <a:ea typeface="Times New Roman" panose="02020603050405020304" pitchFamily="18" charset="0"/>
            </a:endParaRPr>
          </a:p>
          <a:p>
            <a:pPr algn="just"/>
            <a:endParaRPr lang="en-US" sz="4000" dirty="0"/>
          </a:p>
        </p:txBody>
      </p:sp>
    </p:spTree>
    <p:extLst>
      <p:ext uri="{BB962C8B-B14F-4D97-AF65-F5344CB8AC3E}">
        <p14:creationId xmlns:p14="http://schemas.microsoft.com/office/powerpoint/2010/main" val="127021849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FF"/>
                </a:solidFill>
              </a:rPr>
              <a:t>Data Analytics</a:t>
            </a:r>
            <a:endParaRPr lang="en-US" dirty="0"/>
          </a:p>
        </p:txBody>
      </p:sp>
      <p:sp>
        <p:nvSpPr>
          <p:cNvPr id="3" name="Content Placeholder 2"/>
          <p:cNvSpPr>
            <a:spLocks noGrp="1"/>
          </p:cNvSpPr>
          <p:nvPr>
            <p:ph idx="1"/>
          </p:nvPr>
        </p:nvSpPr>
        <p:spPr/>
        <p:txBody>
          <a:bodyPr/>
          <a:lstStyle/>
          <a:p>
            <a:pPr algn="just"/>
            <a:r>
              <a:rPr lang="en-US" dirty="0">
                <a:solidFill>
                  <a:srgbClr val="0070C0"/>
                </a:solidFill>
              </a:rPr>
              <a:t>One of the utmost advantages of an efficient </a:t>
            </a:r>
            <a:r>
              <a:rPr lang="en-US" dirty="0" err="1">
                <a:solidFill>
                  <a:srgbClr val="0070C0"/>
                </a:solidFill>
              </a:rPr>
              <a:t>IoT</a:t>
            </a:r>
            <a:r>
              <a:rPr lang="en-US" dirty="0">
                <a:solidFill>
                  <a:srgbClr val="0070C0"/>
                </a:solidFill>
              </a:rPr>
              <a:t> system is real-time smart analytics which helps engineers to find out irregularities in the collected data and act fast to prevent an undesired scenario. </a:t>
            </a:r>
          </a:p>
          <a:p>
            <a:r>
              <a:rPr lang="en-US" dirty="0">
                <a:solidFill>
                  <a:srgbClr val="0070C0"/>
                </a:solidFill>
              </a:rPr>
              <a:t>Service providers can prepare for further steps if the information is collected accurately at the right time.</a:t>
            </a:r>
          </a:p>
          <a:p>
            <a:endParaRPr lang="en-US" dirty="0"/>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18</a:t>
            </a:fld>
            <a:endParaRPr lang="en-US"/>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180</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rmAutofit/>
          </a:bodyPr>
          <a:lstStyle/>
          <a:p>
            <a:pPr algn="just"/>
            <a:r>
              <a:rPr lang="en-US" sz="3600" b="1" spc="10" dirty="0">
                <a:solidFill>
                  <a:srgbClr val="000000"/>
                </a:solidFill>
                <a:effectLst/>
                <a:latin typeface="Open Sans" panose="020B0606030504020204" pitchFamily="34" charset="0"/>
                <a:ea typeface="Times New Roman" panose="02020603050405020304" pitchFamily="18" charset="0"/>
              </a:rPr>
              <a:t>Inexpensive</a:t>
            </a:r>
            <a:r>
              <a:rPr lang="en-US" sz="3600" spc="10" dirty="0">
                <a:solidFill>
                  <a:srgbClr val="000000"/>
                </a:solidFill>
                <a:effectLst/>
                <a:latin typeface="Open Sans" panose="020B0606030504020204" pitchFamily="34" charset="0"/>
                <a:ea typeface="Times New Roman" panose="02020603050405020304" pitchFamily="18" charset="0"/>
              </a:rPr>
              <a:t> - Arduino boards are relatively inexpensive compared to other microcontroller platforms. The least expensive version of the Arduino module can be assembled by hand, and even the pre-assembled Arduino modules cost is less </a:t>
            </a:r>
            <a:endParaRPr lang="en-US" sz="3600" dirty="0">
              <a:effectLst/>
              <a:latin typeface="Times New Roman" panose="02020603050405020304" pitchFamily="18" charset="0"/>
              <a:ea typeface="Times New Roman" panose="02020603050405020304" pitchFamily="18" charset="0"/>
            </a:endParaRPr>
          </a:p>
          <a:p>
            <a:pPr algn="just"/>
            <a:endParaRPr lang="en-US" sz="3600" dirty="0"/>
          </a:p>
        </p:txBody>
      </p:sp>
    </p:spTree>
    <p:extLst>
      <p:ext uri="{BB962C8B-B14F-4D97-AF65-F5344CB8AC3E}">
        <p14:creationId xmlns:p14="http://schemas.microsoft.com/office/powerpoint/2010/main" val="375625644"/>
      </p:ext>
    </p:extLst>
  </p:cSld>
  <p:clrMapOvr>
    <a:masterClrMapping/>
  </p:clrMapOvr>
  <p:transition>
    <p:fade/>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181</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rmAutofit/>
          </a:bodyPr>
          <a:lstStyle/>
          <a:p>
            <a:pPr algn="just"/>
            <a:r>
              <a:rPr lang="en-US" sz="4000" b="1" spc="10" dirty="0">
                <a:solidFill>
                  <a:srgbClr val="000000"/>
                </a:solidFill>
                <a:effectLst/>
                <a:latin typeface="Open Sans" panose="020B0606030504020204" pitchFamily="34" charset="0"/>
                <a:ea typeface="Times New Roman" panose="02020603050405020304" pitchFamily="18" charset="0"/>
              </a:rPr>
              <a:t>Cross-platform</a:t>
            </a:r>
            <a:r>
              <a:rPr lang="en-US" sz="4000" spc="10" dirty="0">
                <a:solidFill>
                  <a:srgbClr val="000000"/>
                </a:solidFill>
                <a:effectLst/>
                <a:latin typeface="Open Sans" panose="020B0606030504020204" pitchFamily="34" charset="0"/>
                <a:ea typeface="Times New Roman" panose="02020603050405020304" pitchFamily="18" charset="0"/>
              </a:rPr>
              <a:t> - The Arduino Software (IDE) runs on Windows, Macintosh OSX, and Linux operating systems. Most microcontroller systems are limited to Windows.</a:t>
            </a:r>
            <a:endParaRPr lang="en-US" sz="4000" dirty="0">
              <a:effectLst/>
              <a:latin typeface="Times New Roman" panose="02020603050405020304" pitchFamily="18" charset="0"/>
              <a:ea typeface="Times New Roman" panose="02020603050405020304" pitchFamily="18" charset="0"/>
            </a:endParaRPr>
          </a:p>
          <a:p>
            <a:pPr algn="just"/>
            <a:endParaRPr lang="en-US" sz="4000" dirty="0"/>
          </a:p>
        </p:txBody>
      </p:sp>
    </p:spTree>
    <p:extLst>
      <p:ext uri="{BB962C8B-B14F-4D97-AF65-F5344CB8AC3E}">
        <p14:creationId xmlns:p14="http://schemas.microsoft.com/office/powerpoint/2010/main" val="3461824384"/>
      </p:ext>
    </p:extLst>
  </p:cSld>
  <p:clrMapOvr>
    <a:masterClrMapping/>
  </p:clrMapOvr>
  <p:transition>
    <p:fade/>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182</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rmAutofit/>
          </a:bodyPr>
          <a:lstStyle/>
          <a:p>
            <a:pPr algn="just"/>
            <a:r>
              <a:rPr lang="en-US" sz="2800" b="1" spc="10" dirty="0">
                <a:solidFill>
                  <a:srgbClr val="000000"/>
                </a:solidFill>
                <a:effectLst/>
                <a:latin typeface="Open Sans" panose="020B0606030504020204" pitchFamily="34" charset="0"/>
                <a:ea typeface="Times New Roman" panose="02020603050405020304" pitchFamily="18" charset="0"/>
              </a:rPr>
              <a:t>Simple, clear programming environment</a:t>
            </a:r>
            <a:r>
              <a:rPr lang="en-US" sz="2800" spc="10" dirty="0">
                <a:solidFill>
                  <a:srgbClr val="000000"/>
                </a:solidFill>
                <a:effectLst/>
                <a:latin typeface="Open Sans" panose="020B0606030504020204" pitchFamily="34" charset="0"/>
                <a:ea typeface="Times New Roman" panose="02020603050405020304" pitchFamily="18" charset="0"/>
              </a:rPr>
              <a:t> - The Arduino Software (IDE) is easy-to-use for beginners, yet flexible enough for advanced users to take advantage of as well. For teachers, it's conveniently based on the Processing programming environment, so students learning to program in that environment will be familiar with how the Arduino IDE works.</a:t>
            </a:r>
            <a:endParaRPr lang="en-US" sz="2800" dirty="0">
              <a:effectLst/>
              <a:latin typeface="Times New Roman" panose="02020603050405020304" pitchFamily="18" charset="0"/>
              <a:ea typeface="Times New Roman" panose="02020603050405020304" pitchFamily="18" charset="0"/>
            </a:endParaRPr>
          </a:p>
          <a:p>
            <a:pPr algn="just"/>
            <a:endParaRPr lang="en-US" sz="2800" dirty="0"/>
          </a:p>
        </p:txBody>
      </p:sp>
    </p:spTree>
    <p:extLst>
      <p:ext uri="{BB962C8B-B14F-4D97-AF65-F5344CB8AC3E}">
        <p14:creationId xmlns:p14="http://schemas.microsoft.com/office/powerpoint/2010/main" val="1507465026"/>
      </p:ext>
    </p:extLst>
  </p:cSld>
  <p:clrMapOvr>
    <a:masterClrMapping/>
  </p:clrMapOvr>
  <p:transition>
    <p:fade/>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183</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rmAutofit/>
          </a:bodyPr>
          <a:lstStyle/>
          <a:p>
            <a:pPr algn="just"/>
            <a:r>
              <a:rPr lang="en-US" sz="2800" b="1" spc="10" dirty="0">
                <a:solidFill>
                  <a:srgbClr val="000000"/>
                </a:solidFill>
                <a:effectLst/>
                <a:latin typeface="Open Sans" panose="020B0606030504020204" pitchFamily="34" charset="0"/>
                <a:ea typeface="Times New Roman" panose="02020603050405020304" pitchFamily="18" charset="0"/>
              </a:rPr>
              <a:t>Open source and extensible software</a:t>
            </a:r>
            <a:r>
              <a:rPr lang="en-US" sz="2800" spc="10" dirty="0">
                <a:solidFill>
                  <a:srgbClr val="000000"/>
                </a:solidFill>
                <a:effectLst/>
                <a:latin typeface="Open Sans" panose="020B0606030504020204" pitchFamily="34" charset="0"/>
                <a:ea typeface="Times New Roman" panose="02020603050405020304" pitchFamily="18" charset="0"/>
              </a:rPr>
              <a:t> - The Arduino software is published as open source tools, available for extension by experienced programmers. The language can be expanded through C++ libraries, and people wanting to understand the technical details can make the leap from Arduino to the AVR C programming language on which it's based.  </a:t>
            </a:r>
            <a:endParaRPr lang="en-US" sz="2800" dirty="0">
              <a:effectLst/>
              <a:latin typeface="Times New Roman" panose="02020603050405020304" pitchFamily="18" charset="0"/>
              <a:ea typeface="Times New Roman" panose="02020603050405020304" pitchFamily="18" charset="0"/>
            </a:endParaRPr>
          </a:p>
          <a:p>
            <a:pPr algn="just"/>
            <a:endParaRPr lang="en-US" sz="2800" dirty="0"/>
          </a:p>
        </p:txBody>
      </p:sp>
    </p:spTree>
    <p:extLst>
      <p:ext uri="{BB962C8B-B14F-4D97-AF65-F5344CB8AC3E}">
        <p14:creationId xmlns:p14="http://schemas.microsoft.com/office/powerpoint/2010/main" val="2863309032"/>
      </p:ext>
    </p:extLst>
  </p:cSld>
  <p:clrMapOvr>
    <a:masterClrMapping/>
  </p:clrMapOvr>
  <p:transition>
    <p:fade/>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184</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rmAutofit/>
          </a:bodyPr>
          <a:lstStyle/>
          <a:p>
            <a:pPr algn="just"/>
            <a:r>
              <a:rPr lang="en-US" sz="2800" b="1" spc="10" dirty="0">
                <a:solidFill>
                  <a:srgbClr val="000000"/>
                </a:solidFill>
                <a:effectLst/>
                <a:latin typeface="Open Sans" panose="020B0606030504020204" pitchFamily="34" charset="0"/>
                <a:ea typeface="Times New Roman" panose="02020603050405020304" pitchFamily="18" charset="0"/>
              </a:rPr>
              <a:t>Open source and extensible hardware</a:t>
            </a:r>
            <a:r>
              <a:rPr lang="en-US" sz="2800" spc="10" dirty="0">
                <a:solidFill>
                  <a:srgbClr val="000000"/>
                </a:solidFill>
                <a:effectLst/>
                <a:latin typeface="Open Sans" panose="020B0606030504020204" pitchFamily="34" charset="0"/>
                <a:ea typeface="Times New Roman" panose="02020603050405020304" pitchFamily="18" charset="0"/>
              </a:rPr>
              <a:t> - The plans of the Arduino boards are published under a Creative Commons license, so experienced circuit designers can make their own version of the module, extending it and improving it. Even relatively inexperienced users can build the </a:t>
            </a:r>
            <a:r>
              <a:rPr lang="en-US" sz="2800" u="sng" spc="10" dirty="0">
                <a:solidFill>
                  <a:srgbClr val="00979D"/>
                </a:solidFill>
                <a:effectLst/>
                <a:latin typeface="Open Sans" panose="020B0606030504020204" pitchFamily="34" charset="0"/>
                <a:ea typeface="Times New Roman" panose="02020603050405020304" pitchFamily="18" charset="0"/>
                <a:hlinkClick r:id="rId2"/>
              </a:rPr>
              <a:t>breadboard version of the module</a:t>
            </a:r>
            <a:r>
              <a:rPr lang="en-US" sz="2800" spc="10" dirty="0">
                <a:solidFill>
                  <a:srgbClr val="000000"/>
                </a:solidFill>
                <a:effectLst/>
                <a:latin typeface="Open Sans" panose="020B0606030504020204" pitchFamily="34" charset="0"/>
                <a:ea typeface="Times New Roman" panose="02020603050405020304" pitchFamily="18" charset="0"/>
              </a:rPr>
              <a:t> in order to understand how it works and save money.</a:t>
            </a:r>
            <a:endParaRPr lang="en-US" sz="2800" dirty="0">
              <a:effectLst/>
              <a:latin typeface="Times New Roman" panose="02020603050405020304" pitchFamily="18" charset="0"/>
              <a:ea typeface="Times New Roman" panose="02020603050405020304" pitchFamily="18" charset="0"/>
            </a:endParaRPr>
          </a:p>
          <a:p>
            <a:pPr algn="just"/>
            <a:endParaRPr lang="en-US" sz="2800" dirty="0"/>
          </a:p>
        </p:txBody>
      </p:sp>
    </p:spTree>
    <p:extLst>
      <p:ext uri="{BB962C8B-B14F-4D97-AF65-F5344CB8AC3E}">
        <p14:creationId xmlns:p14="http://schemas.microsoft.com/office/powerpoint/2010/main" val="3401633727"/>
      </p:ext>
    </p:extLst>
  </p:cSld>
  <p:clrMapOvr>
    <a:masterClrMapping/>
  </p:clrMapOvr>
  <p:transition>
    <p:fade/>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185</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rmAutofit/>
          </a:bodyPr>
          <a:lstStyle/>
          <a:p>
            <a:pPr marL="0" indent="0" algn="ctr">
              <a:buNone/>
            </a:pPr>
            <a:r>
              <a:rPr lang="en-US" sz="9600" b="1" kern="0" spc="10" dirty="0">
                <a:solidFill>
                  <a:srgbClr val="FF0000"/>
                </a:solidFill>
                <a:effectLst/>
                <a:latin typeface="Open Sans" panose="020B0606030504020204" pitchFamily="34" charset="0"/>
                <a:ea typeface="Times New Roman" panose="02020603050405020304" pitchFamily="18" charset="0"/>
                <a:cs typeface="Latha" panose="020B0604020202020204" pitchFamily="34" charset="0"/>
              </a:rPr>
              <a:t>Arduino Uno Board Anatomy</a:t>
            </a:r>
            <a:endParaRPr lang="en-US" sz="9600" b="1" kern="0" dirty="0">
              <a:solidFill>
                <a:srgbClr val="FF0000"/>
              </a:solidFill>
              <a:effectLst/>
              <a:latin typeface="Calibri Light" panose="020F0302020204030204" pitchFamily="34" charset="0"/>
              <a:ea typeface="Times New Roman" panose="02020603050405020304" pitchFamily="18" charset="0"/>
              <a:cs typeface="Latha" panose="020B0604020202020204" pitchFamily="34" charset="0"/>
            </a:endParaRPr>
          </a:p>
          <a:p>
            <a:pPr algn="ctr"/>
            <a:endParaRPr lang="en-US" sz="9600" dirty="0">
              <a:solidFill>
                <a:srgbClr val="FF0000"/>
              </a:solidFill>
            </a:endParaRPr>
          </a:p>
        </p:txBody>
      </p:sp>
    </p:spTree>
    <p:extLst>
      <p:ext uri="{BB962C8B-B14F-4D97-AF65-F5344CB8AC3E}">
        <p14:creationId xmlns:p14="http://schemas.microsoft.com/office/powerpoint/2010/main" val="77395073"/>
      </p:ext>
    </p:extLst>
  </p:cSld>
  <p:clrMapOvr>
    <a:masterClrMapping/>
  </p:clrMapOvr>
  <p:transition>
    <p:fade/>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186</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a:xfrm>
            <a:off x="914400" y="1447800"/>
            <a:ext cx="7772400" cy="4743450"/>
          </a:xfrm>
        </p:spPr>
        <p:txBody>
          <a:bodyPr>
            <a:noAutofit/>
          </a:bodyPr>
          <a:lstStyle/>
          <a:p>
            <a:pPr algn="just"/>
            <a:r>
              <a:rPr lang="en-US" sz="2800" spc="10" dirty="0">
                <a:solidFill>
                  <a:srgbClr val="000000"/>
                </a:solidFill>
                <a:effectLst/>
                <a:latin typeface="Open Sans" panose="020B0606030504020204" pitchFamily="34" charset="0"/>
                <a:ea typeface="Calibri" panose="020F0502020204030204" pitchFamily="34" charset="0"/>
              </a:rPr>
              <a:t>Arduino boards senses the environment by receiving inputs from many sensors, and affects their surroundings by controlling lights, motors, and other actuators. Arduino boards are the microcontroller development platform that will be at the heart of your projects. When making something you will be building the circuits and interfaces for interaction, and telling the microcontroller how to interface with other components. </a:t>
            </a:r>
            <a:endParaRPr lang="en-US" sz="2800" dirty="0"/>
          </a:p>
        </p:txBody>
      </p:sp>
    </p:spTree>
    <p:extLst>
      <p:ext uri="{BB962C8B-B14F-4D97-AF65-F5344CB8AC3E}">
        <p14:creationId xmlns:p14="http://schemas.microsoft.com/office/powerpoint/2010/main" val="451270991"/>
      </p:ext>
    </p:extLst>
  </p:cSld>
  <p:clrMapOvr>
    <a:masterClrMapping/>
  </p:clrMapOvr>
  <p:transition>
    <p:fade/>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187</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rmAutofit fontScale="70000" lnSpcReduction="20000"/>
          </a:bodyPr>
          <a:lstStyle/>
          <a:p>
            <a:r>
              <a:rPr lang="en-US" sz="2800" spc="10" dirty="0">
                <a:solidFill>
                  <a:srgbClr val="000000"/>
                </a:solidFill>
                <a:effectLst/>
                <a:latin typeface="Open Sans" panose="020B0606030504020204" pitchFamily="34" charset="0"/>
                <a:ea typeface="Calibri" panose="020F0502020204030204" pitchFamily="34" charset="0"/>
              </a:rPr>
              <a:t>Here the anatomy of Arduino Uno.</a:t>
            </a:r>
          </a:p>
          <a:p>
            <a:endParaRPr lang="en-US" sz="2800" spc="10" dirty="0">
              <a:solidFill>
                <a:srgbClr val="000000"/>
              </a:solidFill>
              <a:latin typeface="Open Sans" panose="020B0606030504020204" pitchFamily="34" charset="0"/>
            </a:endParaRPr>
          </a:p>
          <a:p>
            <a:pPr marL="742950" lvl="1" indent="-285750">
              <a:lnSpc>
                <a:spcPct val="170000"/>
              </a:lnSpc>
              <a:spcBef>
                <a:spcPts val="600"/>
              </a:spcBef>
              <a:spcAft>
                <a:spcPts val="800"/>
              </a:spcAft>
              <a:tabLst>
                <a:tab pos="914400" algn="l"/>
              </a:tabLst>
            </a:pPr>
            <a:r>
              <a:rPr lang="en-US" sz="2800" b="1" dirty="0">
                <a:solidFill>
                  <a:srgbClr val="000000"/>
                </a:solidFill>
                <a:effectLst/>
                <a:latin typeface="Open Sans" panose="020B0606030504020204" pitchFamily="34" charset="0"/>
                <a:ea typeface="Calibri" panose="020F0502020204030204" pitchFamily="34" charset="0"/>
                <a:cs typeface="Latha" panose="020B0604020202020204" pitchFamily="34" charset="0"/>
              </a:rPr>
              <a:t>Digital pins</a:t>
            </a:r>
            <a:r>
              <a:rPr lang="en-US" sz="2800" dirty="0">
                <a:solidFill>
                  <a:srgbClr val="000000"/>
                </a:solidFill>
                <a:effectLst/>
                <a:latin typeface="Open Sans" panose="020B0606030504020204" pitchFamily="34" charset="0"/>
                <a:ea typeface="Calibri" panose="020F0502020204030204" pitchFamily="34" charset="0"/>
                <a:cs typeface="Latha" panose="020B0604020202020204" pitchFamily="34" charset="0"/>
              </a:rPr>
              <a:t> Use these pins with </a:t>
            </a:r>
            <a:r>
              <a:rPr lang="en-US" sz="2800" dirty="0" err="1">
                <a:solidFill>
                  <a:srgbClr val="FF0000"/>
                </a:solidFill>
                <a:effectLst/>
                <a:latin typeface="Open Sans" panose="020B0606030504020204" pitchFamily="34" charset="0"/>
                <a:ea typeface="Calibri" panose="020F0502020204030204" pitchFamily="34" charset="0"/>
                <a:cs typeface="Latha" panose="020B0604020202020204" pitchFamily="34" charset="0"/>
              </a:rPr>
              <a:t>digitalRead</a:t>
            </a:r>
            <a:r>
              <a:rPr lang="en-US" sz="2800" dirty="0">
                <a:solidFill>
                  <a:srgbClr val="FF0000"/>
                </a:solidFill>
                <a:effectLst/>
                <a:latin typeface="Open Sans" panose="020B0606030504020204" pitchFamily="34" charset="0"/>
                <a:ea typeface="Calibri" panose="020F0502020204030204" pitchFamily="34" charset="0"/>
                <a:cs typeface="Latha" panose="020B0604020202020204" pitchFamily="34" charset="0"/>
              </a:rPr>
              <a:t>(), </a:t>
            </a:r>
            <a:r>
              <a:rPr lang="en-US" sz="2800" dirty="0" err="1">
                <a:solidFill>
                  <a:srgbClr val="FF0000"/>
                </a:solidFill>
                <a:effectLst/>
                <a:latin typeface="Open Sans" panose="020B0606030504020204" pitchFamily="34" charset="0"/>
                <a:ea typeface="Calibri" panose="020F0502020204030204" pitchFamily="34" charset="0"/>
                <a:cs typeface="Latha" panose="020B0604020202020204" pitchFamily="34" charset="0"/>
              </a:rPr>
              <a:t>digitalWrite</a:t>
            </a:r>
            <a:r>
              <a:rPr lang="en-US" sz="2800" dirty="0">
                <a:solidFill>
                  <a:srgbClr val="FF0000"/>
                </a:solidFill>
                <a:effectLst/>
                <a:latin typeface="Open Sans" panose="020B0606030504020204" pitchFamily="34" charset="0"/>
                <a:ea typeface="Calibri" panose="020F0502020204030204" pitchFamily="34" charset="0"/>
                <a:cs typeface="Latha" panose="020B0604020202020204" pitchFamily="34" charset="0"/>
              </a:rPr>
              <a:t>(), and </a:t>
            </a:r>
            <a:r>
              <a:rPr lang="en-US" sz="2800" dirty="0" err="1">
                <a:solidFill>
                  <a:srgbClr val="FF0000"/>
                </a:solidFill>
                <a:effectLst/>
                <a:latin typeface="Open Sans" panose="020B0606030504020204" pitchFamily="34" charset="0"/>
                <a:ea typeface="Calibri" panose="020F0502020204030204" pitchFamily="34" charset="0"/>
                <a:cs typeface="Latha" panose="020B0604020202020204" pitchFamily="34" charset="0"/>
              </a:rPr>
              <a:t>analogWrite</a:t>
            </a:r>
            <a:r>
              <a:rPr lang="en-US" sz="2800" dirty="0">
                <a:solidFill>
                  <a:srgbClr val="FF0000"/>
                </a:solidFill>
                <a:effectLst/>
                <a:latin typeface="Open Sans" panose="020B0606030504020204" pitchFamily="34" charset="0"/>
                <a:ea typeface="Calibri" panose="020F0502020204030204" pitchFamily="34" charset="0"/>
                <a:cs typeface="Latha" panose="020B0604020202020204" pitchFamily="34" charset="0"/>
              </a:rPr>
              <a:t>(). </a:t>
            </a:r>
            <a:r>
              <a:rPr lang="en-US" sz="2800" dirty="0" err="1">
                <a:solidFill>
                  <a:srgbClr val="FF0000"/>
                </a:solidFill>
                <a:effectLst/>
                <a:latin typeface="Open Sans" panose="020B0606030504020204" pitchFamily="34" charset="0"/>
                <a:ea typeface="Calibri" panose="020F0502020204030204" pitchFamily="34" charset="0"/>
                <a:cs typeface="Latha" panose="020B0604020202020204" pitchFamily="34" charset="0"/>
              </a:rPr>
              <a:t>analogWrite</a:t>
            </a:r>
            <a:r>
              <a:rPr lang="en-US" sz="2800" dirty="0">
                <a:solidFill>
                  <a:srgbClr val="FF0000"/>
                </a:solidFill>
                <a:effectLst/>
                <a:latin typeface="Open Sans" panose="020B0606030504020204" pitchFamily="34" charset="0"/>
                <a:ea typeface="Calibri" panose="020F0502020204030204" pitchFamily="34" charset="0"/>
                <a:cs typeface="Latha" panose="020B0604020202020204" pitchFamily="34" charset="0"/>
              </a:rPr>
              <a:t>() </a:t>
            </a:r>
            <a:r>
              <a:rPr lang="en-US" sz="2800" dirty="0">
                <a:solidFill>
                  <a:srgbClr val="000000"/>
                </a:solidFill>
                <a:effectLst/>
                <a:latin typeface="Open Sans" panose="020B0606030504020204" pitchFamily="34" charset="0"/>
                <a:ea typeface="Calibri" panose="020F0502020204030204" pitchFamily="34" charset="0"/>
                <a:cs typeface="Latha" panose="020B0604020202020204" pitchFamily="34" charset="0"/>
              </a:rPr>
              <a:t>works only on the pins with the PWM symbol.</a:t>
            </a:r>
            <a:endParaRPr lang="en-US" sz="2800" dirty="0">
              <a:effectLst/>
              <a:latin typeface="Calibri" panose="020F0502020204030204" pitchFamily="34" charset="0"/>
              <a:ea typeface="Calibri" panose="020F0502020204030204" pitchFamily="34" charset="0"/>
              <a:cs typeface="Latha" panose="020B0604020202020204" pitchFamily="34" charset="0"/>
            </a:endParaRPr>
          </a:p>
          <a:p>
            <a:pPr marL="342900" lvl="0" indent="-342900">
              <a:lnSpc>
                <a:spcPct val="170000"/>
              </a:lnSpc>
              <a:spcBef>
                <a:spcPts val="600"/>
              </a:spcBef>
              <a:spcAft>
                <a:spcPts val="800"/>
              </a:spcAft>
              <a:buSzPts val="1000"/>
              <a:buFont typeface="Symbol" panose="05050102010706020507" pitchFamily="18" charset="2"/>
              <a:buChar char=""/>
              <a:tabLst>
                <a:tab pos="457200" algn="l"/>
              </a:tabLst>
            </a:pPr>
            <a:r>
              <a:rPr lang="en-US" sz="2800" dirty="0">
                <a:solidFill>
                  <a:srgbClr val="000000"/>
                </a:solidFill>
                <a:effectLst/>
                <a:latin typeface="Open Sans" panose="020B0606030504020204" pitchFamily="34" charset="0"/>
                <a:ea typeface="Calibri" panose="020F0502020204030204" pitchFamily="34" charset="0"/>
                <a:cs typeface="Latha" panose="020B0604020202020204" pitchFamily="34" charset="0"/>
              </a:rPr>
              <a:t> </a:t>
            </a:r>
            <a:endParaRPr lang="en-US" sz="2800" dirty="0">
              <a:solidFill>
                <a:srgbClr val="000000"/>
              </a:solidFill>
              <a:effectLst/>
              <a:latin typeface="Calibri" panose="020F0502020204030204" pitchFamily="34" charset="0"/>
              <a:ea typeface="Calibri" panose="020F0502020204030204" pitchFamily="34" charset="0"/>
              <a:cs typeface="Latha" panose="020B0604020202020204" pitchFamily="34" charset="0"/>
            </a:endParaRPr>
          </a:p>
          <a:p>
            <a:pPr marL="742950" lvl="1" indent="-285750">
              <a:lnSpc>
                <a:spcPct val="170000"/>
              </a:lnSpc>
              <a:spcBef>
                <a:spcPts val="600"/>
              </a:spcBef>
              <a:spcAft>
                <a:spcPts val="800"/>
              </a:spcAft>
              <a:tabLst>
                <a:tab pos="914400" algn="l"/>
              </a:tabLst>
            </a:pPr>
            <a:r>
              <a:rPr lang="en-US" sz="2800" b="1" dirty="0">
                <a:solidFill>
                  <a:srgbClr val="000000"/>
                </a:solidFill>
                <a:effectLst/>
                <a:latin typeface="Open Sans" panose="020B0606030504020204" pitchFamily="34" charset="0"/>
                <a:ea typeface="Calibri" panose="020F0502020204030204" pitchFamily="34" charset="0"/>
                <a:cs typeface="Latha" panose="020B0604020202020204" pitchFamily="34" charset="0"/>
              </a:rPr>
              <a:t>Pin 13 LED</a:t>
            </a:r>
            <a:r>
              <a:rPr lang="en-US" sz="2800" dirty="0">
                <a:solidFill>
                  <a:srgbClr val="000000"/>
                </a:solidFill>
                <a:effectLst/>
                <a:latin typeface="Open Sans" panose="020B0606030504020204" pitchFamily="34" charset="0"/>
                <a:ea typeface="Calibri" panose="020F0502020204030204" pitchFamily="34" charset="0"/>
                <a:cs typeface="Latha" panose="020B0604020202020204" pitchFamily="34" charset="0"/>
              </a:rPr>
              <a:t> The only actuator built-in to your board. Besides being a handy target for your first blink sketch, this LED is very useful for debugging.</a:t>
            </a:r>
            <a:endParaRPr lang="en-US" sz="2800" dirty="0">
              <a:effectLst/>
              <a:latin typeface="Calibri" panose="020F0502020204030204" pitchFamily="34" charset="0"/>
              <a:ea typeface="Calibri" panose="020F0502020204030204" pitchFamily="34" charset="0"/>
              <a:cs typeface="Latha" panose="020B0604020202020204" pitchFamily="34" charset="0"/>
            </a:endParaRPr>
          </a:p>
          <a:p>
            <a:endParaRPr lang="en-US" sz="2800" dirty="0"/>
          </a:p>
        </p:txBody>
      </p:sp>
    </p:spTree>
    <p:extLst>
      <p:ext uri="{BB962C8B-B14F-4D97-AF65-F5344CB8AC3E}">
        <p14:creationId xmlns:p14="http://schemas.microsoft.com/office/powerpoint/2010/main" val="791448188"/>
      </p:ext>
    </p:extLst>
  </p:cSld>
  <p:clrMapOvr>
    <a:masterClrMapping/>
  </p:clrMapOvr>
  <p:transition>
    <p:fade/>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188</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rmAutofit fontScale="92500" lnSpcReduction="20000"/>
          </a:bodyPr>
          <a:lstStyle/>
          <a:p>
            <a:pPr marL="742950" lvl="1" indent="-285750">
              <a:spcBef>
                <a:spcPts val="600"/>
              </a:spcBef>
              <a:spcAft>
                <a:spcPts val="800"/>
              </a:spcAft>
              <a:tabLst>
                <a:tab pos="914400" algn="l"/>
              </a:tabLst>
            </a:pPr>
            <a:r>
              <a:rPr lang="en-US" sz="3200" b="1" dirty="0">
                <a:solidFill>
                  <a:srgbClr val="000000"/>
                </a:solidFill>
                <a:effectLst/>
                <a:latin typeface="Open Sans" panose="020B0606030504020204" pitchFamily="34" charset="0"/>
                <a:ea typeface="Calibri" panose="020F0502020204030204" pitchFamily="34" charset="0"/>
                <a:cs typeface="Latha" panose="020B0604020202020204" pitchFamily="34" charset="0"/>
              </a:rPr>
              <a:t>Power LED</a:t>
            </a:r>
            <a:r>
              <a:rPr lang="en-US" sz="3200" dirty="0">
                <a:solidFill>
                  <a:srgbClr val="000000"/>
                </a:solidFill>
                <a:effectLst/>
                <a:latin typeface="Open Sans" panose="020B0606030504020204" pitchFamily="34" charset="0"/>
                <a:ea typeface="Calibri" panose="020F0502020204030204" pitchFamily="34" charset="0"/>
                <a:cs typeface="Latha" panose="020B0604020202020204" pitchFamily="34" charset="0"/>
              </a:rPr>
              <a:t> Indicates that your Arduino is receiving power. Useful for debugging. </a:t>
            </a:r>
            <a:endParaRPr lang="en-US" sz="3200" dirty="0">
              <a:solidFill>
                <a:srgbClr val="000000"/>
              </a:solidFill>
              <a:effectLst/>
              <a:latin typeface="Calibri" panose="020F0502020204030204" pitchFamily="34" charset="0"/>
              <a:ea typeface="Calibri" panose="020F0502020204030204" pitchFamily="34" charset="0"/>
              <a:cs typeface="Latha" panose="020B0604020202020204" pitchFamily="34" charset="0"/>
            </a:endParaRPr>
          </a:p>
          <a:p>
            <a:pPr marL="742950" lvl="1" indent="-285750">
              <a:spcBef>
                <a:spcPts val="600"/>
              </a:spcBef>
              <a:spcAft>
                <a:spcPts val="800"/>
              </a:spcAft>
              <a:tabLst>
                <a:tab pos="914400" algn="l"/>
              </a:tabLst>
            </a:pPr>
            <a:r>
              <a:rPr lang="en-US" sz="3200" b="1" dirty="0" err="1">
                <a:solidFill>
                  <a:srgbClr val="000000"/>
                </a:solidFill>
                <a:effectLst/>
                <a:latin typeface="Open Sans" panose="020B0606030504020204" pitchFamily="34" charset="0"/>
                <a:ea typeface="Calibri" panose="020F0502020204030204" pitchFamily="34" charset="0"/>
                <a:cs typeface="Latha" panose="020B0604020202020204" pitchFamily="34" charset="0"/>
              </a:rPr>
              <a:t>ATmega</a:t>
            </a:r>
            <a:r>
              <a:rPr lang="en-US" sz="3200" b="1" dirty="0">
                <a:solidFill>
                  <a:srgbClr val="000000"/>
                </a:solidFill>
                <a:effectLst/>
                <a:latin typeface="Open Sans" panose="020B0606030504020204" pitchFamily="34" charset="0"/>
                <a:ea typeface="Calibri" panose="020F0502020204030204" pitchFamily="34" charset="0"/>
                <a:cs typeface="Latha" panose="020B0604020202020204" pitchFamily="34" charset="0"/>
              </a:rPr>
              <a:t> microcontroller</a:t>
            </a:r>
            <a:r>
              <a:rPr lang="en-US" sz="3200" dirty="0">
                <a:solidFill>
                  <a:srgbClr val="000000"/>
                </a:solidFill>
                <a:effectLst/>
                <a:latin typeface="Open Sans" panose="020B0606030504020204" pitchFamily="34" charset="0"/>
                <a:ea typeface="Calibri" panose="020F0502020204030204" pitchFamily="34" charset="0"/>
                <a:cs typeface="Latha" panose="020B0604020202020204" pitchFamily="34" charset="0"/>
              </a:rPr>
              <a:t> The heart of your board. </a:t>
            </a:r>
            <a:endParaRPr lang="en-US" sz="3200" dirty="0">
              <a:solidFill>
                <a:srgbClr val="000000"/>
              </a:solidFill>
              <a:effectLst/>
              <a:latin typeface="Calibri" panose="020F0502020204030204" pitchFamily="34" charset="0"/>
              <a:ea typeface="Calibri" panose="020F0502020204030204" pitchFamily="34" charset="0"/>
              <a:cs typeface="Latha" panose="020B0604020202020204" pitchFamily="34" charset="0"/>
            </a:endParaRPr>
          </a:p>
          <a:p>
            <a:pPr marL="742950" lvl="1" indent="-285750">
              <a:spcBef>
                <a:spcPts val="600"/>
              </a:spcBef>
              <a:spcAft>
                <a:spcPts val="800"/>
              </a:spcAft>
              <a:tabLst>
                <a:tab pos="914400" algn="l"/>
              </a:tabLst>
            </a:pPr>
            <a:r>
              <a:rPr lang="en-US" sz="3200" b="1" dirty="0">
                <a:solidFill>
                  <a:srgbClr val="000000"/>
                </a:solidFill>
                <a:effectLst/>
                <a:latin typeface="Open Sans" panose="020B0606030504020204" pitchFamily="34" charset="0"/>
                <a:ea typeface="Calibri" panose="020F0502020204030204" pitchFamily="34" charset="0"/>
                <a:cs typeface="Latha" panose="020B0604020202020204" pitchFamily="34" charset="0"/>
              </a:rPr>
              <a:t>Analog in</a:t>
            </a:r>
            <a:r>
              <a:rPr lang="en-US" sz="3200" dirty="0">
                <a:solidFill>
                  <a:srgbClr val="000000"/>
                </a:solidFill>
                <a:effectLst/>
                <a:latin typeface="Open Sans" panose="020B0606030504020204" pitchFamily="34" charset="0"/>
                <a:ea typeface="Calibri" panose="020F0502020204030204" pitchFamily="34" charset="0"/>
                <a:cs typeface="Latha" panose="020B0604020202020204" pitchFamily="34" charset="0"/>
              </a:rPr>
              <a:t> Use these pins with </a:t>
            </a:r>
            <a:r>
              <a:rPr lang="en-US" sz="3200" dirty="0" err="1">
                <a:solidFill>
                  <a:srgbClr val="000000"/>
                </a:solidFill>
                <a:effectLst/>
                <a:latin typeface="Open Sans" panose="020B0606030504020204" pitchFamily="34" charset="0"/>
                <a:ea typeface="Calibri" panose="020F0502020204030204" pitchFamily="34" charset="0"/>
                <a:cs typeface="Latha" panose="020B0604020202020204" pitchFamily="34" charset="0"/>
              </a:rPr>
              <a:t>analogRead</a:t>
            </a:r>
            <a:r>
              <a:rPr lang="en-US" sz="3200" dirty="0">
                <a:solidFill>
                  <a:srgbClr val="000000"/>
                </a:solidFill>
                <a:effectLst/>
                <a:latin typeface="Open Sans" panose="020B0606030504020204" pitchFamily="34" charset="0"/>
                <a:ea typeface="Calibri" panose="020F0502020204030204" pitchFamily="34" charset="0"/>
                <a:cs typeface="Latha" panose="020B0604020202020204" pitchFamily="34" charset="0"/>
              </a:rPr>
              <a:t>().</a:t>
            </a:r>
            <a:endParaRPr lang="en-US" sz="3200" dirty="0">
              <a:effectLst/>
              <a:latin typeface="Calibri" panose="020F0502020204030204" pitchFamily="34" charset="0"/>
              <a:ea typeface="Calibri" panose="020F0502020204030204" pitchFamily="34" charset="0"/>
              <a:cs typeface="Latha" panose="020B0604020202020204" pitchFamily="34" charset="0"/>
            </a:endParaRPr>
          </a:p>
          <a:p>
            <a:pPr marL="742950" lvl="1" indent="-285750">
              <a:spcBef>
                <a:spcPts val="600"/>
              </a:spcBef>
              <a:spcAft>
                <a:spcPts val="800"/>
              </a:spcAft>
              <a:tabLst>
                <a:tab pos="914400" algn="l"/>
              </a:tabLst>
            </a:pPr>
            <a:r>
              <a:rPr lang="en-US" sz="3200" b="1" dirty="0">
                <a:solidFill>
                  <a:srgbClr val="000000"/>
                </a:solidFill>
                <a:effectLst/>
                <a:latin typeface="Open Sans" panose="020B0606030504020204" pitchFamily="34" charset="0"/>
                <a:ea typeface="Calibri" panose="020F0502020204030204" pitchFamily="34" charset="0"/>
                <a:cs typeface="Latha" panose="020B0604020202020204" pitchFamily="34" charset="0"/>
              </a:rPr>
              <a:t>GND and 5V pins</a:t>
            </a:r>
            <a:r>
              <a:rPr lang="en-US" sz="3200" dirty="0">
                <a:solidFill>
                  <a:srgbClr val="000000"/>
                </a:solidFill>
                <a:effectLst/>
                <a:latin typeface="Open Sans" panose="020B0606030504020204" pitchFamily="34" charset="0"/>
                <a:ea typeface="Calibri" panose="020F0502020204030204" pitchFamily="34" charset="0"/>
                <a:cs typeface="Latha" panose="020B0604020202020204" pitchFamily="34" charset="0"/>
              </a:rPr>
              <a:t> Use these pins to provide +5V power and ground to your circuits.</a:t>
            </a:r>
            <a:endParaRPr lang="en-US" sz="3200" dirty="0">
              <a:effectLst/>
              <a:latin typeface="Calibri" panose="020F0502020204030204" pitchFamily="34" charset="0"/>
              <a:ea typeface="Calibri" panose="020F0502020204030204" pitchFamily="34" charset="0"/>
              <a:cs typeface="Latha" panose="020B0604020202020204" pitchFamily="34" charset="0"/>
            </a:endParaRPr>
          </a:p>
          <a:p>
            <a:endParaRPr lang="en-US" sz="3200" dirty="0"/>
          </a:p>
        </p:txBody>
      </p:sp>
    </p:spTree>
    <p:extLst>
      <p:ext uri="{BB962C8B-B14F-4D97-AF65-F5344CB8AC3E}">
        <p14:creationId xmlns:p14="http://schemas.microsoft.com/office/powerpoint/2010/main" val="1602657050"/>
      </p:ext>
    </p:extLst>
  </p:cSld>
  <p:clrMapOvr>
    <a:masterClrMapping/>
  </p:clrMapOvr>
  <p:transition>
    <p:fade/>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189</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rmAutofit fontScale="70000" lnSpcReduction="20000"/>
          </a:bodyPr>
          <a:lstStyle/>
          <a:p>
            <a:pPr marL="742950" lvl="1" indent="-285750" algn="just">
              <a:lnSpc>
                <a:spcPct val="150000"/>
              </a:lnSpc>
              <a:spcBef>
                <a:spcPts val="600"/>
              </a:spcBef>
              <a:spcAft>
                <a:spcPts val="800"/>
              </a:spcAft>
              <a:tabLst>
                <a:tab pos="914400" algn="l"/>
              </a:tabLst>
            </a:pPr>
            <a:r>
              <a:rPr lang="en-US" sz="3200" b="1" dirty="0">
                <a:solidFill>
                  <a:srgbClr val="000000"/>
                </a:solidFill>
                <a:effectLst/>
                <a:latin typeface="Open Sans" panose="020B0606030504020204" pitchFamily="34" charset="0"/>
                <a:ea typeface="Calibri" panose="020F0502020204030204" pitchFamily="34" charset="0"/>
                <a:cs typeface="Latha" panose="020B0604020202020204" pitchFamily="34" charset="0"/>
              </a:rPr>
              <a:t>Power connector</a:t>
            </a:r>
            <a:r>
              <a:rPr lang="en-US" sz="3200" dirty="0">
                <a:solidFill>
                  <a:srgbClr val="000000"/>
                </a:solidFill>
                <a:effectLst/>
                <a:latin typeface="Open Sans" panose="020B0606030504020204" pitchFamily="34" charset="0"/>
                <a:ea typeface="Calibri" panose="020F0502020204030204" pitchFamily="34" charset="0"/>
                <a:cs typeface="Latha" panose="020B0604020202020204" pitchFamily="34" charset="0"/>
              </a:rPr>
              <a:t> This is how you power your Arduino when it's not plugged into a USB port for power. Can accept voltages between 7-12V.</a:t>
            </a:r>
            <a:endParaRPr lang="en-US" sz="3200" dirty="0">
              <a:effectLst/>
              <a:latin typeface="Calibri" panose="020F0502020204030204" pitchFamily="34" charset="0"/>
              <a:ea typeface="Calibri" panose="020F0502020204030204" pitchFamily="34" charset="0"/>
              <a:cs typeface="Latha" panose="020B0604020202020204" pitchFamily="34" charset="0"/>
            </a:endParaRPr>
          </a:p>
          <a:p>
            <a:pPr marL="742950" lvl="1" indent="-285750" algn="just">
              <a:lnSpc>
                <a:spcPct val="150000"/>
              </a:lnSpc>
              <a:spcBef>
                <a:spcPts val="600"/>
              </a:spcBef>
              <a:spcAft>
                <a:spcPts val="800"/>
              </a:spcAft>
              <a:tabLst>
                <a:tab pos="914400" algn="l"/>
              </a:tabLst>
            </a:pPr>
            <a:r>
              <a:rPr lang="en-US" sz="3200" b="1" dirty="0">
                <a:solidFill>
                  <a:srgbClr val="000000"/>
                </a:solidFill>
                <a:effectLst/>
                <a:latin typeface="Open Sans" panose="020B0606030504020204" pitchFamily="34" charset="0"/>
                <a:ea typeface="Calibri" panose="020F0502020204030204" pitchFamily="34" charset="0"/>
                <a:cs typeface="Latha" panose="020B0604020202020204" pitchFamily="34" charset="0"/>
              </a:rPr>
              <a:t>TX and RX LEDs</a:t>
            </a:r>
            <a:r>
              <a:rPr lang="en-US" sz="3200" dirty="0">
                <a:solidFill>
                  <a:srgbClr val="000000"/>
                </a:solidFill>
                <a:effectLst/>
                <a:latin typeface="Open Sans" panose="020B0606030504020204" pitchFamily="34" charset="0"/>
                <a:ea typeface="Calibri" panose="020F0502020204030204" pitchFamily="34" charset="0"/>
                <a:cs typeface="Latha" panose="020B0604020202020204" pitchFamily="34" charset="0"/>
              </a:rPr>
              <a:t> These LEDs indicate communication between your Arduino and your computer. Expect them to flicker rapidly during sketch upload as well as during serial communication. Useful for debugging.</a:t>
            </a:r>
            <a:endParaRPr lang="en-US" sz="3200" dirty="0">
              <a:effectLst/>
              <a:latin typeface="Calibri" panose="020F0502020204030204" pitchFamily="34" charset="0"/>
              <a:ea typeface="Calibri" panose="020F0502020204030204" pitchFamily="34" charset="0"/>
              <a:cs typeface="Latha" panose="020B0604020202020204" pitchFamily="34" charset="0"/>
            </a:endParaRPr>
          </a:p>
          <a:p>
            <a:pPr algn="just">
              <a:lnSpc>
                <a:spcPct val="150000"/>
              </a:lnSpc>
            </a:pPr>
            <a:endParaRPr lang="en-US" sz="3200" dirty="0"/>
          </a:p>
        </p:txBody>
      </p:sp>
    </p:spTree>
    <p:extLst>
      <p:ext uri="{BB962C8B-B14F-4D97-AF65-F5344CB8AC3E}">
        <p14:creationId xmlns:p14="http://schemas.microsoft.com/office/powerpoint/2010/main" val="317814697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FF"/>
                </a:solidFill>
              </a:rPr>
              <a:t>Data Analytics</a:t>
            </a:r>
            <a:endParaRPr lang="en-US" dirty="0"/>
          </a:p>
        </p:txBody>
      </p:sp>
      <p:pic>
        <p:nvPicPr>
          <p:cNvPr id="6" name="Content Placeholder 5" descr="arco-solution-data-analytics.png"/>
          <p:cNvPicPr>
            <a:picLocks noGrp="1" noChangeAspect="1"/>
          </p:cNvPicPr>
          <p:nvPr>
            <p:ph idx="1"/>
          </p:nvPr>
        </p:nvPicPr>
        <p:blipFill>
          <a:blip r:embed="rId2"/>
          <a:stretch>
            <a:fillRect/>
          </a:stretch>
        </p:blipFill>
        <p:spPr>
          <a:xfrm>
            <a:off x="457200" y="1863662"/>
            <a:ext cx="8229600" cy="3999038"/>
          </a:xfrm>
        </p:spPr>
      </p:pic>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19</a:t>
            </a:fld>
            <a:endParaRPr lang="en-US"/>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190</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rmAutofit fontScale="85000" lnSpcReduction="10000"/>
          </a:bodyPr>
          <a:lstStyle/>
          <a:p>
            <a:pPr marL="742950" lvl="1" indent="-285750" algn="just">
              <a:spcBef>
                <a:spcPts val="600"/>
              </a:spcBef>
              <a:spcAft>
                <a:spcPts val="800"/>
              </a:spcAft>
              <a:tabLst>
                <a:tab pos="914400" algn="l"/>
              </a:tabLst>
            </a:pPr>
            <a:r>
              <a:rPr lang="en-US" sz="4400" b="1" dirty="0">
                <a:solidFill>
                  <a:srgbClr val="000000"/>
                </a:solidFill>
                <a:effectLst/>
                <a:latin typeface="Open Sans" panose="020B0606030504020204" pitchFamily="34" charset="0"/>
                <a:ea typeface="Calibri" panose="020F0502020204030204" pitchFamily="34" charset="0"/>
                <a:cs typeface="Latha" panose="020B0604020202020204" pitchFamily="34" charset="0"/>
              </a:rPr>
              <a:t>USB port</a:t>
            </a:r>
            <a:r>
              <a:rPr lang="en-US" sz="4400" dirty="0">
                <a:solidFill>
                  <a:srgbClr val="000000"/>
                </a:solidFill>
                <a:effectLst/>
                <a:latin typeface="Open Sans" panose="020B0606030504020204" pitchFamily="34" charset="0"/>
                <a:ea typeface="Calibri" panose="020F0502020204030204" pitchFamily="34" charset="0"/>
                <a:cs typeface="Latha" panose="020B0604020202020204" pitchFamily="34" charset="0"/>
              </a:rPr>
              <a:t> Used for powering your Arduino Uno, uploading your sketches to your Arduino, and for communicating with your Arduino sketch (via Serial. </a:t>
            </a:r>
            <a:r>
              <a:rPr lang="en-US" sz="4400" dirty="0" err="1">
                <a:solidFill>
                  <a:srgbClr val="000000"/>
                </a:solidFill>
                <a:effectLst/>
                <a:latin typeface="Open Sans" panose="020B0606030504020204" pitchFamily="34" charset="0"/>
                <a:ea typeface="Calibri" panose="020F0502020204030204" pitchFamily="34" charset="0"/>
                <a:cs typeface="Latha" panose="020B0604020202020204" pitchFamily="34" charset="0"/>
              </a:rPr>
              <a:t>println</a:t>
            </a:r>
            <a:r>
              <a:rPr lang="en-US" sz="4400" dirty="0">
                <a:solidFill>
                  <a:srgbClr val="000000"/>
                </a:solidFill>
                <a:effectLst/>
                <a:latin typeface="Open Sans" panose="020B0606030504020204" pitchFamily="34" charset="0"/>
                <a:ea typeface="Calibri" panose="020F0502020204030204" pitchFamily="34" charset="0"/>
                <a:cs typeface="Latha" panose="020B0604020202020204" pitchFamily="34" charset="0"/>
              </a:rPr>
              <a:t>() etc.).</a:t>
            </a:r>
            <a:endParaRPr lang="en-US" sz="4400" dirty="0">
              <a:solidFill>
                <a:srgbClr val="000000"/>
              </a:solidFill>
              <a:effectLst/>
              <a:latin typeface="Calibri" panose="020F0502020204030204" pitchFamily="34" charset="0"/>
              <a:ea typeface="Calibri" panose="020F0502020204030204" pitchFamily="34" charset="0"/>
              <a:cs typeface="Latha" panose="020B0604020202020204" pitchFamily="34" charset="0"/>
            </a:endParaRPr>
          </a:p>
          <a:p>
            <a:pPr marL="742950" lvl="1" indent="-285750">
              <a:spcBef>
                <a:spcPts val="600"/>
              </a:spcBef>
              <a:spcAft>
                <a:spcPts val="800"/>
              </a:spcAft>
              <a:tabLst>
                <a:tab pos="914400" algn="l"/>
              </a:tabLst>
            </a:pPr>
            <a:r>
              <a:rPr lang="en-US" sz="4400" b="1" dirty="0">
                <a:solidFill>
                  <a:srgbClr val="000000"/>
                </a:solidFill>
                <a:effectLst/>
                <a:latin typeface="Open Sans" panose="020B0606030504020204" pitchFamily="34" charset="0"/>
                <a:ea typeface="Calibri" panose="020F0502020204030204" pitchFamily="34" charset="0"/>
                <a:cs typeface="Latha" panose="020B0604020202020204" pitchFamily="34" charset="0"/>
              </a:rPr>
              <a:t>Reset button</a:t>
            </a:r>
            <a:r>
              <a:rPr lang="en-US" sz="4400" dirty="0">
                <a:solidFill>
                  <a:srgbClr val="000000"/>
                </a:solidFill>
                <a:effectLst/>
                <a:latin typeface="Open Sans" panose="020B0606030504020204" pitchFamily="34" charset="0"/>
                <a:ea typeface="Calibri" panose="020F0502020204030204" pitchFamily="34" charset="0"/>
                <a:cs typeface="Latha" panose="020B0604020202020204" pitchFamily="34" charset="0"/>
              </a:rPr>
              <a:t> Resets the </a:t>
            </a:r>
            <a:r>
              <a:rPr lang="en-US" sz="4400" dirty="0" err="1">
                <a:solidFill>
                  <a:srgbClr val="000000"/>
                </a:solidFill>
                <a:effectLst/>
                <a:latin typeface="Open Sans" panose="020B0606030504020204" pitchFamily="34" charset="0"/>
                <a:ea typeface="Calibri" panose="020F0502020204030204" pitchFamily="34" charset="0"/>
                <a:cs typeface="Latha" panose="020B0604020202020204" pitchFamily="34" charset="0"/>
              </a:rPr>
              <a:t>ATmega</a:t>
            </a:r>
            <a:r>
              <a:rPr lang="en-US" sz="4400" dirty="0">
                <a:solidFill>
                  <a:srgbClr val="000000"/>
                </a:solidFill>
                <a:effectLst/>
                <a:latin typeface="Open Sans" panose="020B0606030504020204" pitchFamily="34" charset="0"/>
                <a:ea typeface="Calibri" panose="020F0502020204030204" pitchFamily="34" charset="0"/>
                <a:cs typeface="Latha" panose="020B0604020202020204" pitchFamily="34" charset="0"/>
              </a:rPr>
              <a:t> microcontroller.</a:t>
            </a:r>
            <a:endParaRPr lang="en-US" sz="4400" dirty="0">
              <a:effectLst/>
              <a:latin typeface="Calibri" panose="020F0502020204030204" pitchFamily="34" charset="0"/>
              <a:ea typeface="Calibri" panose="020F0502020204030204" pitchFamily="34" charset="0"/>
              <a:cs typeface="Latha" panose="020B0604020202020204" pitchFamily="34" charset="0"/>
            </a:endParaRPr>
          </a:p>
          <a:p>
            <a:endParaRPr lang="en-US" sz="4400" dirty="0"/>
          </a:p>
        </p:txBody>
      </p:sp>
    </p:spTree>
    <p:extLst>
      <p:ext uri="{BB962C8B-B14F-4D97-AF65-F5344CB8AC3E}">
        <p14:creationId xmlns:p14="http://schemas.microsoft.com/office/powerpoint/2010/main" val="993882207"/>
      </p:ext>
    </p:extLst>
  </p:cSld>
  <p:clrMapOvr>
    <a:masterClrMapping/>
  </p:clrMapOvr>
  <p:transition>
    <p:fade/>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191</a:t>
            </a:fld>
            <a:endParaRPr lang="en-IN"/>
          </a:p>
        </p:txBody>
      </p:sp>
      <p:pic>
        <p:nvPicPr>
          <p:cNvPr id="7" name="Content Placeholder 6">
            <a:extLst>
              <a:ext uri="{FF2B5EF4-FFF2-40B4-BE49-F238E27FC236}">
                <a16:creationId xmlns:a16="http://schemas.microsoft.com/office/drawing/2014/main" id="{D5C812B5-3649-480C-9698-75F28AE7FC86}"/>
              </a:ext>
            </a:extLst>
          </p:cNvPr>
          <p:cNvPicPr>
            <a:picLocks noGrp="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914400" y="1447800"/>
            <a:ext cx="7330008" cy="4572000"/>
          </a:xfrm>
          <a:prstGeom prst="rect">
            <a:avLst/>
          </a:prstGeom>
          <a:noFill/>
          <a:ln>
            <a:noFill/>
          </a:ln>
        </p:spPr>
      </p:pic>
    </p:spTree>
    <p:extLst>
      <p:ext uri="{BB962C8B-B14F-4D97-AF65-F5344CB8AC3E}">
        <p14:creationId xmlns:p14="http://schemas.microsoft.com/office/powerpoint/2010/main" val="2592330026"/>
      </p:ext>
    </p:extLst>
  </p:cSld>
  <p:clrMapOvr>
    <a:masterClrMapping/>
  </p:clrMapOvr>
  <p:transition>
    <p:fade/>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192</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Autofit/>
          </a:bodyPr>
          <a:lstStyle/>
          <a:p>
            <a:pPr marL="0" indent="0">
              <a:buNone/>
            </a:pPr>
            <a:r>
              <a:rPr lang="en-US" sz="2000" dirty="0">
                <a:solidFill>
                  <a:srgbClr val="273239"/>
                </a:solidFill>
                <a:latin typeface="var(--font-din)"/>
                <a:ea typeface="Calibri" panose="020F0502020204030204" pitchFamily="34" charset="0"/>
                <a:cs typeface="Latha" panose="020B0604020202020204" pitchFamily="34" charset="0"/>
              </a:rPr>
              <a:t>T</a:t>
            </a:r>
            <a:r>
              <a:rPr lang="en-US" sz="2000" dirty="0">
                <a:solidFill>
                  <a:srgbClr val="273239"/>
                </a:solidFill>
                <a:effectLst/>
                <a:latin typeface="var(--font-din)"/>
                <a:ea typeface="Calibri" panose="020F0502020204030204" pitchFamily="34" charset="0"/>
                <a:cs typeface="Latha" panose="020B0604020202020204" pitchFamily="34" charset="0"/>
              </a:rPr>
              <a:t>he labeled components of the board :</a:t>
            </a:r>
          </a:p>
          <a:p>
            <a:pPr marL="342900" lvl="0" indent="-342900" fontAlgn="base">
              <a:lnSpc>
                <a:spcPct val="107000"/>
              </a:lnSpc>
              <a:spcAft>
                <a:spcPts val="800"/>
              </a:spcAft>
              <a:buFont typeface="+mj-lt"/>
              <a:buAutoNum type="arabicPeriod"/>
              <a:tabLst>
                <a:tab pos="457200" algn="l"/>
              </a:tabLst>
            </a:pPr>
            <a:r>
              <a:rPr lang="en-US" sz="2000" b="1" dirty="0">
                <a:solidFill>
                  <a:srgbClr val="273239"/>
                </a:solidFill>
                <a:effectLst/>
                <a:latin typeface="var(--font-din)"/>
                <a:ea typeface="Calibri" panose="020F0502020204030204" pitchFamily="34" charset="0"/>
                <a:cs typeface="Latha" panose="020B0604020202020204" pitchFamily="34" charset="0"/>
              </a:rPr>
              <a:t>USB:</a:t>
            </a:r>
            <a:r>
              <a:rPr lang="en-US" sz="2000" dirty="0">
                <a:solidFill>
                  <a:srgbClr val="273239"/>
                </a:solidFill>
                <a:effectLst/>
                <a:latin typeface="var(--font-din)"/>
                <a:ea typeface="Calibri" panose="020F0502020204030204" pitchFamily="34" charset="0"/>
                <a:cs typeface="Latha" panose="020B0604020202020204" pitchFamily="34" charset="0"/>
              </a:rPr>
              <a:t> can be used for both power and communication with the IDE</a:t>
            </a:r>
            <a:endParaRPr lang="en-US" sz="2000" dirty="0">
              <a:effectLst/>
              <a:latin typeface="Calibri" panose="020F0502020204030204" pitchFamily="34" charset="0"/>
              <a:ea typeface="Calibri" panose="020F0502020204030204" pitchFamily="34" charset="0"/>
              <a:cs typeface="Latha" panose="020B0604020202020204" pitchFamily="34" charset="0"/>
            </a:endParaRPr>
          </a:p>
          <a:p>
            <a:pPr marL="342900" lvl="0" indent="-342900" fontAlgn="base">
              <a:lnSpc>
                <a:spcPct val="107000"/>
              </a:lnSpc>
              <a:spcAft>
                <a:spcPts val="800"/>
              </a:spcAft>
              <a:buFont typeface="+mj-lt"/>
              <a:buAutoNum type="arabicPeriod"/>
              <a:tabLst>
                <a:tab pos="457200" algn="l"/>
              </a:tabLst>
            </a:pPr>
            <a:r>
              <a:rPr lang="en-US" sz="2000" b="1" dirty="0">
                <a:solidFill>
                  <a:srgbClr val="273239"/>
                </a:solidFill>
                <a:effectLst/>
                <a:latin typeface="var(--font-din)"/>
                <a:ea typeface="Calibri" panose="020F0502020204030204" pitchFamily="34" charset="0"/>
                <a:cs typeface="Latha" panose="020B0604020202020204" pitchFamily="34" charset="0"/>
              </a:rPr>
              <a:t>Barrel Jack:</a:t>
            </a:r>
            <a:r>
              <a:rPr lang="en-US" sz="2000" dirty="0">
                <a:solidFill>
                  <a:srgbClr val="273239"/>
                </a:solidFill>
                <a:effectLst/>
                <a:latin typeface="var(--font-din)"/>
                <a:ea typeface="Calibri" panose="020F0502020204030204" pitchFamily="34" charset="0"/>
                <a:cs typeface="Latha" panose="020B0604020202020204" pitchFamily="34" charset="0"/>
              </a:rPr>
              <a:t> used for power supply</a:t>
            </a:r>
            <a:endParaRPr lang="en-US" sz="2000" dirty="0">
              <a:effectLst/>
              <a:latin typeface="Calibri" panose="020F0502020204030204" pitchFamily="34" charset="0"/>
              <a:ea typeface="Calibri" panose="020F0502020204030204" pitchFamily="34" charset="0"/>
              <a:cs typeface="Latha" panose="020B0604020202020204" pitchFamily="34" charset="0"/>
            </a:endParaRPr>
          </a:p>
          <a:p>
            <a:pPr marL="342900" lvl="0" indent="-342900" fontAlgn="base">
              <a:lnSpc>
                <a:spcPct val="107000"/>
              </a:lnSpc>
              <a:spcAft>
                <a:spcPts val="800"/>
              </a:spcAft>
              <a:buFont typeface="+mj-lt"/>
              <a:buAutoNum type="arabicPeriod"/>
              <a:tabLst>
                <a:tab pos="457200" algn="l"/>
              </a:tabLst>
            </a:pPr>
            <a:r>
              <a:rPr lang="en-US" sz="2000" b="1" dirty="0">
                <a:solidFill>
                  <a:srgbClr val="273239"/>
                </a:solidFill>
                <a:effectLst/>
                <a:latin typeface="var(--font-din)"/>
                <a:ea typeface="Calibri" panose="020F0502020204030204" pitchFamily="34" charset="0"/>
                <a:cs typeface="Latha" panose="020B0604020202020204" pitchFamily="34" charset="0"/>
              </a:rPr>
              <a:t>Voltage Regulator:</a:t>
            </a:r>
            <a:r>
              <a:rPr lang="en-US" sz="2000" dirty="0">
                <a:solidFill>
                  <a:srgbClr val="273239"/>
                </a:solidFill>
                <a:effectLst/>
                <a:latin typeface="var(--font-din)"/>
                <a:ea typeface="Calibri" panose="020F0502020204030204" pitchFamily="34" charset="0"/>
                <a:cs typeface="Latha" panose="020B0604020202020204" pitchFamily="34" charset="0"/>
              </a:rPr>
              <a:t> regulates and stabilizes the input and output voltages</a:t>
            </a:r>
            <a:endParaRPr lang="en-US" sz="2000" dirty="0">
              <a:effectLst/>
              <a:latin typeface="Calibri" panose="020F0502020204030204" pitchFamily="34" charset="0"/>
              <a:ea typeface="Calibri" panose="020F0502020204030204" pitchFamily="34" charset="0"/>
              <a:cs typeface="Latha" panose="020B0604020202020204" pitchFamily="34" charset="0"/>
            </a:endParaRPr>
          </a:p>
          <a:p>
            <a:pPr marL="342900" lvl="0" indent="-342900" fontAlgn="base">
              <a:lnSpc>
                <a:spcPct val="107000"/>
              </a:lnSpc>
              <a:spcAft>
                <a:spcPts val="800"/>
              </a:spcAft>
              <a:buFont typeface="+mj-lt"/>
              <a:buAutoNum type="arabicPeriod"/>
              <a:tabLst>
                <a:tab pos="457200" algn="l"/>
              </a:tabLst>
            </a:pPr>
            <a:r>
              <a:rPr lang="en-US" sz="2000" b="1" dirty="0">
                <a:solidFill>
                  <a:srgbClr val="273239"/>
                </a:solidFill>
                <a:effectLst/>
                <a:latin typeface="var(--font-din)"/>
                <a:ea typeface="Calibri" panose="020F0502020204030204" pitchFamily="34" charset="0"/>
                <a:cs typeface="Latha" panose="020B0604020202020204" pitchFamily="34" charset="0"/>
              </a:rPr>
              <a:t>Crystal Oscillator:</a:t>
            </a:r>
            <a:r>
              <a:rPr lang="en-US" sz="2000" dirty="0">
                <a:solidFill>
                  <a:srgbClr val="273239"/>
                </a:solidFill>
                <a:effectLst/>
                <a:latin typeface="var(--font-din)"/>
                <a:ea typeface="Calibri" panose="020F0502020204030204" pitchFamily="34" charset="0"/>
                <a:cs typeface="Latha" panose="020B0604020202020204" pitchFamily="34" charset="0"/>
              </a:rPr>
              <a:t> keeps track of time and regulates processor frequency</a:t>
            </a:r>
            <a:endParaRPr lang="en-US" sz="2000" dirty="0">
              <a:effectLst/>
              <a:latin typeface="Calibri" panose="020F0502020204030204" pitchFamily="34" charset="0"/>
              <a:ea typeface="Calibri" panose="020F0502020204030204" pitchFamily="34" charset="0"/>
              <a:cs typeface="Latha" panose="020B0604020202020204" pitchFamily="34" charset="0"/>
            </a:endParaRPr>
          </a:p>
          <a:p>
            <a:pPr marL="342900" lvl="0" indent="-342900" fontAlgn="base">
              <a:lnSpc>
                <a:spcPct val="107000"/>
              </a:lnSpc>
              <a:spcAft>
                <a:spcPts val="800"/>
              </a:spcAft>
              <a:buFont typeface="+mj-lt"/>
              <a:buAutoNum type="arabicPeriod"/>
              <a:tabLst>
                <a:tab pos="457200" algn="l"/>
              </a:tabLst>
            </a:pPr>
            <a:r>
              <a:rPr lang="en-US" sz="2000" b="1" dirty="0">
                <a:solidFill>
                  <a:srgbClr val="273239"/>
                </a:solidFill>
                <a:effectLst/>
                <a:latin typeface="var(--font-din)"/>
                <a:ea typeface="Calibri" panose="020F0502020204030204" pitchFamily="34" charset="0"/>
                <a:cs typeface="Latha" panose="020B0604020202020204" pitchFamily="34" charset="0"/>
              </a:rPr>
              <a:t>Reset Pin:</a:t>
            </a:r>
            <a:r>
              <a:rPr lang="en-US" sz="2000" dirty="0">
                <a:solidFill>
                  <a:srgbClr val="273239"/>
                </a:solidFill>
                <a:effectLst/>
                <a:latin typeface="var(--font-din)"/>
                <a:ea typeface="Calibri" panose="020F0502020204030204" pitchFamily="34" charset="0"/>
                <a:cs typeface="Latha" panose="020B0604020202020204" pitchFamily="34" charset="0"/>
              </a:rPr>
              <a:t> can be used to reset the Arduino Uno</a:t>
            </a:r>
            <a:endParaRPr lang="en-US" sz="2000" dirty="0">
              <a:effectLst/>
              <a:latin typeface="Calibri" panose="020F0502020204030204" pitchFamily="34" charset="0"/>
              <a:ea typeface="Calibri" panose="020F0502020204030204" pitchFamily="34" charset="0"/>
              <a:cs typeface="Latha" panose="020B0604020202020204" pitchFamily="34" charset="0"/>
            </a:endParaRPr>
          </a:p>
          <a:p>
            <a:pPr marL="342900" lvl="0" indent="-342900" fontAlgn="base">
              <a:lnSpc>
                <a:spcPct val="107000"/>
              </a:lnSpc>
              <a:spcAft>
                <a:spcPts val="800"/>
              </a:spcAft>
              <a:buFont typeface="+mj-lt"/>
              <a:buAutoNum type="arabicPeriod"/>
              <a:tabLst>
                <a:tab pos="457200" algn="l"/>
              </a:tabLst>
            </a:pPr>
            <a:r>
              <a:rPr lang="en-US" sz="2000" b="1" dirty="0">
                <a:solidFill>
                  <a:srgbClr val="273239"/>
                </a:solidFill>
                <a:effectLst/>
                <a:latin typeface="var(--font-din)"/>
                <a:ea typeface="Calibri" panose="020F0502020204030204" pitchFamily="34" charset="0"/>
                <a:cs typeface="Latha" panose="020B0604020202020204" pitchFamily="34" charset="0"/>
              </a:rPr>
              <a:t>3.3V pin:</a:t>
            </a:r>
            <a:r>
              <a:rPr lang="en-US" sz="2000" dirty="0">
                <a:solidFill>
                  <a:srgbClr val="273239"/>
                </a:solidFill>
                <a:effectLst/>
                <a:latin typeface="var(--font-din)"/>
                <a:ea typeface="Calibri" panose="020F0502020204030204" pitchFamily="34" charset="0"/>
                <a:cs typeface="Latha" panose="020B0604020202020204" pitchFamily="34" charset="0"/>
              </a:rPr>
              <a:t> can be used as a 3.3V output</a:t>
            </a:r>
            <a:endParaRPr lang="en-US" sz="2000" dirty="0">
              <a:effectLst/>
              <a:latin typeface="Calibri" panose="020F0502020204030204" pitchFamily="34" charset="0"/>
              <a:ea typeface="Calibri" panose="020F0502020204030204" pitchFamily="34" charset="0"/>
              <a:cs typeface="Latha" panose="020B0604020202020204" pitchFamily="34" charset="0"/>
            </a:endParaRPr>
          </a:p>
          <a:p>
            <a:pPr marL="342900" lvl="0" indent="-342900" fontAlgn="base">
              <a:lnSpc>
                <a:spcPct val="107000"/>
              </a:lnSpc>
              <a:spcAft>
                <a:spcPts val="800"/>
              </a:spcAft>
              <a:buFont typeface="+mj-lt"/>
              <a:buAutoNum type="arabicPeriod"/>
              <a:tabLst>
                <a:tab pos="457200" algn="l"/>
              </a:tabLst>
            </a:pPr>
            <a:r>
              <a:rPr lang="en-US" sz="2000" b="1" dirty="0">
                <a:solidFill>
                  <a:srgbClr val="273239"/>
                </a:solidFill>
                <a:effectLst/>
                <a:latin typeface="var(--font-din)"/>
                <a:ea typeface="Calibri" panose="020F0502020204030204" pitchFamily="34" charset="0"/>
                <a:cs typeface="Latha" panose="020B0604020202020204" pitchFamily="34" charset="0"/>
              </a:rPr>
              <a:t>5V pin:</a:t>
            </a:r>
            <a:r>
              <a:rPr lang="en-US" sz="2000" dirty="0">
                <a:solidFill>
                  <a:srgbClr val="273239"/>
                </a:solidFill>
                <a:effectLst/>
                <a:latin typeface="var(--font-din)"/>
                <a:ea typeface="Calibri" panose="020F0502020204030204" pitchFamily="34" charset="0"/>
                <a:cs typeface="Latha" panose="020B0604020202020204" pitchFamily="34" charset="0"/>
              </a:rPr>
              <a:t> can be used as a 5V output</a:t>
            </a:r>
            <a:endParaRPr lang="en-US" sz="2000" dirty="0">
              <a:effectLst/>
              <a:latin typeface="Calibri" panose="020F0502020204030204" pitchFamily="34" charset="0"/>
              <a:ea typeface="Calibri" panose="020F0502020204030204" pitchFamily="34" charset="0"/>
              <a:cs typeface="Latha" panose="020B0604020202020204" pitchFamily="34" charset="0"/>
            </a:endParaRPr>
          </a:p>
          <a:p>
            <a:pPr marL="0" indent="0">
              <a:buNone/>
            </a:pPr>
            <a:endParaRPr lang="en-US" sz="2000" dirty="0"/>
          </a:p>
        </p:txBody>
      </p:sp>
    </p:spTree>
    <p:extLst>
      <p:ext uri="{BB962C8B-B14F-4D97-AF65-F5344CB8AC3E}">
        <p14:creationId xmlns:p14="http://schemas.microsoft.com/office/powerpoint/2010/main" val="3373390387"/>
      </p:ext>
    </p:extLst>
  </p:cSld>
  <p:clrMapOvr>
    <a:masterClrMapping/>
  </p:clrMapOvr>
  <p:transition>
    <p:fade/>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193</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Autofit/>
          </a:bodyPr>
          <a:lstStyle/>
          <a:p>
            <a:pPr marL="0" lvl="0" indent="0" fontAlgn="base">
              <a:lnSpc>
                <a:spcPct val="107000"/>
              </a:lnSpc>
              <a:spcAft>
                <a:spcPts val="800"/>
              </a:spcAft>
              <a:buNone/>
              <a:tabLst>
                <a:tab pos="457200" algn="l"/>
              </a:tabLst>
            </a:pPr>
            <a:r>
              <a:rPr lang="en-US" sz="2800" b="1" dirty="0">
                <a:solidFill>
                  <a:srgbClr val="273239"/>
                </a:solidFill>
                <a:effectLst/>
                <a:latin typeface="var(--font-din)"/>
                <a:ea typeface="Calibri" panose="020F0502020204030204" pitchFamily="34" charset="0"/>
                <a:cs typeface="Latha" panose="020B0604020202020204" pitchFamily="34" charset="0"/>
              </a:rPr>
              <a:t>8.GND pin:</a:t>
            </a:r>
            <a:r>
              <a:rPr lang="en-US" sz="2800" dirty="0">
                <a:solidFill>
                  <a:srgbClr val="273239"/>
                </a:solidFill>
                <a:effectLst/>
                <a:latin typeface="var(--font-din)"/>
                <a:ea typeface="Calibri" panose="020F0502020204030204" pitchFamily="34" charset="0"/>
                <a:cs typeface="Latha" panose="020B0604020202020204" pitchFamily="34" charset="0"/>
              </a:rPr>
              <a:t> can be used to ground the circuit</a:t>
            </a:r>
            <a:endParaRPr lang="en-US" sz="2800" dirty="0">
              <a:effectLst/>
              <a:latin typeface="Calibri" panose="020F0502020204030204" pitchFamily="34" charset="0"/>
              <a:ea typeface="Calibri" panose="020F0502020204030204" pitchFamily="34" charset="0"/>
              <a:cs typeface="Latha" panose="020B0604020202020204" pitchFamily="34" charset="0"/>
            </a:endParaRPr>
          </a:p>
          <a:p>
            <a:pPr marL="0" lvl="0" indent="0" fontAlgn="base">
              <a:lnSpc>
                <a:spcPct val="107000"/>
              </a:lnSpc>
              <a:spcAft>
                <a:spcPts val="800"/>
              </a:spcAft>
              <a:buNone/>
              <a:tabLst>
                <a:tab pos="457200" algn="l"/>
              </a:tabLst>
            </a:pPr>
            <a:r>
              <a:rPr lang="en-US" sz="2800" b="1" dirty="0">
                <a:solidFill>
                  <a:srgbClr val="273239"/>
                </a:solidFill>
                <a:effectLst/>
                <a:latin typeface="var(--font-din)"/>
                <a:ea typeface="Calibri" panose="020F0502020204030204" pitchFamily="34" charset="0"/>
                <a:cs typeface="Latha" panose="020B0604020202020204" pitchFamily="34" charset="0"/>
              </a:rPr>
              <a:t>9.Vin pin:</a:t>
            </a:r>
            <a:r>
              <a:rPr lang="en-US" sz="2800" dirty="0">
                <a:solidFill>
                  <a:srgbClr val="273239"/>
                </a:solidFill>
                <a:effectLst/>
                <a:latin typeface="var(--font-din)"/>
                <a:ea typeface="Calibri" panose="020F0502020204030204" pitchFamily="34" charset="0"/>
                <a:cs typeface="Latha" panose="020B0604020202020204" pitchFamily="34" charset="0"/>
              </a:rPr>
              <a:t> can be used to supply power to the board</a:t>
            </a:r>
            <a:endParaRPr lang="en-US" sz="2800" dirty="0">
              <a:effectLst/>
              <a:latin typeface="Calibri" panose="020F0502020204030204" pitchFamily="34" charset="0"/>
              <a:ea typeface="Calibri" panose="020F0502020204030204" pitchFamily="34" charset="0"/>
              <a:cs typeface="Latha" panose="020B0604020202020204" pitchFamily="34" charset="0"/>
            </a:endParaRPr>
          </a:p>
          <a:p>
            <a:pPr marL="0" lvl="0" indent="0" fontAlgn="base">
              <a:lnSpc>
                <a:spcPct val="107000"/>
              </a:lnSpc>
              <a:spcAft>
                <a:spcPts val="800"/>
              </a:spcAft>
              <a:buNone/>
              <a:tabLst>
                <a:tab pos="457200" algn="l"/>
              </a:tabLst>
            </a:pPr>
            <a:r>
              <a:rPr lang="en-US" sz="2800" b="1" dirty="0">
                <a:solidFill>
                  <a:srgbClr val="273239"/>
                </a:solidFill>
                <a:effectLst/>
                <a:latin typeface="var(--font-din)"/>
                <a:ea typeface="Calibri" panose="020F0502020204030204" pitchFamily="34" charset="0"/>
                <a:cs typeface="Latha" panose="020B0604020202020204" pitchFamily="34" charset="0"/>
              </a:rPr>
              <a:t>10.Analog pins(A0-A5):</a:t>
            </a:r>
            <a:r>
              <a:rPr lang="en-US" sz="2800" dirty="0">
                <a:solidFill>
                  <a:srgbClr val="273239"/>
                </a:solidFill>
                <a:effectLst/>
                <a:latin typeface="var(--font-din)"/>
                <a:ea typeface="Calibri" panose="020F0502020204030204" pitchFamily="34" charset="0"/>
                <a:cs typeface="Latha" panose="020B0604020202020204" pitchFamily="34" charset="0"/>
              </a:rPr>
              <a:t> can be used to read analog signals to the board</a:t>
            </a:r>
            <a:endParaRPr lang="en-US" sz="2800" dirty="0">
              <a:effectLst/>
              <a:latin typeface="Calibri" panose="020F0502020204030204" pitchFamily="34" charset="0"/>
              <a:ea typeface="Calibri" panose="020F0502020204030204" pitchFamily="34" charset="0"/>
              <a:cs typeface="Latha" panose="020B0604020202020204" pitchFamily="34" charset="0"/>
            </a:endParaRPr>
          </a:p>
          <a:p>
            <a:pPr marL="0" lvl="0" indent="0" fontAlgn="base">
              <a:lnSpc>
                <a:spcPct val="107000"/>
              </a:lnSpc>
              <a:spcAft>
                <a:spcPts val="800"/>
              </a:spcAft>
              <a:buNone/>
              <a:tabLst>
                <a:tab pos="457200" algn="l"/>
              </a:tabLst>
            </a:pPr>
            <a:r>
              <a:rPr lang="en-US" sz="2800" b="1" dirty="0">
                <a:solidFill>
                  <a:srgbClr val="273239"/>
                </a:solidFill>
                <a:effectLst/>
                <a:latin typeface="var(--font-din)"/>
                <a:ea typeface="Calibri" panose="020F0502020204030204" pitchFamily="34" charset="0"/>
                <a:cs typeface="Latha" panose="020B0604020202020204" pitchFamily="34" charset="0"/>
              </a:rPr>
              <a:t>11.Microcontroller(ATMega328):</a:t>
            </a:r>
            <a:r>
              <a:rPr lang="en-US" sz="2800" dirty="0">
                <a:solidFill>
                  <a:srgbClr val="273239"/>
                </a:solidFill>
                <a:effectLst/>
                <a:latin typeface="var(--font-din)"/>
                <a:ea typeface="Calibri" panose="020F0502020204030204" pitchFamily="34" charset="0"/>
                <a:cs typeface="Latha" panose="020B0604020202020204" pitchFamily="34" charset="0"/>
              </a:rPr>
              <a:t> the processing and logical unit of the board</a:t>
            </a:r>
            <a:endParaRPr lang="en-US" sz="2800" dirty="0">
              <a:effectLst/>
              <a:latin typeface="Calibri" panose="020F0502020204030204" pitchFamily="34" charset="0"/>
              <a:ea typeface="Calibri" panose="020F0502020204030204" pitchFamily="34" charset="0"/>
              <a:cs typeface="Latha" panose="020B0604020202020204" pitchFamily="34" charset="0"/>
            </a:endParaRPr>
          </a:p>
          <a:p>
            <a:pPr marL="0" lvl="0" indent="0" fontAlgn="base">
              <a:lnSpc>
                <a:spcPct val="107000"/>
              </a:lnSpc>
              <a:spcAft>
                <a:spcPts val="800"/>
              </a:spcAft>
              <a:buNone/>
              <a:tabLst>
                <a:tab pos="457200" algn="l"/>
              </a:tabLst>
            </a:pPr>
            <a:r>
              <a:rPr lang="en-US" sz="2800" b="1" dirty="0">
                <a:solidFill>
                  <a:srgbClr val="273239"/>
                </a:solidFill>
                <a:effectLst/>
                <a:latin typeface="var(--font-din)"/>
                <a:ea typeface="Calibri" panose="020F0502020204030204" pitchFamily="34" charset="0"/>
                <a:cs typeface="Latha" panose="020B0604020202020204" pitchFamily="34" charset="0"/>
              </a:rPr>
              <a:t>12.ICSP pin:</a:t>
            </a:r>
            <a:r>
              <a:rPr lang="en-US" sz="2800" dirty="0">
                <a:solidFill>
                  <a:srgbClr val="273239"/>
                </a:solidFill>
                <a:effectLst/>
                <a:latin typeface="var(--font-din)"/>
                <a:ea typeface="Calibri" panose="020F0502020204030204" pitchFamily="34" charset="0"/>
                <a:cs typeface="Latha" panose="020B0604020202020204" pitchFamily="34" charset="0"/>
              </a:rPr>
              <a:t> a programming header on the board also called SPI</a:t>
            </a:r>
            <a:endParaRPr lang="en-US" sz="2800" dirty="0">
              <a:effectLst/>
              <a:latin typeface="Calibri" panose="020F0502020204030204" pitchFamily="34" charset="0"/>
              <a:ea typeface="Calibri" panose="020F0502020204030204" pitchFamily="34" charset="0"/>
              <a:cs typeface="Latha" panose="020B0604020202020204" pitchFamily="34" charset="0"/>
            </a:endParaRPr>
          </a:p>
          <a:p>
            <a:endParaRPr lang="en-US" sz="2800" dirty="0"/>
          </a:p>
        </p:txBody>
      </p:sp>
    </p:spTree>
    <p:extLst>
      <p:ext uri="{BB962C8B-B14F-4D97-AF65-F5344CB8AC3E}">
        <p14:creationId xmlns:p14="http://schemas.microsoft.com/office/powerpoint/2010/main" val="3466047842"/>
      </p:ext>
    </p:extLst>
  </p:cSld>
  <p:clrMapOvr>
    <a:masterClrMapping/>
  </p:clrMapOvr>
  <p:transition>
    <p:fade/>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194</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rmAutofit lnSpcReduction="10000"/>
          </a:bodyPr>
          <a:lstStyle/>
          <a:p>
            <a:pPr marL="0" lvl="0" indent="0" fontAlgn="base">
              <a:lnSpc>
                <a:spcPct val="107000"/>
              </a:lnSpc>
              <a:spcAft>
                <a:spcPts val="800"/>
              </a:spcAft>
              <a:buNone/>
              <a:tabLst>
                <a:tab pos="457200" algn="l"/>
              </a:tabLst>
            </a:pPr>
            <a:r>
              <a:rPr lang="en-US" sz="2400" b="1" dirty="0">
                <a:solidFill>
                  <a:srgbClr val="273239"/>
                </a:solidFill>
                <a:effectLst/>
                <a:latin typeface="var(--font-din)"/>
                <a:ea typeface="Calibri" panose="020F0502020204030204" pitchFamily="34" charset="0"/>
                <a:cs typeface="Latha" panose="020B0604020202020204" pitchFamily="34" charset="0"/>
              </a:rPr>
              <a:t>13.Power indicator LED:</a:t>
            </a:r>
            <a:r>
              <a:rPr lang="en-US" sz="2400" dirty="0">
                <a:solidFill>
                  <a:srgbClr val="273239"/>
                </a:solidFill>
                <a:effectLst/>
                <a:latin typeface="var(--font-din)"/>
                <a:ea typeface="Calibri" panose="020F0502020204030204" pitchFamily="34" charset="0"/>
                <a:cs typeface="Latha" panose="020B0604020202020204" pitchFamily="34" charset="0"/>
              </a:rPr>
              <a:t> indicates the power status of the board</a:t>
            </a:r>
            <a:endParaRPr lang="en-US" sz="2400" dirty="0">
              <a:effectLst/>
              <a:latin typeface="Calibri" panose="020F0502020204030204" pitchFamily="34" charset="0"/>
              <a:ea typeface="Calibri" panose="020F0502020204030204" pitchFamily="34" charset="0"/>
              <a:cs typeface="Latha" panose="020B0604020202020204" pitchFamily="34" charset="0"/>
            </a:endParaRPr>
          </a:p>
          <a:p>
            <a:pPr marL="0" lvl="0" indent="0" fontAlgn="base">
              <a:lnSpc>
                <a:spcPct val="107000"/>
              </a:lnSpc>
              <a:spcAft>
                <a:spcPts val="800"/>
              </a:spcAft>
              <a:buNone/>
              <a:tabLst>
                <a:tab pos="457200" algn="l"/>
              </a:tabLst>
            </a:pPr>
            <a:r>
              <a:rPr lang="en-US" sz="2400" b="1" dirty="0">
                <a:solidFill>
                  <a:srgbClr val="273239"/>
                </a:solidFill>
                <a:effectLst/>
                <a:latin typeface="var(--font-din)"/>
                <a:ea typeface="Calibri" panose="020F0502020204030204" pitchFamily="34" charset="0"/>
                <a:cs typeface="Latha" panose="020B0604020202020204" pitchFamily="34" charset="0"/>
              </a:rPr>
              <a:t>14.RX and TX LEDs:</a:t>
            </a:r>
            <a:r>
              <a:rPr lang="en-US" sz="2400" dirty="0">
                <a:solidFill>
                  <a:srgbClr val="273239"/>
                </a:solidFill>
                <a:effectLst/>
                <a:latin typeface="var(--font-din)"/>
                <a:ea typeface="Calibri" panose="020F0502020204030204" pitchFamily="34" charset="0"/>
                <a:cs typeface="Latha" panose="020B0604020202020204" pitchFamily="34" charset="0"/>
              </a:rPr>
              <a:t> receive(RX) and transmit(TX) LEDs, blink when sending or receiving serial data respectively</a:t>
            </a:r>
            <a:endParaRPr lang="en-US" sz="2400" dirty="0">
              <a:effectLst/>
              <a:latin typeface="Calibri" panose="020F0502020204030204" pitchFamily="34" charset="0"/>
              <a:ea typeface="Calibri" panose="020F0502020204030204" pitchFamily="34" charset="0"/>
              <a:cs typeface="Latha" panose="020B0604020202020204" pitchFamily="34" charset="0"/>
            </a:endParaRPr>
          </a:p>
          <a:p>
            <a:pPr marL="0" lvl="0" indent="0" fontAlgn="base">
              <a:lnSpc>
                <a:spcPct val="107000"/>
              </a:lnSpc>
              <a:spcAft>
                <a:spcPts val="800"/>
              </a:spcAft>
              <a:buNone/>
              <a:tabLst>
                <a:tab pos="457200" algn="l"/>
              </a:tabLst>
            </a:pPr>
            <a:r>
              <a:rPr lang="en-US" sz="2400" b="1" dirty="0">
                <a:solidFill>
                  <a:srgbClr val="273239"/>
                </a:solidFill>
                <a:effectLst/>
                <a:latin typeface="var(--font-din)"/>
                <a:ea typeface="Calibri" panose="020F0502020204030204" pitchFamily="34" charset="0"/>
                <a:cs typeface="Latha" panose="020B0604020202020204" pitchFamily="34" charset="0"/>
              </a:rPr>
              <a:t>15.Digital I/O pins:</a:t>
            </a:r>
            <a:r>
              <a:rPr lang="en-US" sz="2400" dirty="0">
                <a:solidFill>
                  <a:srgbClr val="273239"/>
                </a:solidFill>
                <a:effectLst/>
                <a:latin typeface="var(--font-din)"/>
                <a:ea typeface="Calibri" panose="020F0502020204030204" pitchFamily="34" charset="0"/>
                <a:cs typeface="Latha" panose="020B0604020202020204" pitchFamily="34" charset="0"/>
              </a:rPr>
              <a:t> 14 pins capable of reading and outputting digital signals; 6 of these pins are also capable of PWM</a:t>
            </a:r>
            <a:endParaRPr lang="en-US" sz="2400" dirty="0">
              <a:effectLst/>
              <a:latin typeface="Calibri" panose="020F0502020204030204" pitchFamily="34" charset="0"/>
              <a:ea typeface="Calibri" panose="020F0502020204030204" pitchFamily="34" charset="0"/>
              <a:cs typeface="Latha" panose="020B0604020202020204" pitchFamily="34" charset="0"/>
            </a:endParaRPr>
          </a:p>
          <a:p>
            <a:pPr marL="0" lvl="0" indent="0" fontAlgn="base">
              <a:lnSpc>
                <a:spcPct val="107000"/>
              </a:lnSpc>
              <a:spcAft>
                <a:spcPts val="800"/>
              </a:spcAft>
              <a:buNone/>
              <a:tabLst>
                <a:tab pos="457200" algn="l"/>
              </a:tabLst>
            </a:pPr>
            <a:r>
              <a:rPr lang="en-US" sz="2400" b="1" dirty="0">
                <a:solidFill>
                  <a:srgbClr val="273239"/>
                </a:solidFill>
                <a:effectLst/>
                <a:latin typeface="var(--font-din)"/>
                <a:ea typeface="Calibri" panose="020F0502020204030204" pitchFamily="34" charset="0"/>
                <a:cs typeface="Latha" panose="020B0604020202020204" pitchFamily="34" charset="0"/>
              </a:rPr>
              <a:t>16.AREF pins:</a:t>
            </a:r>
            <a:r>
              <a:rPr lang="en-US" sz="2400" dirty="0">
                <a:solidFill>
                  <a:srgbClr val="273239"/>
                </a:solidFill>
                <a:effectLst/>
                <a:latin typeface="var(--font-din)"/>
                <a:ea typeface="Calibri" panose="020F0502020204030204" pitchFamily="34" charset="0"/>
                <a:cs typeface="Latha" panose="020B0604020202020204" pitchFamily="34" charset="0"/>
              </a:rPr>
              <a:t> can be used to set an external reference voltage as the upper limit for the analog pins</a:t>
            </a:r>
            <a:endParaRPr lang="en-US" sz="2400" dirty="0">
              <a:effectLst/>
              <a:latin typeface="Calibri" panose="020F0502020204030204" pitchFamily="34" charset="0"/>
              <a:ea typeface="Calibri" panose="020F0502020204030204" pitchFamily="34" charset="0"/>
              <a:cs typeface="Latha" panose="020B0604020202020204" pitchFamily="34" charset="0"/>
            </a:endParaRPr>
          </a:p>
          <a:p>
            <a:pPr marL="0" lvl="0" indent="0" fontAlgn="base">
              <a:lnSpc>
                <a:spcPct val="107000"/>
              </a:lnSpc>
              <a:spcAft>
                <a:spcPts val="800"/>
              </a:spcAft>
              <a:buNone/>
              <a:tabLst>
                <a:tab pos="457200" algn="l"/>
              </a:tabLst>
            </a:pPr>
            <a:r>
              <a:rPr lang="en-US" sz="2400" b="1" dirty="0">
                <a:solidFill>
                  <a:srgbClr val="273239"/>
                </a:solidFill>
                <a:effectLst/>
                <a:latin typeface="var(--font-din)"/>
                <a:ea typeface="Calibri" panose="020F0502020204030204" pitchFamily="34" charset="0"/>
                <a:cs typeface="Latha" panose="020B0604020202020204" pitchFamily="34" charset="0"/>
              </a:rPr>
              <a:t>17.Reset button:</a:t>
            </a:r>
            <a:r>
              <a:rPr lang="en-US" sz="2400" dirty="0">
                <a:solidFill>
                  <a:srgbClr val="273239"/>
                </a:solidFill>
                <a:effectLst/>
                <a:latin typeface="var(--font-din)"/>
                <a:ea typeface="Calibri" panose="020F0502020204030204" pitchFamily="34" charset="0"/>
                <a:cs typeface="Latha" panose="020B0604020202020204" pitchFamily="34" charset="0"/>
              </a:rPr>
              <a:t> can be used to reset the board</a:t>
            </a:r>
            <a:endParaRPr lang="en-US" sz="2400" dirty="0">
              <a:effectLst/>
              <a:latin typeface="Calibri" panose="020F0502020204030204" pitchFamily="34" charset="0"/>
              <a:ea typeface="Calibri" panose="020F0502020204030204" pitchFamily="34" charset="0"/>
              <a:cs typeface="Latha" panose="020B0604020202020204" pitchFamily="34" charset="0"/>
            </a:endParaRPr>
          </a:p>
          <a:p>
            <a:endParaRPr lang="en-US" dirty="0"/>
          </a:p>
        </p:txBody>
      </p:sp>
    </p:spTree>
    <p:extLst>
      <p:ext uri="{BB962C8B-B14F-4D97-AF65-F5344CB8AC3E}">
        <p14:creationId xmlns:p14="http://schemas.microsoft.com/office/powerpoint/2010/main" val="1409168731"/>
      </p:ext>
    </p:extLst>
  </p:cSld>
  <p:clrMapOvr>
    <a:masterClrMapping/>
  </p:clrMapOvr>
  <p:transition>
    <p:fade/>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195</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rmAutofit/>
          </a:bodyPr>
          <a:lstStyle/>
          <a:p>
            <a:pPr marL="0" indent="0" algn="ctr">
              <a:buNone/>
            </a:pPr>
            <a:r>
              <a:rPr lang="en-US" sz="8800" b="1" kern="0" spc="10" dirty="0">
                <a:solidFill>
                  <a:srgbClr val="FF0000"/>
                </a:solidFill>
                <a:effectLst/>
                <a:latin typeface="Open Sans" panose="020B0606030504020204" pitchFamily="34" charset="0"/>
                <a:ea typeface="Times New Roman" panose="02020603050405020304" pitchFamily="18" charset="0"/>
                <a:cs typeface="Latha" panose="020B0604020202020204" pitchFamily="34" charset="0"/>
              </a:rPr>
              <a:t>Arduino Software (IDE)</a:t>
            </a:r>
            <a:endParaRPr lang="en-US" sz="8800" b="1" kern="0" dirty="0">
              <a:solidFill>
                <a:srgbClr val="FF0000"/>
              </a:solidFill>
              <a:effectLst/>
              <a:latin typeface="Calibri Light" panose="020F0302020204030204" pitchFamily="34" charset="0"/>
              <a:ea typeface="Times New Roman" panose="02020603050405020304" pitchFamily="18" charset="0"/>
              <a:cs typeface="Latha" panose="020B0604020202020204" pitchFamily="34" charset="0"/>
            </a:endParaRPr>
          </a:p>
          <a:p>
            <a:pPr algn="ctr"/>
            <a:endParaRPr lang="en-US" sz="8800" dirty="0">
              <a:solidFill>
                <a:srgbClr val="FF0000"/>
              </a:solidFill>
            </a:endParaRPr>
          </a:p>
        </p:txBody>
      </p:sp>
    </p:spTree>
    <p:extLst>
      <p:ext uri="{BB962C8B-B14F-4D97-AF65-F5344CB8AC3E}">
        <p14:creationId xmlns:p14="http://schemas.microsoft.com/office/powerpoint/2010/main" val="673628678"/>
      </p:ext>
    </p:extLst>
  </p:cSld>
  <p:clrMapOvr>
    <a:masterClrMapping/>
  </p:clrMapOvr>
  <p:transition>
    <p:fade/>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196</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rmAutofit/>
          </a:bodyPr>
          <a:lstStyle/>
          <a:p>
            <a:pPr algn="just"/>
            <a:r>
              <a:rPr lang="en-US" sz="3200" spc="10" dirty="0">
                <a:solidFill>
                  <a:srgbClr val="000000"/>
                </a:solidFill>
                <a:effectLst/>
                <a:latin typeface="Open Sans" panose="020B0606030504020204" pitchFamily="34" charset="0"/>
                <a:ea typeface="Times New Roman" panose="02020603050405020304" pitchFamily="18" charset="0"/>
              </a:rPr>
              <a:t>The Arduino Integrated Development Environment - or Arduino Software (IDE) - contains a text editor for writing code, a message area, a text console, a toolbar with buttons for common functions and a series of menus. It connects to the Arduino hardware to upload programs and communicate with them.</a:t>
            </a:r>
            <a:endParaRPr lang="en-US" sz="3200" dirty="0">
              <a:effectLst/>
              <a:latin typeface="Times New Roman" panose="02020603050405020304" pitchFamily="18" charset="0"/>
              <a:ea typeface="Times New Roman" panose="02020603050405020304" pitchFamily="18" charset="0"/>
            </a:endParaRPr>
          </a:p>
          <a:p>
            <a:pPr algn="just"/>
            <a:endParaRPr lang="en-US" sz="3200" dirty="0"/>
          </a:p>
        </p:txBody>
      </p:sp>
    </p:spTree>
    <p:extLst>
      <p:ext uri="{BB962C8B-B14F-4D97-AF65-F5344CB8AC3E}">
        <p14:creationId xmlns:p14="http://schemas.microsoft.com/office/powerpoint/2010/main" val="1208004302"/>
      </p:ext>
    </p:extLst>
  </p:cSld>
  <p:clrMapOvr>
    <a:masterClrMapping/>
  </p:clrMapOvr>
  <p:transition>
    <p:fade/>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197</a:t>
            </a:fld>
            <a:endParaRPr lang="en-IN"/>
          </a:p>
        </p:txBody>
      </p:sp>
      <p:pic>
        <p:nvPicPr>
          <p:cNvPr id="7" name="Content Placeholder 6" descr="AEK CH2 SC2 1 ARDUINO IDE">
            <a:extLst>
              <a:ext uri="{FF2B5EF4-FFF2-40B4-BE49-F238E27FC236}">
                <a16:creationId xmlns:a16="http://schemas.microsoft.com/office/drawing/2014/main" id="{EE03FE5A-3F7E-478C-A060-69F0C501665D}"/>
              </a:ext>
            </a:extLst>
          </p:cNvPr>
          <p:cNvPicPr>
            <a:picLocks noGrp="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990600" y="1590675"/>
            <a:ext cx="7620000" cy="4286250"/>
          </a:xfrm>
          <a:prstGeom prst="rect">
            <a:avLst/>
          </a:prstGeom>
          <a:noFill/>
          <a:ln>
            <a:noFill/>
          </a:ln>
        </p:spPr>
      </p:pic>
    </p:spTree>
    <p:extLst>
      <p:ext uri="{BB962C8B-B14F-4D97-AF65-F5344CB8AC3E}">
        <p14:creationId xmlns:p14="http://schemas.microsoft.com/office/powerpoint/2010/main" val="852272775"/>
      </p:ext>
    </p:extLst>
  </p:cSld>
  <p:clrMapOvr>
    <a:masterClrMapping/>
  </p:clrMapOvr>
  <p:transition>
    <p:fade/>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198</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rmAutofit/>
          </a:bodyPr>
          <a:lstStyle/>
          <a:p>
            <a:pPr algn="just"/>
            <a:r>
              <a:rPr lang="en-US" sz="3200" b="1" dirty="0">
                <a:solidFill>
                  <a:srgbClr val="000000"/>
                </a:solidFill>
                <a:effectLst/>
                <a:latin typeface="Open Sans" panose="020B0606030504020204" pitchFamily="34" charset="0"/>
                <a:ea typeface="Times New Roman" panose="02020603050405020304" pitchFamily="18" charset="0"/>
              </a:rPr>
              <a:t>Writing Sketches</a:t>
            </a:r>
            <a:endParaRPr lang="en-US" sz="3200" b="1" dirty="0">
              <a:effectLst/>
              <a:latin typeface="Times New Roman" panose="02020603050405020304" pitchFamily="18" charset="0"/>
              <a:ea typeface="Times New Roman" panose="02020603050405020304" pitchFamily="18" charset="0"/>
            </a:endParaRPr>
          </a:p>
          <a:p>
            <a:pPr algn="just"/>
            <a:r>
              <a:rPr lang="en-US" sz="3200" spc="10" dirty="0">
                <a:solidFill>
                  <a:srgbClr val="000000"/>
                </a:solidFill>
                <a:effectLst/>
                <a:latin typeface="Open Sans" panose="020B0606030504020204" pitchFamily="34" charset="0"/>
                <a:ea typeface="Calibri" panose="020F0502020204030204" pitchFamily="34" charset="0"/>
              </a:rPr>
              <a:t>Programs written using Arduino Software (IDE) are called </a:t>
            </a:r>
            <a:r>
              <a:rPr lang="en-US" sz="3200" b="1" spc="10" dirty="0">
                <a:solidFill>
                  <a:srgbClr val="000000"/>
                </a:solidFill>
                <a:effectLst/>
                <a:latin typeface="Open Sans" panose="020B0606030504020204" pitchFamily="34" charset="0"/>
                <a:ea typeface="Times New Roman" panose="02020603050405020304" pitchFamily="18" charset="0"/>
              </a:rPr>
              <a:t>sketches</a:t>
            </a:r>
            <a:r>
              <a:rPr lang="en-US" sz="3200" spc="10" dirty="0">
                <a:solidFill>
                  <a:srgbClr val="000000"/>
                </a:solidFill>
                <a:effectLst/>
                <a:latin typeface="Open Sans" panose="020B0606030504020204" pitchFamily="34" charset="0"/>
                <a:ea typeface="Calibri" panose="020F0502020204030204" pitchFamily="34" charset="0"/>
              </a:rPr>
              <a:t>. These sketches are written in the text editor and are saved with the file extension .</a:t>
            </a:r>
            <a:r>
              <a:rPr lang="en-US" sz="3200" spc="10" dirty="0" err="1">
                <a:solidFill>
                  <a:srgbClr val="000000"/>
                </a:solidFill>
                <a:effectLst/>
                <a:latin typeface="Open Sans" panose="020B0606030504020204" pitchFamily="34" charset="0"/>
                <a:ea typeface="Calibri" panose="020F0502020204030204" pitchFamily="34" charset="0"/>
              </a:rPr>
              <a:t>ino</a:t>
            </a:r>
            <a:r>
              <a:rPr lang="en-US" sz="3200" spc="10" dirty="0">
                <a:solidFill>
                  <a:srgbClr val="000000"/>
                </a:solidFill>
                <a:effectLst/>
                <a:latin typeface="Open Sans" panose="020B0606030504020204" pitchFamily="34" charset="0"/>
                <a:ea typeface="Calibri" panose="020F0502020204030204" pitchFamily="34" charset="0"/>
              </a:rPr>
              <a:t>. </a:t>
            </a:r>
            <a:endParaRPr lang="en-US" sz="3200" dirty="0"/>
          </a:p>
        </p:txBody>
      </p:sp>
    </p:spTree>
    <p:extLst>
      <p:ext uri="{BB962C8B-B14F-4D97-AF65-F5344CB8AC3E}">
        <p14:creationId xmlns:p14="http://schemas.microsoft.com/office/powerpoint/2010/main" val="1561891884"/>
      </p:ext>
    </p:extLst>
  </p:cSld>
  <p:clrMapOvr>
    <a:masterClrMapping/>
  </p:clrMapOvr>
  <p:transition>
    <p:fade/>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199</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rmAutofit/>
          </a:bodyPr>
          <a:lstStyle/>
          <a:p>
            <a:pPr algn="just"/>
            <a:r>
              <a:rPr lang="en-US" sz="3200" spc="10" dirty="0">
                <a:solidFill>
                  <a:srgbClr val="000000"/>
                </a:solidFill>
                <a:effectLst/>
                <a:latin typeface="Open Sans" panose="020B0606030504020204" pitchFamily="34" charset="0"/>
                <a:ea typeface="Calibri" panose="020F0502020204030204" pitchFamily="34" charset="0"/>
              </a:rPr>
              <a:t>The editor has features for cutting/pasting and for searching/replacing text. The message area gives feedback while saving and exporting and also displays errors. The console displays text output by the Arduino Software (IDE), including complete error messages and other information.</a:t>
            </a:r>
            <a:endParaRPr lang="en-US" sz="3200" dirty="0"/>
          </a:p>
        </p:txBody>
      </p:sp>
    </p:spTree>
    <p:extLst>
      <p:ext uri="{BB962C8B-B14F-4D97-AF65-F5344CB8AC3E}">
        <p14:creationId xmlns:p14="http://schemas.microsoft.com/office/powerpoint/2010/main" val="143746640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solidFill>
                <a:srgbClr val="FF00FF"/>
              </a:solidFill>
            </a:endParaRPr>
          </a:p>
        </p:txBody>
      </p:sp>
      <p:sp>
        <p:nvSpPr>
          <p:cNvPr id="3" name="Content Placeholder 2"/>
          <p:cNvSpPr>
            <a:spLocks noGrp="1"/>
          </p:cNvSpPr>
          <p:nvPr>
            <p:ph idx="1"/>
          </p:nvPr>
        </p:nvSpPr>
        <p:spPr/>
        <p:txBody>
          <a:bodyPr>
            <a:normAutofit/>
          </a:bodyPr>
          <a:lstStyle/>
          <a:p>
            <a:r>
              <a:rPr lang="en-US" dirty="0">
                <a:solidFill>
                  <a:srgbClr val="00B050"/>
                </a:solidFill>
              </a:rPr>
              <a:t>Connected Devices</a:t>
            </a:r>
          </a:p>
          <a:p>
            <a:r>
              <a:rPr lang="en-US" dirty="0">
                <a:solidFill>
                  <a:srgbClr val="00B050"/>
                </a:solidFill>
              </a:rPr>
              <a:t>Central Control Hardware</a:t>
            </a:r>
          </a:p>
          <a:p>
            <a:r>
              <a:rPr lang="en-US" dirty="0">
                <a:solidFill>
                  <a:srgbClr val="00B050"/>
                </a:solidFill>
              </a:rPr>
              <a:t>Data Cloud</a:t>
            </a:r>
          </a:p>
          <a:p>
            <a:r>
              <a:rPr lang="en-US" dirty="0">
                <a:solidFill>
                  <a:srgbClr val="00B050"/>
                </a:solidFill>
              </a:rPr>
              <a:t>User Interface</a:t>
            </a:r>
          </a:p>
          <a:p>
            <a:r>
              <a:rPr lang="en-US" dirty="0">
                <a:solidFill>
                  <a:srgbClr val="00B050"/>
                </a:solidFill>
              </a:rPr>
              <a:t>Network Interconnection</a:t>
            </a:r>
          </a:p>
          <a:p>
            <a:r>
              <a:rPr lang="en-US" dirty="0">
                <a:solidFill>
                  <a:srgbClr val="00B050"/>
                </a:solidFill>
              </a:rPr>
              <a:t>System Security</a:t>
            </a:r>
          </a:p>
          <a:p>
            <a:r>
              <a:rPr lang="en-US" dirty="0">
                <a:solidFill>
                  <a:srgbClr val="00B050"/>
                </a:solidFill>
              </a:rPr>
              <a:t>Data Analytics</a:t>
            </a:r>
          </a:p>
          <a:p>
            <a:pPr>
              <a:buNone/>
            </a:pPr>
            <a:endParaRPr lang="en-US" dirty="0"/>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2</a:t>
            </a:fld>
            <a:endParaRPr lang="en-US"/>
          </a:p>
        </p:txBody>
      </p:sp>
    </p:spTree>
    <p:extLst>
      <p:ext uri="{BB962C8B-B14F-4D97-AF65-F5344CB8AC3E}">
        <p14:creationId xmlns:p14="http://schemas.microsoft.com/office/powerpoint/2010/main" val="1944849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FF"/>
                </a:solidFill>
              </a:rPr>
              <a:t>Application Sensors &amp; Actuators </a:t>
            </a:r>
          </a:p>
        </p:txBody>
      </p:sp>
      <p:sp>
        <p:nvSpPr>
          <p:cNvPr id="3" name="Content Placeholder 2"/>
          <p:cNvSpPr>
            <a:spLocks noGrp="1"/>
          </p:cNvSpPr>
          <p:nvPr>
            <p:ph idx="1"/>
          </p:nvPr>
        </p:nvSpPr>
        <p:spPr/>
        <p:txBody>
          <a:bodyPr>
            <a:normAutofit/>
          </a:bodyPr>
          <a:lstStyle/>
          <a:p>
            <a:r>
              <a:rPr lang="en-US" dirty="0">
                <a:solidFill>
                  <a:srgbClr val="0070C0"/>
                </a:solidFill>
              </a:rPr>
              <a:t>Sensors and Actuators are important to </a:t>
            </a:r>
            <a:r>
              <a:rPr lang="en-US" dirty="0" err="1">
                <a:solidFill>
                  <a:srgbClr val="0070C0"/>
                </a:solidFill>
              </a:rPr>
              <a:t>IoT</a:t>
            </a:r>
            <a:endParaRPr lang="en-US" dirty="0">
              <a:solidFill>
                <a:srgbClr val="0070C0"/>
              </a:solidFill>
            </a:endParaRPr>
          </a:p>
          <a:p>
            <a:pPr algn="just">
              <a:buNone/>
            </a:pPr>
            <a:r>
              <a:rPr lang="en-US" dirty="0">
                <a:solidFill>
                  <a:srgbClr val="0070C0"/>
                </a:solidFill>
              </a:rPr>
              <a:t>	- </a:t>
            </a:r>
            <a:r>
              <a:rPr lang="en-US" dirty="0">
                <a:solidFill>
                  <a:srgbClr val="FF0000"/>
                </a:solidFill>
              </a:rPr>
              <a:t>A sensor</a:t>
            </a:r>
            <a:r>
              <a:rPr lang="en-US" dirty="0">
                <a:solidFill>
                  <a:srgbClr val="0070C0"/>
                </a:solidFill>
              </a:rPr>
              <a:t>, also called a transducer, is a device whose task is </a:t>
            </a:r>
            <a:r>
              <a:rPr lang="en-US" dirty="0">
                <a:solidFill>
                  <a:srgbClr val="FF0000"/>
                </a:solidFill>
              </a:rPr>
              <a:t>to detect </a:t>
            </a:r>
            <a:r>
              <a:rPr lang="en-US" dirty="0">
                <a:solidFill>
                  <a:srgbClr val="0070C0"/>
                </a:solidFill>
              </a:rPr>
              <a:t>events or </a:t>
            </a:r>
            <a:r>
              <a:rPr lang="en-US" dirty="0">
                <a:solidFill>
                  <a:srgbClr val="FF0000"/>
                </a:solidFill>
              </a:rPr>
              <a:t>changes</a:t>
            </a:r>
            <a:r>
              <a:rPr lang="en-US" dirty="0">
                <a:solidFill>
                  <a:srgbClr val="0070C0"/>
                </a:solidFill>
              </a:rPr>
              <a:t> in its immediate </a:t>
            </a:r>
            <a:r>
              <a:rPr lang="en-US" dirty="0">
                <a:solidFill>
                  <a:srgbClr val="FF0000"/>
                </a:solidFill>
              </a:rPr>
              <a:t>environment</a:t>
            </a:r>
            <a:r>
              <a:rPr lang="en-US" dirty="0">
                <a:solidFill>
                  <a:srgbClr val="0070C0"/>
                </a:solidFill>
              </a:rPr>
              <a:t> and convert these physical phenomena (like </a:t>
            </a:r>
            <a:r>
              <a:rPr lang="en-US" dirty="0">
                <a:solidFill>
                  <a:srgbClr val="FF0000"/>
                </a:solidFill>
              </a:rPr>
              <a:t>temperature, light</a:t>
            </a:r>
            <a:r>
              <a:rPr lang="en-US" dirty="0">
                <a:solidFill>
                  <a:srgbClr val="0070C0"/>
                </a:solidFill>
              </a:rPr>
              <a:t>, </a:t>
            </a:r>
            <a:r>
              <a:rPr lang="en-US" dirty="0">
                <a:solidFill>
                  <a:srgbClr val="FF0000"/>
                </a:solidFill>
              </a:rPr>
              <a:t>air </a:t>
            </a:r>
            <a:r>
              <a:rPr lang="en-US" dirty="0">
                <a:solidFill>
                  <a:srgbClr val="0070C0"/>
                </a:solidFill>
              </a:rPr>
              <a:t>humidity, movement, presence of </a:t>
            </a:r>
            <a:r>
              <a:rPr lang="en-US" dirty="0">
                <a:solidFill>
                  <a:srgbClr val="FF0000"/>
                </a:solidFill>
              </a:rPr>
              <a:t>chemical</a:t>
            </a:r>
            <a:r>
              <a:rPr lang="en-US" dirty="0">
                <a:solidFill>
                  <a:srgbClr val="0070C0"/>
                </a:solidFill>
              </a:rPr>
              <a:t> substances and many others) which then can be meaningfully interpreted. </a:t>
            </a:r>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20</a:t>
            </a:fld>
            <a:endParaRPr lang="en-US"/>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200</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rmAutofit/>
          </a:bodyPr>
          <a:lstStyle/>
          <a:p>
            <a:pPr algn="just"/>
            <a:r>
              <a:rPr lang="en-US" sz="3600" spc="10" dirty="0">
                <a:solidFill>
                  <a:srgbClr val="000000"/>
                </a:solidFill>
                <a:effectLst/>
                <a:latin typeface="Open Sans" panose="020B0606030504020204" pitchFamily="34" charset="0"/>
                <a:ea typeface="Times New Roman" panose="02020603050405020304" pitchFamily="18" charset="0"/>
              </a:rPr>
              <a:t>The toolbar buttons allow you to verify and upload programs, create, open, and save sketches, and open the serial monitor.</a:t>
            </a:r>
            <a:endParaRPr lang="en-US" sz="3600" dirty="0">
              <a:effectLst/>
              <a:latin typeface="Times New Roman" panose="02020603050405020304" pitchFamily="18" charset="0"/>
              <a:ea typeface="Times New Roman" panose="02020603050405020304" pitchFamily="18" charset="0"/>
            </a:endParaRPr>
          </a:p>
          <a:p>
            <a:pPr algn="just"/>
            <a:endParaRPr lang="en-US" sz="3600" dirty="0"/>
          </a:p>
        </p:txBody>
      </p:sp>
    </p:spTree>
    <p:extLst>
      <p:ext uri="{BB962C8B-B14F-4D97-AF65-F5344CB8AC3E}">
        <p14:creationId xmlns:p14="http://schemas.microsoft.com/office/powerpoint/2010/main" val="2507799104"/>
      </p:ext>
    </p:extLst>
  </p:cSld>
  <p:clrMapOvr>
    <a:masterClrMapping/>
  </p:clrMapOvr>
  <p:transition>
    <p:fade/>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201</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rmAutofit/>
          </a:bodyPr>
          <a:lstStyle/>
          <a:p>
            <a:pPr algn="just"/>
            <a:r>
              <a:rPr lang="en-US" sz="2400" i="1" spc="10" dirty="0">
                <a:solidFill>
                  <a:srgbClr val="000000"/>
                </a:solidFill>
                <a:effectLst/>
                <a:latin typeface="Open Sans" panose="020B0606030504020204" pitchFamily="34" charset="0"/>
                <a:ea typeface="Times New Roman" panose="02020603050405020304" pitchFamily="18" charset="0"/>
              </a:rPr>
              <a:t>Verify</a:t>
            </a:r>
            <a:r>
              <a:rPr lang="en-US" sz="2400" spc="10" dirty="0">
                <a:solidFill>
                  <a:srgbClr val="000000"/>
                </a:solidFill>
                <a:effectLst/>
                <a:latin typeface="Open Sans" panose="020B0606030504020204" pitchFamily="34" charset="0"/>
                <a:ea typeface="Times New Roman" panose="02020603050405020304" pitchFamily="18" charset="0"/>
              </a:rPr>
              <a:t> Checks your code for errors compiling it.</a:t>
            </a:r>
            <a:endParaRPr lang="en-US" sz="2400" dirty="0">
              <a:effectLst/>
              <a:latin typeface="Times New Roman" panose="02020603050405020304" pitchFamily="18" charset="0"/>
              <a:ea typeface="Times New Roman" panose="02020603050405020304" pitchFamily="18" charset="0"/>
            </a:endParaRPr>
          </a:p>
          <a:p>
            <a:pPr algn="just"/>
            <a:r>
              <a:rPr lang="en-US" sz="2400" i="1" spc="10" dirty="0">
                <a:solidFill>
                  <a:srgbClr val="000000"/>
                </a:solidFill>
                <a:effectLst/>
                <a:latin typeface="Open Sans" panose="020B0606030504020204" pitchFamily="34" charset="0"/>
                <a:ea typeface="Calibri" panose="020F0502020204030204" pitchFamily="34" charset="0"/>
              </a:rPr>
              <a:t>Upload</a:t>
            </a:r>
            <a:r>
              <a:rPr lang="en-US" sz="2400" spc="10" dirty="0">
                <a:solidFill>
                  <a:srgbClr val="000000"/>
                </a:solidFill>
                <a:effectLst/>
                <a:latin typeface="Open Sans" panose="020B0606030504020204" pitchFamily="34" charset="0"/>
                <a:ea typeface="Calibri" panose="020F0502020204030204" pitchFamily="34" charset="0"/>
              </a:rPr>
              <a:t> Compiles your code and uploads it to the configured board.</a:t>
            </a:r>
          </a:p>
          <a:p>
            <a:pPr algn="just"/>
            <a:r>
              <a:rPr lang="en-US" sz="2400" i="1" spc="10" dirty="0">
                <a:solidFill>
                  <a:srgbClr val="000000"/>
                </a:solidFill>
                <a:effectLst/>
                <a:latin typeface="Open Sans" panose="020B0606030504020204" pitchFamily="34" charset="0"/>
                <a:ea typeface="Times New Roman" panose="02020603050405020304" pitchFamily="18" charset="0"/>
              </a:rPr>
              <a:t>New</a:t>
            </a:r>
            <a:r>
              <a:rPr lang="en-US" sz="2400" spc="10" dirty="0">
                <a:solidFill>
                  <a:srgbClr val="000000"/>
                </a:solidFill>
                <a:effectLst/>
                <a:latin typeface="Open Sans" panose="020B0606030504020204" pitchFamily="34" charset="0"/>
                <a:ea typeface="Times New Roman" panose="02020603050405020304" pitchFamily="18" charset="0"/>
              </a:rPr>
              <a:t> Creates a new sketch.</a:t>
            </a:r>
            <a:endParaRPr lang="en-US" sz="2400" dirty="0">
              <a:effectLst/>
              <a:latin typeface="Times New Roman" panose="02020603050405020304" pitchFamily="18" charset="0"/>
              <a:ea typeface="Times New Roman" panose="02020603050405020304" pitchFamily="18" charset="0"/>
            </a:endParaRPr>
          </a:p>
          <a:p>
            <a:pPr algn="just"/>
            <a:r>
              <a:rPr lang="en-US" sz="2400" i="1" spc="10" dirty="0">
                <a:solidFill>
                  <a:srgbClr val="000000"/>
                </a:solidFill>
                <a:effectLst/>
                <a:latin typeface="Open Sans" panose="020B0606030504020204" pitchFamily="34" charset="0"/>
                <a:ea typeface="Times New Roman" panose="02020603050405020304" pitchFamily="18" charset="0"/>
              </a:rPr>
              <a:t>Open</a:t>
            </a:r>
            <a:r>
              <a:rPr lang="en-US" sz="2400" spc="10" dirty="0">
                <a:solidFill>
                  <a:srgbClr val="000000"/>
                </a:solidFill>
                <a:effectLst/>
                <a:latin typeface="Open Sans" panose="020B0606030504020204" pitchFamily="34" charset="0"/>
                <a:ea typeface="Times New Roman" panose="02020603050405020304" pitchFamily="18" charset="0"/>
              </a:rPr>
              <a:t> Presents a menu of all the sketches in your sketchbook. Clicking one will open it within the current window overwriting its content.</a:t>
            </a:r>
            <a:endParaRPr lang="en-US" sz="2400" dirty="0">
              <a:effectLst/>
              <a:latin typeface="Times New Roman" panose="02020603050405020304" pitchFamily="18" charset="0"/>
              <a:ea typeface="Times New Roman" panose="02020603050405020304" pitchFamily="18" charset="0"/>
            </a:endParaRPr>
          </a:p>
          <a:p>
            <a:pPr algn="just"/>
            <a:r>
              <a:rPr lang="en-US" sz="2400" i="1" spc="10" dirty="0">
                <a:solidFill>
                  <a:srgbClr val="000000"/>
                </a:solidFill>
                <a:effectLst/>
                <a:latin typeface="Open Sans" panose="020B0606030504020204" pitchFamily="34" charset="0"/>
                <a:ea typeface="Times New Roman" panose="02020603050405020304" pitchFamily="18" charset="0"/>
              </a:rPr>
              <a:t>Save</a:t>
            </a:r>
            <a:r>
              <a:rPr lang="en-US" sz="2400" spc="10" dirty="0">
                <a:solidFill>
                  <a:srgbClr val="000000"/>
                </a:solidFill>
                <a:effectLst/>
                <a:latin typeface="Open Sans" panose="020B0606030504020204" pitchFamily="34" charset="0"/>
                <a:ea typeface="Times New Roman" panose="02020603050405020304" pitchFamily="18" charset="0"/>
              </a:rPr>
              <a:t> Saves your sketch.</a:t>
            </a:r>
            <a:endParaRPr lang="en-US" sz="2400" dirty="0">
              <a:effectLst/>
              <a:latin typeface="Times New Roman" panose="02020603050405020304" pitchFamily="18" charset="0"/>
              <a:ea typeface="Times New Roman" panose="02020603050405020304" pitchFamily="18" charset="0"/>
            </a:endParaRPr>
          </a:p>
          <a:p>
            <a:pPr algn="just"/>
            <a:r>
              <a:rPr lang="en-US" sz="2400" i="1" spc="10" dirty="0">
                <a:solidFill>
                  <a:srgbClr val="000000"/>
                </a:solidFill>
                <a:effectLst/>
                <a:latin typeface="Open Sans" panose="020B0606030504020204" pitchFamily="34" charset="0"/>
                <a:ea typeface="Times New Roman" panose="02020603050405020304" pitchFamily="18" charset="0"/>
              </a:rPr>
              <a:t>Serial Monitor</a:t>
            </a:r>
            <a:r>
              <a:rPr lang="en-US" sz="2400" spc="10" dirty="0">
                <a:solidFill>
                  <a:srgbClr val="000000"/>
                </a:solidFill>
                <a:effectLst/>
                <a:latin typeface="Open Sans" panose="020B0606030504020204" pitchFamily="34" charset="0"/>
                <a:ea typeface="Times New Roman" panose="02020603050405020304" pitchFamily="18" charset="0"/>
              </a:rPr>
              <a:t> Opens the </a:t>
            </a:r>
            <a:r>
              <a:rPr lang="en-US" sz="2400" u="sng" spc="10" dirty="0">
                <a:solidFill>
                  <a:srgbClr val="00979D"/>
                </a:solidFill>
                <a:effectLst/>
                <a:latin typeface="Open Sans" panose="020B0606030504020204" pitchFamily="34" charset="0"/>
                <a:ea typeface="Times New Roman" panose="02020603050405020304" pitchFamily="18" charset="0"/>
                <a:hlinkClick r:id="rId2"/>
              </a:rPr>
              <a:t>serial monitor</a:t>
            </a:r>
            <a:r>
              <a:rPr lang="en-US" sz="2400" spc="10" dirty="0">
                <a:solidFill>
                  <a:srgbClr val="000000"/>
                </a:solidFill>
                <a:effectLst/>
                <a:latin typeface="Open Sans" panose="020B0606030504020204" pitchFamily="34" charset="0"/>
                <a:ea typeface="Times New Roman" panose="02020603050405020304" pitchFamily="18" charset="0"/>
              </a:rPr>
              <a:t>.</a:t>
            </a:r>
            <a:endParaRPr lang="en-US" sz="2400" dirty="0">
              <a:effectLst/>
              <a:latin typeface="Times New Roman" panose="02020603050405020304" pitchFamily="18" charset="0"/>
              <a:ea typeface="Times New Roman" panose="02020603050405020304" pitchFamily="18" charset="0"/>
            </a:endParaRPr>
          </a:p>
          <a:p>
            <a:pPr marL="0" indent="0" algn="just">
              <a:buNone/>
            </a:pPr>
            <a:r>
              <a:rPr lang="en-US" sz="2400" spc="10" dirty="0">
                <a:solidFill>
                  <a:srgbClr val="000000"/>
                </a:solidFill>
                <a:effectLst/>
                <a:latin typeface="Open Sans" panose="020B0606030504020204" pitchFamily="34" charset="0"/>
                <a:ea typeface="Calibri" panose="020F0502020204030204" pitchFamily="34" charset="0"/>
              </a:rPr>
              <a:t> </a:t>
            </a:r>
            <a:endParaRPr lang="en-US" sz="2400" dirty="0"/>
          </a:p>
        </p:txBody>
      </p:sp>
    </p:spTree>
    <p:extLst>
      <p:ext uri="{BB962C8B-B14F-4D97-AF65-F5344CB8AC3E}">
        <p14:creationId xmlns:p14="http://schemas.microsoft.com/office/powerpoint/2010/main" val="71578180"/>
      </p:ext>
    </p:extLst>
  </p:cSld>
  <p:clrMapOvr>
    <a:masterClrMapping/>
  </p:clrMapOvr>
  <p:transition>
    <p:fade/>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202</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lstStyle/>
          <a:p>
            <a:pPr algn="just"/>
            <a:r>
              <a:rPr lang="en-US" sz="3200" spc="10" dirty="0">
                <a:solidFill>
                  <a:srgbClr val="000000"/>
                </a:solidFill>
                <a:effectLst/>
                <a:latin typeface="Open Sans" panose="020B0606030504020204" pitchFamily="34" charset="0"/>
                <a:ea typeface="Times New Roman" panose="02020603050405020304" pitchFamily="18" charset="0"/>
              </a:rPr>
              <a:t>Additional commands are found within the five menus: </a:t>
            </a:r>
            <a:r>
              <a:rPr lang="en-US" sz="3200" b="1" spc="10" dirty="0">
                <a:solidFill>
                  <a:srgbClr val="000000"/>
                </a:solidFill>
                <a:effectLst/>
                <a:latin typeface="Open Sans" panose="020B0606030504020204" pitchFamily="34" charset="0"/>
                <a:ea typeface="Times New Roman" panose="02020603050405020304" pitchFamily="18" charset="0"/>
              </a:rPr>
              <a:t>File</a:t>
            </a:r>
            <a:r>
              <a:rPr lang="en-US" sz="3200" spc="10" dirty="0">
                <a:solidFill>
                  <a:srgbClr val="000000"/>
                </a:solidFill>
                <a:effectLst/>
                <a:latin typeface="Open Sans" panose="020B0606030504020204" pitchFamily="34" charset="0"/>
                <a:ea typeface="Times New Roman" panose="02020603050405020304" pitchFamily="18" charset="0"/>
              </a:rPr>
              <a:t>, </a:t>
            </a:r>
            <a:r>
              <a:rPr lang="en-US" sz="3200" b="1" spc="10" dirty="0">
                <a:solidFill>
                  <a:srgbClr val="000000"/>
                </a:solidFill>
                <a:effectLst/>
                <a:latin typeface="Open Sans" panose="020B0606030504020204" pitchFamily="34" charset="0"/>
                <a:ea typeface="Times New Roman" panose="02020603050405020304" pitchFamily="18" charset="0"/>
              </a:rPr>
              <a:t>Edit</a:t>
            </a:r>
            <a:r>
              <a:rPr lang="en-US" sz="3200" spc="10" dirty="0">
                <a:solidFill>
                  <a:srgbClr val="000000"/>
                </a:solidFill>
                <a:effectLst/>
                <a:latin typeface="Open Sans" panose="020B0606030504020204" pitchFamily="34" charset="0"/>
                <a:ea typeface="Times New Roman" panose="02020603050405020304" pitchFamily="18" charset="0"/>
              </a:rPr>
              <a:t>, </a:t>
            </a:r>
            <a:r>
              <a:rPr lang="en-US" sz="3200" b="1" spc="10" dirty="0">
                <a:solidFill>
                  <a:srgbClr val="000000"/>
                </a:solidFill>
                <a:effectLst/>
                <a:latin typeface="Open Sans" panose="020B0606030504020204" pitchFamily="34" charset="0"/>
                <a:ea typeface="Times New Roman" panose="02020603050405020304" pitchFamily="18" charset="0"/>
              </a:rPr>
              <a:t>Sketch</a:t>
            </a:r>
            <a:r>
              <a:rPr lang="en-US" sz="3200" spc="10" dirty="0">
                <a:solidFill>
                  <a:srgbClr val="000000"/>
                </a:solidFill>
                <a:effectLst/>
                <a:latin typeface="Open Sans" panose="020B0606030504020204" pitchFamily="34" charset="0"/>
                <a:ea typeface="Times New Roman" panose="02020603050405020304" pitchFamily="18" charset="0"/>
              </a:rPr>
              <a:t>, </a:t>
            </a:r>
            <a:r>
              <a:rPr lang="en-US" sz="3200" b="1" spc="10" dirty="0">
                <a:solidFill>
                  <a:srgbClr val="000000"/>
                </a:solidFill>
                <a:effectLst/>
                <a:latin typeface="Open Sans" panose="020B0606030504020204" pitchFamily="34" charset="0"/>
                <a:ea typeface="Times New Roman" panose="02020603050405020304" pitchFamily="18" charset="0"/>
              </a:rPr>
              <a:t>Tools</a:t>
            </a:r>
            <a:r>
              <a:rPr lang="en-US" sz="3200" spc="10" dirty="0">
                <a:solidFill>
                  <a:srgbClr val="000000"/>
                </a:solidFill>
                <a:effectLst/>
                <a:latin typeface="Open Sans" panose="020B0606030504020204" pitchFamily="34" charset="0"/>
                <a:ea typeface="Times New Roman" panose="02020603050405020304" pitchFamily="18" charset="0"/>
              </a:rPr>
              <a:t>, </a:t>
            </a:r>
            <a:r>
              <a:rPr lang="en-US" sz="3200" b="1" spc="10" dirty="0" err="1">
                <a:solidFill>
                  <a:srgbClr val="000000"/>
                </a:solidFill>
                <a:effectLst/>
                <a:latin typeface="Open Sans" panose="020B0606030504020204" pitchFamily="34" charset="0"/>
                <a:ea typeface="Times New Roman" panose="02020603050405020304" pitchFamily="18" charset="0"/>
              </a:rPr>
              <a:t>Help</a:t>
            </a:r>
            <a:r>
              <a:rPr lang="en-US" sz="3200" spc="10" dirty="0" err="1">
                <a:solidFill>
                  <a:srgbClr val="000000"/>
                </a:solidFill>
                <a:effectLst/>
                <a:latin typeface="Open Sans" panose="020B0606030504020204" pitchFamily="34" charset="0"/>
                <a:ea typeface="Times New Roman" panose="02020603050405020304" pitchFamily="18" charset="0"/>
              </a:rPr>
              <a:t>The</a:t>
            </a:r>
            <a:r>
              <a:rPr lang="en-US" sz="3200" spc="10" dirty="0">
                <a:solidFill>
                  <a:srgbClr val="000000"/>
                </a:solidFill>
                <a:effectLst/>
                <a:latin typeface="Open Sans" panose="020B0606030504020204" pitchFamily="34" charset="0"/>
                <a:ea typeface="Times New Roman" panose="02020603050405020304" pitchFamily="18" charset="0"/>
              </a:rPr>
              <a:t> menus are context sensitive, which means only those items relevant to the work currently being carried out are available.</a:t>
            </a:r>
            <a:endParaRPr lang="en-US" sz="32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1647825268"/>
      </p:ext>
    </p:extLst>
  </p:cSld>
  <p:clrMapOvr>
    <a:masterClrMapping/>
  </p:clrMapOvr>
  <p:transition>
    <p:fade/>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203</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rmAutofit lnSpcReduction="10000"/>
          </a:bodyPr>
          <a:lstStyle/>
          <a:p>
            <a:pPr algn="just">
              <a:spcBef>
                <a:spcPts val="200"/>
              </a:spcBef>
            </a:pPr>
            <a:r>
              <a:rPr lang="en-US" sz="2800" b="1" i="1" dirty="0">
                <a:solidFill>
                  <a:srgbClr val="000000"/>
                </a:solidFill>
                <a:effectLst/>
                <a:latin typeface="Open Sans" panose="020B0606030504020204" pitchFamily="34" charset="0"/>
                <a:ea typeface="Times New Roman" panose="02020603050405020304" pitchFamily="18" charset="0"/>
                <a:cs typeface="Latha" panose="020B0604020202020204" pitchFamily="34" charset="0"/>
              </a:rPr>
              <a:t>File</a:t>
            </a:r>
            <a:endParaRPr lang="en-US" sz="2800" b="1" i="1" dirty="0">
              <a:solidFill>
                <a:srgbClr val="2F5496"/>
              </a:solidFill>
              <a:effectLst/>
              <a:latin typeface="Calibri Light" panose="020F0302020204030204" pitchFamily="34" charset="0"/>
              <a:ea typeface="Times New Roman" panose="02020603050405020304" pitchFamily="18" charset="0"/>
              <a:cs typeface="Latha" panose="020B0604020202020204" pitchFamily="34" charset="0"/>
            </a:endParaRPr>
          </a:p>
          <a:p>
            <a:pPr marL="342900" lvl="0" indent="-342900" algn="just">
              <a:spcBef>
                <a:spcPts val="1500"/>
              </a:spcBef>
              <a:spcAft>
                <a:spcPts val="1500"/>
              </a:spcAft>
              <a:buSzPts val="1000"/>
              <a:buFont typeface="Symbol" panose="05050102010706020507" pitchFamily="18" charset="2"/>
              <a:buChar char=""/>
              <a:tabLst>
                <a:tab pos="457200" algn="l"/>
              </a:tabLst>
            </a:pPr>
            <a:r>
              <a:rPr lang="en-US" sz="2800" i="1" spc="10" dirty="0">
                <a:solidFill>
                  <a:srgbClr val="000000"/>
                </a:solidFill>
                <a:effectLst/>
                <a:latin typeface="Open Sans" panose="020B0606030504020204" pitchFamily="34" charset="0"/>
                <a:ea typeface="Times New Roman" panose="02020603050405020304" pitchFamily="18" charset="0"/>
              </a:rPr>
              <a:t>New</a:t>
            </a:r>
            <a:r>
              <a:rPr lang="en-US" sz="2800" spc="10" dirty="0">
                <a:solidFill>
                  <a:srgbClr val="000000"/>
                </a:solidFill>
                <a:effectLst/>
                <a:latin typeface="Open Sans" panose="020B0606030504020204" pitchFamily="34" charset="0"/>
                <a:ea typeface="Times New Roman" panose="02020603050405020304" pitchFamily="18" charset="0"/>
              </a:rPr>
              <a:t> Creates a new instance of the editor, with the bare minimum structure of a sketch already in place.</a:t>
            </a:r>
            <a:endParaRPr lang="en-US" sz="2800" dirty="0">
              <a:effectLst/>
              <a:latin typeface="Times New Roman" panose="02020603050405020304" pitchFamily="18" charset="0"/>
              <a:ea typeface="Times New Roman" panose="02020603050405020304" pitchFamily="18" charset="0"/>
            </a:endParaRPr>
          </a:p>
          <a:p>
            <a:pPr marL="342900" lvl="0" indent="-342900" algn="just">
              <a:spcBef>
                <a:spcPts val="1500"/>
              </a:spcBef>
              <a:spcAft>
                <a:spcPts val="1500"/>
              </a:spcAft>
              <a:buSzPts val="1000"/>
              <a:buFont typeface="Symbol" panose="05050102010706020507" pitchFamily="18" charset="2"/>
              <a:buChar char=""/>
              <a:tabLst>
                <a:tab pos="457200" algn="l"/>
              </a:tabLst>
            </a:pPr>
            <a:r>
              <a:rPr lang="en-US" sz="2800" i="1" spc="10" dirty="0">
                <a:solidFill>
                  <a:srgbClr val="000000"/>
                </a:solidFill>
                <a:effectLst/>
                <a:latin typeface="Open Sans" panose="020B0606030504020204" pitchFamily="34" charset="0"/>
                <a:ea typeface="Times New Roman" panose="02020603050405020304" pitchFamily="18" charset="0"/>
              </a:rPr>
              <a:t>Open</a:t>
            </a:r>
            <a:r>
              <a:rPr lang="en-US" sz="2800" spc="10" dirty="0">
                <a:solidFill>
                  <a:srgbClr val="000000"/>
                </a:solidFill>
                <a:effectLst/>
                <a:latin typeface="Open Sans" panose="020B0606030504020204" pitchFamily="34" charset="0"/>
                <a:ea typeface="Times New Roman" panose="02020603050405020304" pitchFamily="18" charset="0"/>
              </a:rPr>
              <a:t> Allows to load a sketch file browsing through the computer drives and folders.</a:t>
            </a:r>
            <a:endParaRPr lang="en-US" sz="2800" dirty="0">
              <a:effectLst/>
              <a:latin typeface="Times New Roman" panose="02020603050405020304" pitchFamily="18" charset="0"/>
              <a:ea typeface="Times New Roman" panose="02020603050405020304" pitchFamily="18" charset="0"/>
            </a:endParaRPr>
          </a:p>
          <a:p>
            <a:pPr marL="342900" lvl="0" indent="-342900" algn="just">
              <a:spcBef>
                <a:spcPts val="1500"/>
              </a:spcBef>
              <a:spcAft>
                <a:spcPts val="1500"/>
              </a:spcAft>
              <a:buSzPts val="1000"/>
              <a:buFont typeface="Symbol" panose="05050102010706020507" pitchFamily="18" charset="2"/>
              <a:buChar char=""/>
              <a:tabLst>
                <a:tab pos="457200" algn="l"/>
              </a:tabLst>
            </a:pPr>
            <a:r>
              <a:rPr lang="en-US" sz="2800" i="1" spc="10" dirty="0">
                <a:solidFill>
                  <a:srgbClr val="000000"/>
                </a:solidFill>
                <a:effectLst/>
                <a:latin typeface="Open Sans" panose="020B0606030504020204" pitchFamily="34" charset="0"/>
                <a:ea typeface="Times New Roman" panose="02020603050405020304" pitchFamily="18" charset="0"/>
              </a:rPr>
              <a:t>Open Recent</a:t>
            </a:r>
            <a:r>
              <a:rPr lang="en-US" sz="2800" spc="10" dirty="0">
                <a:solidFill>
                  <a:srgbClr val="000000"/>
                </a:solidFill>
                <a:effectLst/>
                <a:latin typeface="Open Sans" panose="020B0606030504020204" pitchFamily="34" charset="0"/>
                <a:ea typeface="Times New Roman" panose="02020603050405020304" pitchFamily="18" charset="0"/>
              </a:rPr>
              <a:t> Provides a short list of the most recent sketches, ready to be opened.</a:t>
            </a:r>
            <a:endParaRPr lang="en-US" sz="2800" dirty="0">
              <a:effectLst/>
              <a:latin typeface="Times New Roman" panose="02020603050405020304" pitchFamily="18" charset="0"/>
              <a:ea typeface="Times New Roman" panose="02020603050405020304" pitchFamily="18" charset="0"/>
            </a:endParaRPr>
          </a:p>
          <a:p>
            <a:pPr algn="just"/>
            <a:endParaRPr lang="en-US" sz="2800" dirty="0"/>
          </a:p>
        </p:txBody>
      </p:sp>
    </p:spTree>
    <p:extLst>
      <p:ext uri="{BB962C8B-B14F-4D97-AF65-F5344CB8AC3E}">
        <p14:creationId xmlns:p14="http://schemas.microsoft.com/office/powerpoint/2010/main" val="354010384"/>
      </p:ext>
    </p:extLst>
  </p:cSld>
  <p:clrMapOvr>
    <a:masterClrMapping/>
  </p:clrMapOvr>
  <p:transition>
    <p:fade/>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204</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Autofit/>
          </a:bodyPr>
          <a:lstStyle/>
          <a:p>
            <a:pPr marL="342900" lvl="0" indent="-342900" algn="just">
              <a:spcBef>
                <a:spcPts val="1500"/>
              </a:spcBef>
              <a:spcAft>
                <a:spcPts val="1500"/>
              </a:spcAft>
              <a:buSzPts val="1000"/>
              <a:buFont typeface="Symbol" panose="05050102010706020507" pitchFamily="18" charset="2"/>
              <a:buChar char=""/>
              <a:tabLst>
                <a:tab pos="457200" algn="l"/>
              </a:tabLst>
            </a:pPr>
            <a:r>
              <a:rPr lang="en-US" sz="2400" i="1" spc="10" dirty="0">
                <a:solidFill>
                  <a:srgbClr val="000000"/>
                </a:solidFill>
                <a:effectLst/>
                <a:latin typeface="Open Sans" panose="020B0606030504020204" pitchFamily="34" charset="0"/>
                <a:ea typeface="Times New Roman" panose="02020603050405020304" pitchFamily="18" charset="0"/>
              </a:rPr>
              <a:t>Sketchbook</a:t>
            </a:r>
            <a:r>
              <a:rPr lang="en-US" sz="2400" spc="10" dirty="0">
                <a:solidFill>
                  <a:srgbClr val="000000"/>
                </a:solidFill>
                <a:effectLst/>
                <a:latin typeface="Open Sans" panose="020B0606030504020204" pitchFamily="34" charset="0"/>
                <a:ea typeface="Times New Roman" panose="02020603050405020304" pitchFamily="18" charset="0"/>
              </a:rPr>
              <a:t> Shows the current sketches within the sketchbook folder structure; clicking on any name opens the corresponding sketch in a new editor instance.</a:t>
            </a:r>
            <a:endParaRPr lang="en-US" sz="2400" dirty="0">
              <a:effectLst/>
              <a:latin typeface="Times New Roman" panose="02020603050405020304" pitchFamily="18" charset="0"/>
              <a:ea typeface="Times New Roman" panose="02020603050405020304" pitchFamily="18" charset="0"/>
            </a:endParaRPr>
          </a:p>
          <a:p>
            <a:pPr marL="342900" lvl="0" indent="-342900" algn="just">
              <a:spcBef>
                <a:spcPts val="1500"/>
              </a:spcBef>
              <a:spcAft>
                <a:spcPts val="1500"/>
              </a:spcAft>
              <a:buSzPts val="1000"/>
              <a:buFont typeface="Symbol" panose="05050102010706020507" pitchFamily="18" charset="2"/>
              <a:buChar char=""/>
              <a:tabLst>
                <a:tab pos="457200" algn="l"/>
              </a:tabLst>
            </a:pPr>
            <a:r>
              <a:rPr lang="en-US" sz="2400" i="1" spc="10" dirty="0">
                <a:solidFill>
                  <a:srgbClr val="000000"/>
                </a:solidFill>
                <a:effectLst/>
                <a:latin typeface="Open Sans" panose="020B0606030504020204" pitchFamily="34" charset="0"/>
                <a:ea typeface="Times New Roman" panose="02020603050405020304" pitchFamily="18" charset="0"/>
              </a:rPr>
              <a:t>Examples</a:t>
            </a:r>
            <a:r>
              <a:rPr lang="en-US" sz="2400" spc="10" dirty="0">
                <a:solidFill>
                  <a:srgbClr val="000000"/>
                </a:solidFill>
                <a:effectLst/>
                <a:latin typeface="Open Sans" panose="020B0606030504020204" pitchFamily="34" charset="0"/>
                <a:ea typeface="Times New Roman" panose="02020603050405020304" pitchFamily="18" charset="0"/>
              </a:rPr>
              <a:t> Any example provided by the Arduino Software (IDE) or library shows up in this menu item. All the examples are structured in a tree that allows easy access by topic or library.</a:t>
            </a:r>
            <a:endParaRPr lang="en-US" sz="2400" dirty="0">
              <a:effectLst/>
              <a:latin typeface="Times New Roman" panose="02020603050405020304" pitchFamily="18" charset="0"/>
              <a:ea typeface="Times New Roman" panose="02020603050405020304" pitchFamily="18" charset="0"/>
            </a:endParaRPr>
          </a:p>
          <a:p>
            <a:pPr marL="342900" lvl="0" indent="-342900" algn="just">
              <a:spcBef>
                <a:spcPts val="1500"/>
              </a:spcBef>
              <a:spcAft>
                <a:spcPts val="1500"/>
              </a:spcAft>
              <a:buSzPts val="1000"/>
              <a:buFont typeface="Symbol" panose="05050102010706020507" pitchFamily="18" charset="2"/>
              <a:buChar char=""/>
              <a:tabLst>
                <a:tab pos="457200" algn="l"/>
              </a:tabLst>
            </a:pPr>
            <a:r>
              <a:rPr lang="en-US" sz="2400" i="1" spc="10" dirty="0">
                <a:solidFill>
                  <a:srgbClr val="000000"/>
                </a:solidFill>
                <a:effectLst/>
                <a:latin typeface="Open Sans" panose="020B0606030504020204" pitchFamily="34" charset="0"/>
                <a:ea typeface="Times New Roman" panose="02020603050405020304" pitchFamily="18" charset="0"/>
              </a:rPr>
              <a:t>Close</a:t>
            </a:r>
            <a:r>
              <a:rPr lang="en-US" sz="2400" spc="10" dirty="0">
                <a:solidFill>
                  <a:srgbClr val="000000"/>
                </a:solidFill>
                <a:effectLst/>
                <a:latin typeface="Open Sans" panose="020B0606030504020204" pitchFamily="34" charset="0"/>
                <a:ea typeface="Times New Roman" panose="02020603050405020304" pitchFamily="18" charset="0"/>
              </a:rPr>
              <a:t> Closes the instance of the Arduino Software from which it is clicked.</a:t>
            </a:r>
            <a:endParaRPr lang="en-US" sz="2400" dirty="0">
              <a:effectLst/>
              <a:latin typeface="Times New Roman" panose="02020603050405020304" pitchFamily="18" charset="0"/>
              <a:ea typeface="Times New Roman" panose="02020603050405020304" pitchFamily="18" charset="0"/>
            </a:endParaRPr>
          </a:p>
          <a:p>
            <a:pPr algn="just"/>
            <a:endParaRPr lang="en-US" sz="2400" dirty="0"/>
          </a:p>
        </p:txBody>
      </p:sp>
    </p:spTree>
    <p:extLst>
      <p:ext uri="{BB962C8B-B14F-4D97-AF65-F5344CB8AC3E}">
        <p14:creationId xmlns:p14="http://schemas.microsoft.com/office/powerpoint/2010/main" val="2881894165"/>
      </p:ext>
    </p:extLst>
  </p:cSld>
  <p:clrMapOvr>
    <a:masterClrMapping/>
  </p:clrMapOvr>
  <p:transition>
    <p:fade/>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205</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Autofit/>
          </a:bodyPr>
          <a:lstStyle/>
          <a:p>
            <a:pPr marL="342900" lvl="0" indent="-342900" algn="just">
              <a:spcBef>
                <a:spcPts val="1500"/>
              </a:spcBef>
              <a:spcAft>
                <a:spcPts val="1500"/>
              </a:spcAft>
              <a:buSzPts val="1000"/>
              <a:buFont typeface="Symbol" panose="05050102010706020507" pitchFamily="18" charset="2"/>
              <a:buChar char=""/>
              <a:tabLst>
                <a:tab pos="457200" algn="l"/>
              </a:tabLst>
            </a:pPr>
            <a:r>
              <a:rPr lang="en-US" sz="2400" i="1" spc="10" dirty="0">
                <a:solidFill>
                  <a:srgbClr val="000000"/>
                </a:solidFill>
                <a:effectLst/>
                <a:latin typeface="Open Sans" panose="020B0606030504020204" pitchFamily="34" charset="0"/>
                <a:ea typeface="Times New Roman" panose="02020603050405020304" pitchFamily="18" charset="0"/>
              </a:rPr>
              <a:t>Save</a:t>
            </a:r>
            <a:r>
              <a:rPr lang="en-US" sz="2400" spc="10" dirty="0">
                <a:solidFill>
                  <a:srgbClr val="000000"/>
                </a:solidFill>
                <a:effectLst/>
                <a:latin typeface="Open Sans" panose="020B0606030504020204" pitchFamily="34" charset="0"/>
                <a:ea typeface="Times New Roman" panose="02020603050405020304" pitchFamily="18" charset="0"/>
              </a:rPr>
              <a:t> Saves the sketch with the current name. If the file hasn't been named before, a name will be provided in a "Save as.." window.</a:t>
            </a:r>
            <a:endParaRPr lang="en-US" sz="2400" dirty="0">
              <a:effectLst/>
              <a:latin typeface="Times New Roman" panose="02020603050405020304" pitchFamily="18" charset="0"/>
              <a:ea typeface="Times New Roman" panose="02020603050405020304" pitchFamily="18" charset="0"/>
            </a:endParaRPr>
          </a:p>
          <a:p>
            <a:pPr marL="342900" lvl="0" indent="-342900" algn="just">
              <a:spcBef>
                <a:spcPts val="1500"/>
              </a:spcBef>
              <a:spcAft>
                <a:spcPts val="1500"/>
              </a:spcAft>
              <a:buSzPts val="1000"/>
              <a:buFont typeface="Symbol" panose="05050102010706020507" pitchFamily="18" charset="2"/>
              <a:buChar char=""/>
              <a:tabLst>
                <a:tab pos="457200" algn="l"/>
              </a:tabLst>
            </a:pPr>
            <a:r>
              <a:rPr lang="en-US" sz="2400" i="1" spc="10" dirty="0">
                <a:solidFill>
                  <a:srgbClr val="000000"/>
                </a:solidFill>
                <a:effectLst/>
                <a:latin typeface="Open Sans" panose="020B0606030504020204" pitchFamily="34" charset="0"/>
                <a:ea typeface="Times New Roman" panose="02020603050405020304" pitchFamily="18" charset="0"/>
              </a:rPr>
              <a:t>Save as...</a:t>
            </a:r>
            <a:r>
              <a:rPr lang="en-US" sz="2400" spc="10" dirty="0">
                <a:solidFill>
                  <a:srgbClr val="000000"/>
                </a:solidFill>
                <a:effectLst/>
                <a:latin typeface="Open Sans" panose="020B0606030504020204" pitchFamily="34" charset="0"/>
                <a:ea typeface="Times New Roman" panose="02020603050405020304" pitchFamily="18" charset="0"/>
              </a:rPr>
              <a:t> Allows to save the current sketch with a different name.</a:t>
            </a:r>
            <a:endParaRPr lang="en-US" sz="2400" dirty="0">
              <a:effectLst/>
              <a:latin typeface="Times New Roman" panose="02020603050405020304" pitchFamily="18" charset="0"/>
              <a:ea typeface="Times New Roman" panose="02020603050405020304" pitchFamily="18" charset="0"/>
            </a:endParaRPr>
          </a:p>
          <a:p>
            <a:pPr marL="342900" lvl="0" indent="-342900" algn="just">
              <a:spcBef>
                <a:spcPts val="1500"/>
              </a:spcBef>
              <a:spcAft>
                <a:spcPts val="1500"/>
              </a:spcAft>
              <a:buSzPts val="1000"/>
              <a:buFont typeface="Symbol" panose="05050102010706020507" pitchFamily="18" charset="2"/>
              <a:buChar char=""/>
              <a:tabLst>
                <a:tab pos="457200" algn="l"/>
              </a:tabLst>
            </a:pPr>
            <a:r>
              <a:rPr lang="en-US" sz="2400" i="1" spc="10" dirty="0">
                <a:solidFill>
                  <a:srgbClr val="000000"/>
                </a:solidFill>
                <a:effectLst/>
                <a:latin typeface="Open Sans" panose="020B0606030504020204" pitchFamily="34" charset="0"/>
                <a:ea typeface="Times New Roman" panose="02020603050405020304" pitchFamily="18" charset="0"/>
              </a:rPr>
              <a:t>Page Setup</a:t>
            </a:r>
            <a:r>
              <a:rPr lang="en-US" sz="2400" spc="10" dirty="0">
                <a:solidFill>
                  <a:srgbClr val="000000"/>
                </a:solidFill>
                <a:effectLst/>
                <a:latin typeface="Open Sans" panose="020B0606030504020204" pitchFamily="34" charset="0"/>
                <a:ea typeface="Times New Roman" panose="02020603050405020304" pitchFamily="18" charset="0"/>
              </a:rPr>
              <a:t> It shows the Page Setup window for printing.</a:t>
            </a:r>
            <a:endParaRPr lang="en-US" sz="2400" dirty="0">
              <a:effectLst/>
              <a:latin typeface="Times New Roman" panose="02020603050405020304" pitchFamily="18" charset="0"/>
              <a:ea typeface="Times New Roman" panose="02020603050405020304" pitchFamily="18" charset="0"/>
            </a:endParaRPr>
          </a:p>
          <a:p>
            <a:pPr marL="342900" lvl="0" indent="-342900" algn="just">
              <a:spcBef>
                <a:spcPts val="1500"/>
              </a:spcBef>
              <a:spcAft>
                <a:spcPts val="1500"/>
              </a:spcAft>
              <a:buSzPts val="1000"/>
              <a:buFont typeface="Symbol" panose="05050102010706020507" pitchFamily="18" charset="2"/>
              <a:buChar char=""/>
              <a:tabLst>
                <a:tab pos="457200" algn="l"/>
              </a:tabLst>
            </a:pPr>
            <a:r>
              <a:rPr lang="en-US" sz="2400" i="1" spc="10" dirty="0">
                <a:solidFill>
                  <a:srgbClr val="000000"/>
                </a:solidFill>
                <a:effectLst/>
                <a:latin typeface="Open Sans" panose="020B0606030504020204" pitchFamily="34" charset="0"/>
                <a:ea typeface="Times New Roman" panose="02020603050405020304" pitchFamily="18" charset="0"/>
              </a:rPr>
              <a:t>Print</a:t>
            </a:r>
            <a:r>
              <a:rPr lang="en-US" sz="2400" spc="10" dirty="0">
                <a:solidFill>
                  <a:srgbClr val="000000"/>
                </a:solidFill>
                <a:effectLst/>
                <a:latin typeface="Open Sans" panose="020B0606030504020204" pitchFamily="34" charset="0"/>
                <a:ea typeface="Times New Roman" panose="02020603050405020304" pitchFamily="18" charset="0"/>
              </a:rPr>
              <a:t> Sends the current sketch to the printer according to the settings defined in Page Setup.</a:t>
            </a:r>
            <a:endParaRPr lang="en-US" sz="2400" dirty="0">
              <a:effectLst/>
              <a:latin typeface="Times New Roman" panose="02020603050405020304" pitchFamily="18" charset="0"/>
              <a:ea typeface="Times New Roman" panose="02020603050405020304" pitchFamily="18" charset="0"/>
            </a:endParaRPr>
          </a:p>
          <a:p>
            <a:pPr algn="just"/>
            <a:endParaRPr lang="en-US" sz="2400" dirty="0"/>
          </a:p>
        </p:txBody>
      </p:sp>
    </p:spTree>
    <p:extLst>
      <p:ext uri="{BB962C8B-B14F-4D97-AF65-F5344CB8AC3E}">
        <p14:creationId xmlns:p14="http://schemas.microsoft.com/office/powerpoint/2010/main" val="4262380348"/>
      </p:ext>
    </p:extLst>
  </p:cSld>
  <p:clrMapOvr>
    <a:masterClrMapping/>
  </p:clrMapOvr>
  <p:transition>
    <p:fade/>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206</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rmAutofit/>
          </a:bodyPr>
          <a:lstStyle/>
          <a:p>
            <a:pPr marL="342900" lvl="0" indent="-342900" algn="just">
              <a:spcBef>
                <a:spcPts val="1500"/>
              </a:spcBef>
              <a:spcAft>
                <a:spcPts val="1500"/>
              </a:spcAft>
              <a:buSzPts val="1000"/>
              <a:buFont typeface="Symbol" panose="05050102010706020507" pitchFamily="18" charset="2"/>
              <a:buChar char=""/>
              <a:tabLst>
                <a:tab pos="457200" algn="l"/>
              </a:tabLst>
            </a:pPr>
            <a:r>
              <a:rPr lang="en-US" sz="2800" i="1" spc="10" dirty="0">
                <a:solidFill>
                  <a:srgbClr val="000000"/>
                </a:solidFill>
                <a:effectLst/>
                <a:latin typeface="Open Sans" panose="020B0606030504020204" pitchFamily="34" charset="0"/>
                <a:ea typeface="Times New Roman" panose="02020603050405020304" pitchFamily="18" charset="0"/>
              </a:rPr>
              <a:t>Preferences</a:t>
            </a:r>
            <a:r>
              <a:rPr lang="en-US" sz="2800" spc="10" dirty="0">
                <a:solidFill>
                  <a:srgbClr val="000000"/>
                </a:solidFill>
                <a:effectLst/>
                <a:latin typeface="Open Sans" panose="020B0606030504020204" pitchFamily="34" charset="0"/>
                <a:ea typeface="Times New Roman" panose="02020603050405020304" pitchFamily="18" charset="0"/>
              </a:rPr>
              <a:t> Opens the Preferences window where some settings of the IDE may be customized, as the language of the IDE interface.</a:t>
            </a:r>
            <a:endParaRPr lang="en-US" sz="2800" dirty="0">
              <a:effectLst/>
              <a:latin typeface="Times New Roman" panose="02020603050405020304" pitchFamily="18" charset="0"/>
              <a:ea typeface="Times New Roman" panose="02020603050405020304" pitchFamily="18" charset="0"/>
            </a:endParaRPr>
          </a:p>
          <a:p>
            <a:pPr marL="342900" lvl="0" indent="-342900" algn="just">
              <a:spcBef>
                <a:spcPts val="1500"/>
              </a:spcBef>
              <a:spcAft>
                <a:spcPts val="1500"/>
              </a:spcAft>
              <a:buSzPts val="1000"/>
              <a:buFont typeface="Symbol" panose="05050102010706020507" pitchFamily="18" charset="2"/>
              <a:buChar char=""/>
              <a:tabLst>
                <a:tab pos="457200" algn="l"/>
              </a:tabLst>
            </a:pPr>
            <a:r>
              <a:rPr lang="en-US" sz="2800" i="1" spc="10" dirty="0">
                <a:solidFill>
                  <a:srgbClr val="000000"/>
                </a:solidFill>
                <a:effectLst/>
                <a:latin typeface="Open Sans" panose="020B0606030504020204" pitchFamily="34" charset="0"/>
                <a:ea typeface="Times New Roman" panose="02020603050405020304" pitchFamily="18" charset="0"/>
              </a:rPr>
              <a:t>Quit</a:t>
            </a:r>
            <a:r>
              <a:rPr lang="en-US" sz="2800" spc="10" dirty="0">
                <a:solidFill>
                  <a:srgbClr val="000000"/>
                </a:solidFill>
                <a:effectLst/>
                <a:latin typeface="Open Sans" panose="020B0606030504020204" pitchFamily="34" charset="0"/>
                <a:ea typeface="Times New Roman" panose="02020603050405020304" pitchFamily="18" charset="0"/>
              </a:rPr>
              <a:t> Closes all IDE windows. The same sketches open when Quit was chosen will be automatically reopened the next time you start the IDE.</a:t>
            </a:r>
            <a:endParaRPr lang="en-US" sz="2800" dirty="0">
              <a:effectLst/>
              <a:latin typeface="Times New Roman" panose="02020603050405020304" pitchFamily="18" charset="0"/>
              <a:ea typeface="Times New Roman" panose="02020603050405020304" pitchFamily="18" charset="0"/>
            </a:endParaRPr>
          </a:p>
          <a:p>
            <a:pPr algn="just"/>
            <a:endParaRPr lang="en-US" sz="2800" dirty="0"/>
          </a:p>
        </p:txBody>
      </p:sp>
    </p:spTree>
    <p:extLst>
      <p:ext uri="{BB962C8B-B14F-4D97-AF65-F5344CB8AC3E}">
        <p14:creationId xmlns:p14="http://schemas.microsoft.com/office/powerpoint/2010/main" val="1070399532"/>
      </p:ext>
    </p:extLst>
  </p:cSld>
  <p:clrMapOvr>
    <a:masterClrMapping/>
  </p:clrMapOvr>
  <p:transition>
    <p:fade/>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207</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rmAutofit/>
          </a:bodyPr>
          <a:lstStyle/>
          <a:p>
            <a:pPr algn="just">
              <a:spcBef>
                <a:spcPts val="200"/>
              </a:spcBef>
            </a:pPr>
            <a:r>
              <a:rPr lang="en-US" sz="2400" b="1" i="1" dirty="0">
                <a:solidFill>
                  <a:srgbClr val="000000"/>
                </a:solidFill>
                <a:effectLst/>
                <a:latin typeface="Open Sans" panose="020B0606030504020204" pitchFamily="34" charset="0"/>
                <a:ea typeface="Times New Roman" panose="02020603050405020304" pitchFamily="18" charset="0"/>
                <a:cs typeface="Latha" panose="020B0604020202020204" pitchFamily="34" charset="0"/>
              </a:rPr>
              <a:t>Edit</a:t>
            </a:r>
            <a:endParaRPr lang="en-US" sz="2400" b="1" i="1" dirty="0">
              <a:solidFill>
                <a:srgbClr val="2F5496"/>
              </a:solidFill>
              <a:effectLst/>
              <a:latin typeface="Calibri Light" panose="020F0302020204030204" pitchFamily="34" charset="0"/>
              <a:ea typeface="Times New Roman" panose="02020603050405020304" pitchFamily="18" charset="0"/>
              <a:cs typeface="Latha" panose="020B0604020202020204" pitchFamily="34" charset="0"/>
            </a:endParaRPr>
          </a:p>
          <a:p>
            <a:pPr marL="342900" lvl="0" indent="-342900" algn="just">
              <a:spcBef>
                <a:spcPts val="1500"/>
              </a:spcBef>
              <a:spcAft>
                <a:spcPts val="1500"/>
              </a:spcAft>
              <a:buSzPts val="1000"/>
              <a:buFont typeface="Symbol" panose="05050102010706020507" pitchFamily="18" charset="2"/>
              <a:buChar char=""/>
              <a:tabLst>
                <a:tab pos="457200" algn="l"/>
              </a:tabLst>
            </a:pPr>
            <a:r>
              <a:rPr lang="en-US" sz="2400" i="1" spc="10" dirty="0">
                <a:solidFill>
                  <a:srgbClr val="000000"/>
                </a:solidFill>
                <a:effectLst/>
                <a:latin typeface="Open Sans" panose="020B0606030504020204" pitchFamily="34" charset="0"/>
                <a:ea typeface="Times New Roman" panose="02020603050405020304" pitchFamily="18" charset="0"/>
              </a:rPr>
              <a:t>Undo/Redo</a:t>
            </a:r>
            <a:r>
              <a:rPr lang="en-US" sz="2400" spc="10" dirty="0">
                <a:solidFill>
                  <a:srgbClr val="000000"/>
                </a:solidFill>
                <a:effectLst/>
                <a:latin typeface="Open Sans" panose="020B0606030504020204" pitchFamily="34" charset="0"/>
                <a:ea typeface="Times New Roman" panose="02020603050405020304" pitchFamily="18" charset="0"/>
              </a:rPr>
              <a:t> Goes back of one or more steps you did while editing; when you go back, you may go forward with Redo.</a:t>
            </a:r>
            <a:endParaRPr lang="en-US" sz="2400" dirty="0">
              <a:effectLst/>
              <a:latin typeface="Times New Roman" panose="02020603050405020304" pitchFamily="18" charset="0"/>
              <a:ea typeface="Times New Roman" panose="02020603050405020304" pitchFamily="18" charset="0"/>
            </a:endParaRPr>
          </a:p>
          <a:p>
            <a:pPr marL="342900" lvl="0" indent="-342900" algn="just">
              <a:spcBef>
                <a:spcPts val="1500"/>
              </a:spcBef>
              <a:spcAft>
                <a:spcPts val="1500"/>
              </a:spcAft>
              <a:buSzPts val="1000"/>
              <a:buFont typeface="Symbol" panose="05050102010706020507" pitchFamily="18" charset="2"/>
              <a:buChar char=""/>
              <a:tabLst>
                <a:tab pos="457200" algn="l"/>
              </a:tabLst>
            </a:pPr>
            <a:r>
              <a:rPr lang="en-US" sz="2400" i="1" spc="10" dirty="0">
                <a:solidFill>
                  <a:srgbClr val="000000"/>
                </a:solidFill>
                <a:effectLst/>
                <a:latin typeface="Open Sans" panose="020B0606030504020204" pitchFamily="34" charset="0"/>
                <a:ea typeface="Times New Roman" panose="02020603050405020304" pitchFamily="18" charset="0"/>
              </a:rPr>
              <a:t>Cut</a:t>
            </a:r>
            <a:r>
              <a:rPr lang="en-US" sz="2400" spc="10" dirty="0">
                <a:solidFill>
                  <a:srgbClr val="000000"/>
                </a:solidFill>
                <a:effectLst/>
                <a:latin typeface="Open Sans" panose="020B0606030504020204" pitchFamily="34" charset="0"/>
                <a:ea typeface="Times New Roman" panose="02020603050405020304" pitchFamily="18" charset="0"/>
              </a:rPr>
              <a:t> Removes the selected text from the editor and places it into the clipboard.</a:t>
            </a:r>
            <a:endParaRPr lang="en-US" sz="2400" dirty="0">
              <a:effectLst/>
              <a:latin typeface="Times New Roman" panose="02020603050405020304" pitchFamily="18" charset="0"/>
              <a:ea typeface="Times New Roman" panose="02020603050405020304" pitchFamily="18" charset="0"/>
            </a:endParaRPr>
          </a:p>
          <a:p>
            <a:pPr marL="342900" lvl="0" indent="-342900" algn="just">
              <a:spcBef>
                <a:spcPts val="1500"/>
              </a:spcBef>
              <a:spcAft>
                <a:spcPts val="1500"/>
              </a:spcAft>
              <a:buSzPts val="1000"/>
              <a:buFont typeface="Symbol" panose="05050102010706020507" pitchFamily="18" charset="2"/>
              <a:buChar char=""/>
              <a:tabLst>
                <a:tab pos="457200" algn="l"/>
              </a:tabLst>
            </a:pPr>
            <a:r>
              <a:rPr lang="en-US" sz="2400" i="1" spc="10" dirty="0">
                <a:solidFill>
                  <a:srgbClr val="000000"/>
                </a:solidFill>
                <a:effectLst/>
                <a:latin typeface="Open Sans" panose="020B0606030504020204" pitchFamily="34" charset="0"/>
                <a:ea typeface="Times New Roman" panose="02020603050405020304" pitchFamily="18" charset="0"/>
              </a:rPr>
              <a:t>Copy</a:t>
            </a:r>
            <a:r>
              <a:rPr lang="en-US" sz="2400" spc="10" dirty="0">
                <a:solidFill>
                  <a:srgbClr val="000000"/>
                </a:solidFill>
                <a:effectLst/>
                <a:latin typeface="Open Sans" panose="020B0606030504020204" pitchFamily="34" charset="0"/>
                <a:ea typeface="Times New Roman" panose="02020603050405020304" pitchFamily="18" charset="0"/>
              </a:rPr>
              <a:t> Duplicates the selected text in the editor and places it into the clipboard.</a:t>
            </a:r>
            <a:endParaRPr lang="en-US" sz="2400" dirty="0">
              <a:effectLst/>
              <a:latin typeface="Times New Roman" panose="02020603050405020304" pitchFamily="18" charset="0"/>
              <a:ea typeface="Times New Roman" panose="02020603050405020304" pitchFamily="18" charset="0"/>
            </a:endParaRPr>
          </a:p>
          <a:p>
            <a:pPr algn="just"/>
            <a:endParaRPr lang="en-US" sz="2400" dirty="0"/>
          </a:p>
        </p:txBody>
      </p:sp>
    </p:spTree>
    <p:extLst>
      <p:ext uri="{BB962C8B-B14F-4D97-AF65-F5344CB8AC3E}">
        <p14:creationId xmlns:p14="http://schemas.microsoft.com/office/powerpoint/2010/main" val="2830243128"/>
      </p:ext>
    </p:extLst>
  </p:cSld>
  <p:clrMapOvr>
    <a:masterClrMapping/>
  </p:clrMapOvr>
  <p:transition>
    <p:fade/>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208</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rmAutofit/>
          </a:bodyPr>
          <a:lstStyle/>
          <a:p>
            <a:pPr marL="342900" lvl="0" indent="-342900" algn="just">
              <a:spcBef>
                <a:spcPts val="1500"/>
              </a:spcBef>
              <a:spcAft>
                <a:spcPts val="1500"/>
              </a:spcAft>
              <a:buSzPts val="1000"/>
              <a:buFont typeface="Symbol" panose="05050102010706020507" pitchFamily="18" charset="2"/>
              <a:buChar char=""/>
              <a:tabLst>
                <a:tab pos="457200" algn="l"/>
              </a:tabLst>
            </a:pPr>
            <a:r>
              <a:rPr lang="en-US" sz="2400" i="1" spc="10" dirty="0">
                <a:solidFill>
                  <a:srgbClr val="000000"/>
                </a:solidFill>
                <a:effectLst/>
                <a:latin typeface="Open Sans" panose="020B0606030504020204" pitchFamily="34" charset="0"/>
                <a:ea typeface="Times New Roman" panose="02020603050405020304" pitchFamily="18" charset="0"/>
              </a:rPr>
              <a:t>Copy for Forum</a:t>
            </a:r>
            <a:r>
              <a:rPr lang="en-US" sz="2400" spc="10" dirty="0">
                <a:solidFill>
                  <a:srgbClr val="000000"/>
                </a:solidFill>
                <a:effectLst/>
                <a:latin typeface="Open Sans" panose="020B0606030504020204" pitchFamily="34" charset="0"/>
                <a:ea typeface="Times New Roman" panose="02020603050405020304" pitchFamily="18" charset="0"/>
              </a:rPr>
              <a:t> Copies the code of your sketch to the clipboard in a form suitable for posting to the forum, complete with syntax coloring.</a:t>
            </a:r>
            <a:endParaRPr lang="en-US" sz="2400" dirty="0">
              <a:effectLst/>
              <a:latin typeface="Times New Roman" panose="02020603050405020304" pitchFamily="18" charset="0"/>
              <a:ea typeface="Times New Roman" panose="02020603050405020304" pitchFamily="18" charset="0"/>
            </a:endParaRPr>
          </a:p>
          <a:p>
            <a:pPr marL="342900" lvl="0" indent="-342900" algn="just">
              <a:spcBef>
                <a:spcPts val="1500"/>
              </a:spcBef>
              <a:spcAft>
                <a:spcPts val="1500"/>
              </a:spcAft>
              <a:buSzPts val="1000"/>
              <a:buFont typeface="Symbol" panose="05050102010706020507" pitchFamily="18" charset="2"/>
              <a:buChar char=""/>
              <a:tabLst>
                <a:tab pos="457200" algn="l"/>
              </a:tabLst>
            </a:pPr>
            <a:r>
              <a:rPr lang="en-US" sz="2400" i="1" spc="10" dirty="0">
                <a:solidFill>
                  <a:srgbClr val="000000"/>
                </a:solidFill>
                <a:effectLst/>
                <a:latin typeface="Open Sans" panose="020B0606030504020204" pitchFamily="34" charset="0"/>
                <a:ea typeface="Times New Roman" panose="02020603050405020304" pitchFamily="18" charset="0"/>
              </a:rPr>
              <a:t>Paste</a:t>
            </a:r>
            <a:r>
              <a:rPr lang="en-US" sz="2400" spc="10" dirty="0">
                <a:solidFill>
                  <a:srgbClr val="000000"/>
                </a:solidFill>
                <a:effectLst/>
                <a:latin typeface="Open Sans" panose="020B0606030504020204" pitchFamily="34" charset="0"/>
                <a:ea typeface="Times New Roman" panose="02020603050405020304" pitchFamily="18" charset="0"/>
              </a:rPr>
              <a:t> Puts the contents of the clipboard at the cursor position, in the editor.</a:t>
            </a:r>
            <a:endParaRPr lang="en-US" sz="2400" dirty="0">
              <a:effectLst/>
              <a:latin typeface="Times New Roman" panose="02020603050405020304" pitchFamily="18" charset="0"/>
              <a:ea typeface="Times New Roman" panose="02020603050405020304" pitchFamily="18" charset="0"/>
            </a:endParaRPr>
          </a:p>
          <a:p>
            <a:pPr marL="342900" lvl="0" indent="-342900" algn="just">
              <a:spcBef>
                <a:spcPts val="1500"/>
              </a:spcBef>
              <a:spcAft>
                <a:spcPts val="1500"/>
              </a:spcAft>
              <a:buSzPts val="1000"/>
              <a:buFont typeface="Symbol" panose="05050102010706020507" pitchFamily="18" charset="2"/>
              <a:buChar char=""/>
              <a:tabLst>
                <a:tab pos="457200" algn="l"/>
              </a:tabLst>
            </a:pPr>
            <a:r>
              <a:rPr lang="en-US" sz="2400" i="1" spc="10" dirty="0">
                <a:solidFill>
                  <a:srgbClr val="000000"/>
                </a:solidFill>
                <a:effectLst/>
                <a:latin typeface="Open Sans" panose="020B0606030504020204" pitchFamily="34" charset="0"/>
                <a:ea typeface="Times New Roman" panose="02020603050405020304" pitchFamily="18" charset="0"/>
              </a:rPr>
              <a:t>Select All</a:t>
            </a:r>
            <a:r>
              <a:rPr lang="en-US" sz="2400" spc="10" dirty="0">
                <a:solidFill>
                  <a:srgbClr val="000000"/>
                </a:solidFill>
                <a:effectLst/>
                <a:latin typeface="Open Sans" panose="020B0606030504020204" pitchFamily="34" charset="0"/>
                <a:ea typeface="Times New Roman" panose="02020603050405020304" pitchFamily="18" charset="0"/>
              </a:rPr>
              <a:t> Selects and highlights the whole content of the editor.</a:t>
            </a:r>
            <a:endParaRPr lang="en-US" sz="2400" dirty="0">
              <a:effectLst/>
              <a:latin typeface="Times New Roman" panose="02020603050405020304" pitchFamily="18" charset="0"/>
              <a:ea typeface="Times New Roman" panose="02020603050405020304" pitchFamily="18" charset="0"/>
            </a:endParaRPr>
          </a:p>
          <a:p>
            <a:pPr algn="just"/>
            <a:endParaRPr lang="en-US" sz="2400" dirty="0"/>
          </a:p>
        </p:txBody>
      </p:sp>
    </p:spTree>
    <p:extLst>
      <p:ext uri="{BB962C8B-B14F-4D97-AF65-F5344CB8AC3E}">
        <p14:creationId xmlns:p14="http://schemas.microsoft.com/office/powerpoint/2010/main" val="3029217406"/>
      </p:ext>
    </p:extLst>
  </p:cSld>
  <p:clrMapOvr>
    <a:masterClrMapping/>
  </p:clrMapOvr>
  <p:transition>
    <p:fade/>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209</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rmAutofit/>
          </a:bodyPr>
          <a:lstStyle/>
          <a:p>
            <a:pPr marL="342900" lvl="0" indent="-342900" algn="just">
              <a:spcBef>
                <a:spcPts val="1500"/>
              </a:spcBef>
              <a:spcAft>
                <a:spcPts val="1500"/>
              </a:spcAft>
              <a:buSzPts val="1000"/>
              <a:buFont typeface="Symbol" panose="05050102010706020507" pitchFamily="18" charset="2"/>
              <a:buChar char=""/>
              <a:tabLst>
                <a:tab pos="457200" algn="l"/>
              </a:tabLst>
            </a:pPr>
            <a:r>
              <a:rPr lang="en-US" sz="2400" i="1" spc="10" dirty="0">
                <a:solidFill>
                  <a:srgbClr val="000000"/>
                </a:solidFill>
                <a:effectLst/>
                <a:latin typeface="Open Sans" panose="020B0606030504020204" pitchFamily="34" charset="0"/>
                <a:ea typeface="Times New Roman" panose="02020603050405020304" pitchFamily="18" charset="0"/>
              </a:rPr>
              <a:t>Find</a:t>
            </a:r>
            <a:r>
              <a:rPr lang="en-US" sz="2400" spc="10" dirty="0">
                <a:solidFill>
                  <a:srgbClr val="000000"/>
                </a:solidFill>
                <a:effectLst/>
                <a:latin typeface="Open Sans" panose="020B0606030504020204" pitchFamily="34" charset="0"/>
                <a:ea typeface="Times New Roman" panose="02020603050405020304" pitchFamily="18" charset="0"/>
              </a:rPr>
              <a:t> Opens the Find and Replace window where you can specify text to search inside the current sketch according to several options.</a:t>
            </a:r>
            <a:endParaRPr lang="en-US" sz="2400" dirty="0">
              <a:effectLst/>
              <a:latin typeface="Times New Roman" panose="02020603050405020304" pitchFamily="18" charset="0"/>
              <a:ea typeface="Times New Roman" panose="02020603050405020304" pitchFamily="18" charset="0"/>
            </a:endParaRPr>
          </a:p>
          <a:p>
            <a:pPr marL="342900" lvl="0" indent="-342900" algn="just">
              <a:spcBef>
                <a:spcPts val="1500"/>
              </a:spcBef>
              <a:spcAft>
                <a:spcPts val="1500"/>
              </a:spcAft>
              <a:buSzPts val="1000"/>
              <a:buFont typeface="Symbol" panose="05050102010706020507" pitchFamily="18" charset="2"/>
              <a:buChar char=""/>
              <a:tabLst>
                <a:tab pos="457200" algn="l"/>
              </a:tabLst>
            </a:pPr>
            <a:r>
              <a:rPr lang="en-US" sz="2400" i="1" spc="10" dirty="0">
                <a:solidFill>
                  <a:srgbClr val="000000"/>
                </a:solidFill>
                <a:effectLst/>
                <a:latin typeface="Open Sans" panose="020B0606030504020204" pitchFamily="34" charset="0"/>
                <a:ea typeface="Times New Roman" panose="02020603050405020304" pitchFamily="18" charset="0"/>
              </a:rPr>
              <a:t>Find Next</a:t>
            </a:r>
            <a:r>
              <a:rPr lang="en-US" sz="2400" spc="10" dirty="0">
                <a:solidFill>
                  <a:srgbClr val="000000"/>
                </a:solidFill>
                <a:effectLst/>
                <a:latin typeface="Open Sans" panose="020B0606030504020204" pitchFamily="34" charset="0"/>
                <a:ea typeface="Times New Roman" panose="02020603050405020304" pitchFamily="18" charset="0"/>
              </a:rPr>
              <a:t> Highlights the next occurrence - if any - of the string specified as the search item in the Find window, relative to the cursor position.</a:t>
            </a:r>
            <a:endParaRPr lang="en-US" sz="2400" dirty="0">
              <a:effectLst/>
              <a:latin typeface="Times New Roman" panose="02020603050405020304" pitchFamily="18" charset="0"/>
              <a:ea typeface="Times New Roman" panose="02020603050405020304" pitchFamily="18" charset="0"/>
            </a:endParaRPr>
          </a:p>
          <a:p>
            <a:pPr marL="342900" lvl="0" indent="-342900" algn="just">
              <a:spcBef>
                <a:spcPts val="1500"/>
              </a:spcBef>
              <a:spcAft>
                <a:spcPts val="1500"/>
              </a:spcAft>
              <a:buSzPts val="1000"/>
              <a:buFont typeface="Symbol" panose="05050102010706020507" pitchFamily="18" charset="2"/>
              <a:buChar char=""/>
              <a:tabLst>
                <a:tab pos="457200" algn="l"/>
              </a:tabLst>
            </a:pPr>
            <a:r>
              <a:rPr lang="en-US" sz="2400" i="1" spc="10" dirty="0">
                <a:solidFill>
                  <a:srgbClr val="000000"/>
                </a:solidFill>
                <a:effectLst/>
                <a:latin typeface="Open Sans" panose="020B0606030504020204" pitchFamily="34" charset="0"/>
                <a:ea typeface="Times New Roman" panose="02020603050405020304" pitchFamily="18" charset="0"/>
              </a:rPr>
              <a:t>Find Previous</a:t>
            </a:r>
            <a:r>
              <a:rPr lang="en-US" sz="2400" spc="10" dirty="0">
                <a:solidFill>
                  <a:srgbClr val="000000"/>
                </a:solidFill>
                <a:effectLst/>
                <a:latin typeface="Open Sans" panose="020B0606030504020204" pitchFamily="34" charset="0"/>
                <a:ea typeface="Times New Roman" panose="02020603050405020304" pitchFamily="18" charset="0"/>
              </a:rPr>
              <a:t> Highlights the previous occurrence - if any - of the string specified as the search item in the Find window relative to the cursor position.</a:t>
            </a:r>
            <a:endParaRPr lang="en-US" sz="2400" dirty="0">
              <a:effectLst/>
              <a:latin typeface="Times New Roman" panose="02020603050405020304" pitchFamily="18" charset="0"/>
              <a:ea typeface="Times New Roman" panose="02020603050405020304" pitchFamily="18" charset="0"/>
            </a:endParaRPr>
          </a:p>
          <a:p>
            <a:pPr algn="just"/>
            <a:endParaRPr lang="en-US" sz="2400" dirty="0"/>
          </a:p>
        </p:txBody>
      </p:sp>
    </p:spTree>
    <p:extLst>
      <p:ext uri="{BB962C8B-B14F-4D97-AF65-F5344CB8AC3E}">
        <p14:creationId xmlns:p14="http://schemas.microsoft.com/office/powerpoint/2010/main" val="326482650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FF"/>
                </a:solidFill>
              </a:rPr>
              <a:t>Application Sensors &amp; Actuators </a:t>
            </a:r>
            <a:endParaRPr lang="en-US" dirty="0"/>
          </a:p>
        </p:txBody>
      </p:sp>
      <p:sp>
        <p:nvSpPr>
          <p:cNvPr id="3" name="Content Placeholder 2"/>
          <p:cNvSpPr>
            <a:spLocks noGrp="1"/>
          </p:cNvSpPr>
          <p:nvPr>
            <p:ph idx="1"/>
          </p:nvPr>
        </p:nvSpPr>
        <p:spPr/>
        <p:txBody>
          <a:bodyPr>
            <a:normAutofit/>
          </a:bodyPr>
          <a:lstStyle/>
          <a:p>
            <a:pPr algn="just">
              <a:lnSpc>
                <a:spcPct val="120000"/>
              </a:lnSpc>
            </a:pPr>
            <a:r>
              <a:rPr lang="en-US" dirty="0">
                <a:solidFill>
                  <a:srgbClr val="0070C0"/>
                </a:solidFill>
              </a:rPr>
              <a:t>An </a:t>
            </a:r>
            <a:r>
              <a:rPr lang="en-US" dirty="0">
                <a:solidFill>
                  <a:srgbClr val="FF0000"/>
                </a:solidFill>
              </a:rPr>
              <a:t>actuator</a:t>
            </a:r>
            <a:r>
              <a:rPr lang="en-US" dirty="0">
                <a:solidFill>
                  <a:srgbClr val="0070C0"/>
                </a:solidFill>
              </a:rPr>
              <a:t>, on the other hand, can be seen as a </a:t>
            </a:r>
            <a:r>
              <a:rPr lang="en-US" dirty="0">
                <a:solidFill>
                  <a:srgbClr val="FF0000"/>
                </a:solidFill>
              </a:rPr>
              <a:t>tool </a:t>
            </a:r>
            <a:r>
              <a:rPr lang="en-US" dirty="0">
                <a:solidFill>
                  <a:srgbClr val="0070C0"/>
                </a:solidFill>
              </a:rPr>
              <a:t>which functions </a:t>
            </a:r>
            <a:r>
              <a:rPr lang="en-US" dirty="0">
                <a:solidFill>
                  <a:srgbClr val="FF0000"/>
                </a:solidFill>
              </a:rPr>
              <a:t>inversely to the sensor</a:t>
            </a:r>
            <a:r>
              <a:rPr lang="en-US" dirty="0">
                <a:solidFill>
                  <a:srgbClr val="0070C0"/>
                </a:solidFill>
              </a:rPr>
              <a:t>. </a:t>
            </a:r>
          </a:p>
          <a:p>
            <a:pPr algn="just">
              <a:lnSpc>
                <a:spcPct val="120000"/>
              </a:lnSpc>
            </a:pPr>
            <a:r>
              <a:rPr lang="en-US" dirty="0">
                <a:solidFill>
                  <a:srgbClr val="0070C0"/>
                </a:solidFill>
              </a:rPr>
              <a:t>By interpreting the control system and converting them into mechanical motion, it actually introduces changes to its physical surroundings by means of a variety of simple actions, including but not limited to opening and closing valves, changing other devices’ position or angle, activating them or emitting sounds or light. In simpler terms, the actuator is referred to as a </a:t>
            </a:r>
            <a:r>
              <a:rPr lang="en-US" dirty="0">
                <a:solidFill>
                  <a:srgbClr val="FF0000"/>
                </a:solidFill>
              </a:rPr>
              <a:t>‘mover’.</a:t>
            </a:r>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21</a:t>
            </a:fld>
            <a:endParaRPr lang="en-US"/>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210</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rmAutofit/>
          </a:bodyPr>
          <a:lstStyle/>
          <a:p>
            <a:pPr algn="just">
              <a:spcBef>
                <a:spcPts val="200"/>
              </a:spcBef>
            </a:pPr>
            <a:r>
              <a:rPr lang="en-US" sz="2400" b="1" i="1" dirty="0">
                <a:solidFill>
                  <a:srgbClr val="000000"/>
                </a:solidFill>
                <a:effectLst/>
                <a:latin typeface="Open Sans" panose="020B0606030504020204" pitchFamily="34" charset="0"/>
                <a:ea typeface="Times New Roman" panose="02020603050405020304" pitchFamily="18" charset="0"/>
                <a:cs typeface="Latha" panose="020B0604020202020204" pitchFamily="34" charset="0"/>
              </a:rPr>
              <a:t>Sketch</a:t>
            </a:r>
            <a:endParaRPr lang="en-US" sz="2400" b="1" i="1" dirty="0">
              <a:solidFill>
                <a:srgbClr val="2F5496"/>
              </a:solidFill>
              <a:effectLst/>
              <a:latin typeface="Calibri Light" panose="020F0302020204030204" pitchFamily="34" charset="0"/>
              <a:ea typeface="Times New Roman" panose="02020603050405020304" pitchFamily="18" charset="0"/>
              <a:cs typeface="Latha" panose="020B0604020202020204" pitchFamily="34" charset="0"/>
            </a:endParaRPr>
          </a:p>
          <a:p>
            <a:pPr marL="342900" lvl="0" indent="-342900" algn="just">
              <a:spcBef>
                <a:spcPts val="1500"/>
              </a:spcBef>
              <a:spcAft>
                <a:spcPts val="1500"/>
              </a:spcAft>
              <a:buSzPts val="1000"/>
              <a:buFont typeface="Symbol" panose="05050102010706020507" pitchFamily="18" charset="2"/>
              <a:buChar char=""/>
              <a:tabLst>
                <a:tab pos="457200" algn="l"/>
              </a:tabLst>
            </a:pPr>
            <a:r>
              <a:rPr lang="en-US" sz="2400" i="1" spc="10" dirty="0">
                <a:solidFill>
                  <a:srgbClr val="000000"/>
                </a:solidFill>
                <a:effectLst/>
                <a:latin typeface="Open Sans" panose="020B0606030504020204" pitchFamily="34" charset="0"/>
                <a:ea typeface="Times New Roman" panose="02020603050405020304" pitchFamily="18" charset="0"/>
              </a:rPr>
              <a:t>Verify/Compile</a:t>
            </a:r>
            <a:r>
              <a:rPr lang="en-US" sz="2400" spc="10" dirty="0">
                <a:solidFill>
                  <a:srgbClr val="000000"/>
                </a:solidFill>
                <a:effectLst/>
                <a:latin typeface="Open Sans" panose="020B0606030504020204" pitchFamily="34" charset="0"/>
                <a:ea typeface="Times New Roman" panose="02020603050405020304" pitchFamily="18" charset="0"/>
              </a:rPr>
              <a:t> Checks your sketch for errors compiling it; it will report memory usage for code and variables in the console area.</a:t>
            </a:r>
            <a:endParaRPr lang="en-US" sz="2400" dirty="0">
              <a:effectLst/>
              <a:latin typeface="Times New Roman" panose="02020603050405020304" pitchFamily="18" charset="0"/>
              <a:ea typeface="Times New Roman" panose="02020603050405020304" pitchFamily="18" charset="0"/>
            </a:endParaRPr>
          </a:p>
          <a:p>
            <a:pPr marL="342900" lvl="0" indent="-342900" algn="just">
              <a:spcBef>
                <a:spcPts val="1500"/>
              </a:spcBef>
              <a:spcAft>
                <a:spcPts val="1500"/>
              </a:spcAft>
              <a:buSzPts val="1000"/>
              <a:buFont typeface="Symbol" panose="05050102010706020507" pitchFamily="18" charset="2"/>
              <a:buChar char=""/>
              <a:tabLst>
                <a:tab pos="457200" algn="l"/>
              </a:tabLst>
            </a:pPr>
            <a:r>
              <a:rPr lang="en-US" sz="2400" i="1" spc="10" dirty="0">
                <a:solidFill>
                  <a:srgbClr val="000000"/>
                </a:solidFill>
                <a:effectLst/>
                <a:latin typeface="Open Sans" panose="020B0606030504020204" pitchFamily="34" charset="0"/>
                <a:ea typeface="Times New Roman" panose="02020603050405020304" pitchFamily="18" charset="0"/>
              </a:rPr>
              <a:t>Upload</a:t>
            </a:r>
            <a:r>
              <a:rPr lang="en-US" sz="2400" spc="10" dirty="0">
                <a:solidFill>
                  <a:srgbClr val="000000"/>
                </a:solidFill>
                <a:effectLst/>
                <a:latin typeface="Open Sans" panose="020B0606030504020204" pitchFamily="34" charset="0"/>
                <a:ea typeface="Times New Roman" panose="02020603050405020304" pitchFamily="18" charset="0"/>
              </a:rPr>
              <a:t> Compiles and loads the binary file onto the configured board through the configured Port.</a:t>
            </a:r>
            <a:endParaRPr lang="en-US" sz="2400" dirty="0">
              <a:effectLst/>
              <a:latin typeface="Times New Roman" panose="02020603050405020304" pitchFamily="18" charset="0"/>
              <a:ea typeface="Times New Roman" panose="02020603050405020304" pitchFamily="18" charset="0"/>
            </a:endParaRPr>
          </a:p>
          <a:p>
            <a:pPr algn="just"/>
            <a:endParaRPr lang="en-US" sz="2400" dirty="0"/>
          </a:p>
        </p:txBody>
      </p:sp>
    </p:spTree>
    <p:extLst>
      <p:ext uri="{BB962C8B-B14F-4D97-AF65-F5344CB8AC3E}">
        <p14:creationId xmlns:p14="http://schemas.microsoft.com/office/powerpoint/2010/main" val="655243910"/>
      </p:ext>
    </p:extLst>
  </p:cSld>
  <p:clrMapOvr>
    <a:masterClrMapping/>
  </p:clrMapOvr>
  <p:transition>
    <p:fade/>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211</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rmAutofit/>
          </a:bodyPr>
          <a:lstStyle/>
          <a:p>
            <a:pPr algn="just"/>
            <a:r>
              <a:rPr lang="en-US" sz="2800" i="1" spc="10" dirty="0">
                <a:solidFill>
                  <a:srgbClr val="000000"/>
                </a:solidFill>
                <a:effectLst/>
                <a:latin typeface="Open Sans" panose="020B0606030504020204" pitchFamily="34" charset="0"/>
                <a:ea typeface="Times New Roman" panose="02020603050405020304" pitchFamily="18" charset="0"/>
              </a:rPr>
              <a:t>Upload Using Programmer</a:t>
            </a:r>
            <a:r>
              <a:rPr lang="en-US" sz="2800" spc="10" dirty="0">
                <a:solidFill>
                  <a:srgbClr val="000000"/>
                </a:solidFill>
                <a:effectLst/>
                <a:latin typeface="Open Sans" panose="020B0606030504020204" pitchFamily="34" charset="0"/>
                <a:ea typeface="Times New Roman" panose="02020603050405020304" pitchFamily="18" charset="0"/>
              </a:rPr>
              <a:t> This will overwrite the bootloader on the board; you will need to use Tools &gt; Burn Bootloader to restore it and be able to Upload to USB serial port again. However, it allows you to use the full capacity of the Flash memory for your sketch. Please note that this command will NOT burn the fuses. To do so a </a:t>
            </a:r>
            <a:r>
              <a:rPr lang="en-US" sz="2800" i="1" spc="10" dirty="0">
                <a:solidFill>
                  <a:srgbClr val="000000"/>
                </a:solidFill>
                <a:effectLst/>
                <a:latin typeface="Open Sans" panose="020B0606030504020204" pitchFamily="34" charset="0"/>
                <a:ea typeface="Times New Roman" panose="02020603050405020304" pitchFamily="18" charset="0"/>
              </a:rPr>
              <a:t>Tools -&gt; Burn Bootloader</a:t>
            </a:r>
            <a:r>
              <a:rPr lang="en-US" sz="2800" spc="10" dirty="0">
                <a:solidFill>
                  <a:srgbClr val="000000"/>
                </a:solidFill>
                <a:effectLst/>
                <a:latin typeface="Open Sans" panose="020B0606030504020204" pitchFamily="34" charset="0"/>
                <a:ea typeface="Times New Roman" panose="02020603050405020304" pitchFamily="18" charset="0"/>
              </a:rPr>
              <a:t> command must be executed.</a:t>
            </a:r>
            <a:endParaRPr lang="en-US" sz="2800" dirty="0">
              <a:effectLst/>
              <a:latin typeface="Times New Roman" panose="02020603050405020304" pitchFamily="18" charset="0"/>
              <a:ea typeface="Times New Roman" panose="02020603050405020304" pitchFamily="18" charset="0"/>
            </a:endParaRPr>
          </a:p>
          <a:p>
            <a:pPr algn="just"/>
            <a:endParaRPr lang="en-US" sz="2800" dirty="0"/>
          </a:p>
        </p:txBody>
      </p:sp>
    </p:spTree>
    <p:extLst>
      <p:ext uri="{BB962C8B-B14F-4D97-AF65-F5344CB8AC3E}">
        <p14:creationId xmlns:p14="http://schemas.microsoft.com/office/powerpoint/2010/main" val="2381224932"/>
      </p:ext>
    </p:extLst>
  </p:cSld>
  <p:clrMapOvr>
    <a:masterClrMapping/>
  </p:clrMapOvr>
  <p:transition>
    <p:fade/>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212</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rmAutofit fontScale="92500"/>
          </a:bodyPr>
          <a:lstStyle/>
          <a:p>
            <a:pPr marL="342900" lvl="0" indent="-342900" algn="just">
              <a:spcBef>
                <a:spcPts val="1500"/>
              </a:spcBef>
              <a:spcAft>
                <a:spcPts val="1500"/>
              </a:spcAft>
              <a:buSzPts val="1000"/>
              <a:buFont typeface="Symbol" panose="05050102010706020507" pitchFamily="18" charset="2"/>
              <a:buChar char=""/>
              <a:tabLst>
                <a:tab pos="457200" algn="l"/>
              </a:tabLst>
            </a:pPr>
            <a:r>
              <a:rPr lang="en-US" sz="2400" i="1" spc="10" dirty="0">
                <a:solidFill>
                  <a:srgbClr val="000000"/>
                </a:solidFill>
                <a:effectLst/>
                <a:latin typeface="Open Sans" panose="020B0606030504020204" pitchFamily="34" charset="0"/>
                <a:ea typeface="Times New Roman" panose="02020603050405020304" pitchFamily="18" charset="0"/>
              </a:rPr>
              <a:t>Export Compiled Binary</a:t>
            </a:r>
            <a:r>
              <a:rPr lang="en-US" sz="2400" spc="10" dirty="0">
                <a:solidFill>
                  <a:srgbClr val="000000"/>
                </a:solidFill>
                <a:effectLst/>
                <a:latin typeface="Open Sans" panose="020B0606030504020204" pitchFamily="34" charset="0"/>
                <a:ea typeface="Times New Roman" panose="02020603050405020304" pitchFamily="18" charset="0"/>
              </a:rPr>
              <a:t> Saves a .hex file that may be kept as archive or sent to the board using other tools.</a:t>
            </a:r>
            <a:endParaRPr lang="en-US" sz="2400" dirty="0">
              <a:effectLst/>
              <a:latin typeface="Times New Roman" panose="02020603050405020304" pitchFamily="18" charset="0"/>
              <a:ea typeface="Times New Roman" panose="02020603050405020304" pitchFamily="18" charset="0"/>
            </a:endParaRPr>
          </a:p>
          <a:p>
            <a:pPr marL="342900" lvl="0" indent="-342900" algn="just">
              <a:spcBef>
                <a:spcPts val="1500"/>
              </a:spcBef>
              <a:spcAft>
                <a:spcPts val="1500"/>
              </a:spcAft>
              <a:buSzPts val="1000"/>
              <a:buFont typeface="Symbol" panose="05050102010706020507" pitchFamily="18" charset="2"/>
              <a:buChar char=""/>
              <a:tabLst>
                <a:tab pos="457200" algn="l"/>
              </a:tabLst>
            </a:pPr>
            <a:r>
              <a:rPr lang="en-US" sz="2400" i="1" spc="10" dirty="0">
                <a:solidFill>
                  <a:srgbClr val="000000"/>
                </a:solidFill>
                <a:effectLst/>
                <a:latin typeface="Open Sans" panose="020B0606030504020204" pitchFamily="34" charset="0"/>
                <a:ea typeface="Times New Roman" panose="02020603050405020304" pitchFamily="18" charset="0"/>
              </a:rPr>
              <a:t>Show Sketch Folder</a:t>
            </a:r>
            <a:r>
              <a:rPr lang="en-US" sz="2400" spc="10" dirty="0">
                <a:solidFill>
                  <a:srgbClr val="000000"/>
                </a:solidFill>
                <a:effectLst/>
                <a:latin typeface="Open Sans" panose="020B0606030504020204" pitchFamily="34" charset="0"/>
                <a:ea typeface="Times New Roman" panose="02020603050405020304" pitchFamily="18" charset="0"/>
              </a:rPr>
              <a:t> Opens the current sketch folder.</a:t>
            </a:r>
            <a:endParaRPr lang="en-US" sz="2400" dirty="0">
              <a:effectLst/>
              <a:latin typeface="Times New Roman" panose="02020603050405020304" pitchFamily="18" charset="0"/>
              <a:ea typeface="Times New Roman" panose="02020603050405020304" pitchFamily="18" charset="0"/>
            </a:endParaRPr>
          </a:p>
          <a:p>
            <a:pPr marL="342900" lvl="0" indent="-342900" algn="just">
              <a:spcBef>
                <a:spcPts val="1500"/>
              </a:spcBef>
              <a:spcAft>
                <a:spcPts val="1500"/>
              </a:spcAft>
              <a:buSzPts val="1000"/>
              <a:buFont typeface="Symbol" panose="05050102010706020507" pitchFamily="18" charset="2"/>
              <a:buChar char=""/>
              <a:tabLst>
                <a:tab pos="457200" algn="l"/>
              </a:tabLst>
            </a:pPr>
            <a:r>
              <a:rPr lang="en-US" sz="2400" i="1" spc="10" dirty="0">
                <a:solidFill>
                  <a:srgbClr val="000000"/>
                </a:solidFill>
                <a:effectLst/>
                <a:latin typeface="Open Sans" panose="020B0606030504020204" pitchFamily="34" charset="0"/>
                <a:ea typeface="Times New Roman" panose="02020603050405020304" pitchFamily="18" charset="0"/>
              </a:rPr>
              <a:t>Include Library</a:t>
            </a:r>
            <a:r>
              <a:rPr lang="en-US" sz="2400" spc="10" dirty="0">
                <a:solidFill>
                  <a:srgbClr val="000000"/>
                </a:solidFill>
                <a:effectLst/>
                <a:latin typeface="Open Sans" panose="020B0606030504020204" pitchFamily="34" charset="0"/>
                <a:ea typeface="Times New Roman" panose="02020603050405020304" pitchFamily="18" charset="0"/>
              </a:rPr>
              <a:t> Adds a library to your sketch by inserting #include statements at the start of your code. For more details, see </a:t>
            </a:r>
            <a:r>
              <a:rPr lang="en-US" sz="2400" u="sng" spc="10" dirty="0">
                <a:solidFill>
                  <a:srgbClr val="00979D"/>
                </a:solidFill>
                <a:effectLst/>
                <a:latin typeface="Open Sans" panose="020B0606030504020204" pitchFamily="34" charset="0"/>
                <a:ea typeface="Times New Roman" panose="02020603050405020304" pitchFamily="18" charset="0"/>
                <a:hlinkClick r:id="rId2"/>
              </a:rPr>
              <a:t>libraries</a:t>
            </a:r>
            <a:r>
              <a:rPr lang="en-US" sz="2400" spc="10" dirty="0">
                <a:solidFill>
                  <a:srgbClr val="000000"/>
                </a:solidFill>
                <a:effectLst/>
                <a:latin typeface="Open Sans" panose="020B0606030504020204" pitchFamily="34" charset="0"/>
                <a:ea typeface="Times New Roman" panose="02020603050405020304" pitchFamily="18" charset="0"/>
              </a:rPr>
              <a:t> below. Additionally, from this menu item you can access the Library Manager and import new libraries from .zip files.</a:t>
            </a:r>
            <a:endParaRPr lang="en-US" sz="2400" dirty="0">
              <a:effectLst/>
              <a:latin typeface="Times New Roman" panose="02020603050405020304" pitchFamily="18" charset="0"/>
              <a:ea typeface="Times New Roman" panose="02020603050405020304" pitchFamily="18" charset="0"/>
            </a:endParaRPr>
          </a:p>
          <a:p>
            <a:pPr algn="just"/>
            <a:endParaRPr lang="en-US" sz="2400" dirty="0"/>
          </a:p>
        </p:txBody>
      </p:sp>
    </p:spTree>
    <p:extLst>
      <p:ext uri="{BB962C8B-B14F-4D97-AF65-F5344CB8AC3E}">
        <p14:creationId xmlns:p14="http://schemas.microsoft.com/office/powerpoint/2010/main" val="2895927911"/>
      </p:ext>
    </p:extLst>
  </p:cSld>
  <p:clrMapOvr>
    <a:masterClrMapping/>
  </p:clrMapOvr>
  <p:transition>
    <p:fade/>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213</a:t>
            </a:fld>
            <a:endParaRPr lang="en-IN"/>
          </a:p>
        </p:txBody>
      </p:sp>
      <p:sp>
        <p:nvSpPr>
          <p:cNvPr id="8" name="TextBox 7">
            <a:extLst>
              <a:ext uri="{FF2B5EF4-FFF2-40B4-BE49-F238E27FC236}">
                <a16:creationId xmlns:a16="http://schemas.microsoft.com/office/drawing/2014/main" id="{6C743A72-4732-4657-B9B6-754D8615F435}"/>
              </a:ext>
            </a:extLst>
          </p:cNvPr>
          <p:cNvSpPr txBox="1"/>
          <p:nvPr/>
        </p:nvSpPr>
        <p:spPr>
          <a:xfrm>
            <a:off x="914400" y="1788433"/>
            <a:ext cx="7772400" cy="3850606"/>
          </a:xfrm>
          <a:prstGeom prst="rect">
            <a:avLst/>
          </a:prstGeom>
          <a:noFill/>
        </p:spPr>
        <p:txBody>
          <a:bodyPr wrap="square">
            <a:spAutoFit/>
          </a:bodyPr>
          <a:lstStyle/>
          <a:p>
            <a:pPr algn="just">
              <a:lnSpc>
                <a:spcPct val="150000"/>
              </a:lnSpc>
              <a:spcBef>
                <a:spcPts val="200"/>
              </a:spcBef>
            </a:pPr>
            <a:r>
              <a:rPr lang="en-US" sz="2000" b="1" i="1" dirty="0">
                <a:solidFill>
                  <a:srgbClr val="000000"/>
                </a:solidFill>
                <a:effectLst/>
                <a:latin typeface="Open Sans" panose="020B0606030504020204" pitchFamily="34" charset="0"/>
                <a:ea typeface="Times New Roman" panose="02020603050405020304" pitchFamily="18" charset="0"/>
                <a:cs typeface="Latha" panose="020B0604020202020204" pitchFamily="34" charset="0"/>
              </a:rPr>
              <a:t>Tools</a:t>
            </a:r>
            <a:endParaRPr lang="en-US" sz="2000" b="1" i="1" dirty="0">
              <a:solidFill>
                <a:srgbClr val="2F5496"/>
              </a:solidFill>
              <a:effectLst/>
              <a:latin typeface="Calibri Light" panose="020F0302020204030204" pitchFamily="34" charset="0"/>
              <a:ea typeface="Times New Roman" panose="02020603050405020304" pitchFamily="18" charset="0"/>
              <a:cs typeface="Latha" panose="020B0604020202020204" pitchFamily="34" charset="0"/>
            </a:endParaRPr>
          </a:p>
          <a:p>
            <a:pPr marL="342900" lvl="0" indent="-342900" algn="just">
              <a:lnSpc>
                <a:spcPct val="150000"/>
              </a:lnSpc>
              <a:spcBef>
                <a:spcPts val="1500"/>
              </a:spcBef>
              <a:spcAft>
                <a:spcPts val="1500"/>
              </a:spcAft>
              <a:buSzPts val="1000"/>
              <a:buFont typeface="Symbol" panose="05050102010706020507" pitchFamily="18" charset="2"/>
              <a:buChar char=""/>
              <a:tabLst>
                <a:tab pos="457200" algn="l"/>
              </a:tabLst>
            </a:pPr>
            <a:r>
              <a:rPr lang="en-US" sz="2000" i="1" spc="10" dirty="0">
                <a:solidFill>
                  <a:srgbClr val="000000"/>
                </a:solidFill>
                <a:effectLst/>
                <a:latin typeface="Open Sans" panose="020B0606030504020204" pitchFamily="34" charset="0"/>
                <a:ea typeface="Times New Roman" panose="02020603050405020304" pitchFamily="18" charset="0"/>
              </a:rPr>
              <a:t>Auto Format</a:t>
            </a:r>
            <a:r>
              <a:rPr lang="en-US" sz="2000" spc="10" dirty="0">
                <a:solidFill>
                  <a:srgbClr val="000000"/>
                </a:solidFill>
                <a:effectLst/>
                <a:latin typeface="Open Sans" panose="020B0606030504020204" pitchFamily="34" charset="0"/>
                <a:ea typeface="Times New Roman" panose="02020603050405020304" pitchFamily="18" charset="0"/>
              </a:rPr>
              <a:t> This formats your code nicely: i.e. indents it so that opening and closing curly braces line up, and that the statements inside curly braces are indented more.</a:t>
            </a:r>
            <a:endParaRPr lang="en-US" sz="2000" dirty="0">
              <a:effectLst/>
              <a:latin typeface="Times New Roman" panose="02020603050405020304" pitchFamily="18" charset="0"/>
              <a:ea typeface="Times New Roman" panose="02020603050405020304" pitchFamily="18" charset="0"/>
            </a:endParaRPr>
          </a:p>
          <a:p>
            <a:pPr marL="342900" lvl="0" indent="-342900" algn="just">
              <a:lnSpc>
                <a:spcPct val="150000"/>
              </a:lnSpc>
              <a:spcBef>
                <a:spcPts val="1500"/>
              </a:spcBef>
              <a:spcAft>
                <a:spcPts val="1500"/>
              </a:spcAft>
              <a:buSzPts val="1000"/>
              <a:buFont typeface="Symbol" panose="05050102010706020507" pitchFamily="18" charset="2"/>
              <a:buChar char=""/>
              <a:tabLst>
                <a:tab pos="457200" algn="l"/>
              </a:tabLst>
            </a:pPr>
            <a:r>
              <a:rPr lang="en-US" sz="2000" i="1" spc="10" dirty="0">
                <a:solidFill>
                  <a:srgbClr val="000000"/>
                </a:solidFill>
                <a:effectLst/>
                <a:latin typeface="Open Sans" panose="020B0606030504020204" pitchFamily="34" charset="0"/>
                <a:ea typeface="Times New Roman" panose="02020603050405020304" pitchFamily="18" charset="0"/>
              </a:rPr>
              <a:t>Archive Sketch</a:t>
            </a:r>
            <a:r>
              <a:rPr lang="en-US" sz="2000" spc="10" dirty="0">
                <a:solidFill>
                  <a:srgbClr val="000000"/>
                </a:solidFill>
                <a:effectLst/>
                <a:latin typeface="Open Sans" panose="020B0606030504020204" pitchFamily="34" charset="0"/>
                <a:ea typeface="Times New Roman" panose="02020603050405020304" pitchFamily="18" charset="0"/>
              </a:rPr>
              <a:t> Archives a copy of the current sketch in .zip format. The archive is placed in the same directory as the sketch.</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990633961"/>
      </p:ext>
    </p:extLst>
  </p:cSld>
  <p:clrMapOvr>
    <a:masterClrMapping/>
  </p:clrMapOvr>
  <p:transition>
    <p:fade/>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214</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rmAutofit fontScale="92500" lnSpcReduction="10000"/>
          </a:bodyPr>
          <a:lstStyle/>
          <a:p>
            <a:pPr marL="342900" lvl="0" indent="-342900" algn="just">
              <a:spcBef>
                <a:spcPts val="1500"/>
              </a:spcBef>
              <a:spcAft>
                <a:spcPts val="1500"/>
              </a:spcAft>
              <a:buSzPts val="1000"/>
              <a:buFont typeface="Symbol" panose="05050102010706020507" pitchFamily="18" charset="2"/>
              <a:buChar char=""/>
              <a:tabLst>
                <a:tab pos="457200" algn="l"/>
              </a:tabLst>
            </a:pPr>
            <a:r>
              <a:rPr lang="en-US" sz="2400" i="1" spc="10" dirty="0">
                <a:solidFill>
                  <a:srgbClr val="000000"/>
                </a:solidFill>
                <a:effectLst/>
                <a:latin typeface="Open Sans" panose="020B0606030504020204" pitchFamily="34" charset="0"/>
                <a:ea typeface="Times New Roman" panose="02020603050405020304" pitchFamily="18" charset="0"/>
              </a:rPr>
              <a:t>Archive Sketch</a:t>
            </a:r>
            <a:r>
              <a:rPr lang="en-US" sz="2400" spc="10" dirty="0">
                <a:solidFill>
                  <a:srgbClr val="000000"/>
                </a:solidFill>
                <a:effectLst/>
                <a:latin typeface="Open Sans" panose="020B0606030504020204" pitchFamily="34" charset="0"/>
                <a:ea typeface="Times New Roman" panose="02020603050405020304" pitchFamily="18" charset="0"/>
              </a:rPr>
              <a:t> Archives a copy of the current sketch in .zip format. The archive is placed in the same directory as the sketch.</a:t>
            </a:r>
            <a:endParaRPr lang="en-US" sz="2400" dirty="0">
              <a:effectLst/>
              <a:latin typeface="Times New Roman" panose="02020603050405020304" pitchFamily="18" charset="0"/>
              <a:ea typeface="Times New Roman" panose="02020603050405020304" pitchFamily="18" charset="0"/>
            </a:endParaRPr>
          </a:p>
          <a:p>
            <a:pPr marL="342900" lvl="0" indent="-342900" algn="just">
              <a:spcBef>
                <a:spcPts val="1500"/>
              </a:spcBef>
              <a:spcAft>
                <a:spcPts val="1500"/>
              </a:spcAft>
              <a:buSzPts val="1000"/>
              <a:buFont typeface="Symbol" panose="05050102010706020507" pitchFamily="18" charset="2"/>
              <a:buChar char=""/>
              <a:tabLst>
                <a:tab pos="457200" algn="l"/>
              </a:tabLst>
            </a:pPr>
            <a:r>
              <a:rPr lang="en-US" sz="2400" i="1" spc="10" dirty="0">
                <a:solidFill>
                  <a:srgbClr val="000000"/>
                </a:solidFill>
                <a:effectLst/>
                <a:latin typeface="Open Sans" panose="020B0606030504020204" pitchFamily="34" charset="0"/>
                <a:ea typeface="Times New Roman" panose="02020603050405020304" pitchFamily="18" charset="0"/>
              </a:rPr>
              <a:t>Fix Encoding &amp; Reload</a:t>
            </a:r>
            <a:r>
              <a:rPr lang="en-US" sz="2400" spc="10" dirty="0">
                <a:solidFill>
                  <a:srgbClr val="000000"/>
                </a:solidFill>
                <a:effectLst/>
                <a:latin typeface="Open Sans" panose="020B0606030504020204" pitchFamily="34" charset="0"/>
                <a:ea typeface="Times New Roman" panose="02020603050405020304" pitchFamily="18" charset="0"/>
              </a:rPr>
              <a:t> Fixes possible discrepancies between the editor char map encoding and other operating systems char maps.</a:t>
            </a:r>
            <a:endParaRPr lang="en-US" sz="2400" dirty="0">
              <a:effectLst/>
              <a:latin typeface="Times New Roman" panose="02020603050405020304" pitchFamily="18" charset="0"/>
              <a:ea typeface="Times New Roman" panose="02020603050405020304" pitchFamily="18" charset="0"/>
            </a:endParaRPr>
          </a:p>
          <a:p>
            <a:pPr marL="342900" lvl="0" indent="-342900" algn="just">
              <a:spcBef>
                <a:spcPts val="1500"/>
              </a:spcBef>
              <a:spcAft>
                <a:spcPts val="1500"/>
              </a:spcAft>
              <a:buSzPts val="1000"/>
              <a:buFont typeface="Symbol" panose="05050102010706020507" pitchFamily="18" charset="2"/>
              <a:buChar char=""/>
              <a:tabLst>
                <a:tab pos="457200" algn="l"/>
              </a:tabLst>
            </a:pPr>
            <a:r>
              <a:rPr lang="en-US" sz="2400" i="1" spc="10" dirty="0">
                <a:solidFill>
                  <a:srgbClr val="000000"/>
                </a:solidFill>
                <a:effectLst/>
                <a:latin typeface="Open Sans" panose="020B0606030504020204" pitchFamily="34" charset="0"/>
                <a:ea typeface="Times New Roman" panose="02020603050405020304" pitchFamily="18" charset="0"/>
              </a:rPr>
              <a:t>Serial Monitor</a:t>
            </a:r>
            <a:r>
              <a:rPr lang="en-US" sz="2400" spc="10" dirty="0">
                <a:solidFill>
                  <a:srgbClr val="000000"/>
                </a:solidFill>
                <a:effectLst/>
                <a:latin typeface="Open Sans" panose="020B0606030504020204" pitchFamily="34" charset="0"/>
                <a:ea typeface="Times New Roman" panose="02020603050405020304" pitchFamily="18" charset="0"/>
              </a:rPr>
              <a:t> Opens the serial monitor window and initiates the exchange of data with any connected board on the currently selected Port. This usually resets the board, if the board supports Reset over serial port opening.</a:t>
            </a:r>
            <a:endParaRPr lang="en-US" sz="2400" dirty="0">
              <a:effectLst/>
              <a:latin typeface="Times New Roman" panose="02020603050405020304" pitchFamily="18" charset="0"/>
              <a:ea typeface="Times New Roman" panose="02020603050405020304" pitchFamily="18" charset="0"/>
            </a:endParaRPr>
          </a:p>
          <a:p>
            <a:pPr algn="just"/>
            <a:endParaRPr lang="en-US" sz="2400" dirty="0"/>
          </a:p>
        </p:txBody>
      </p:sp>
    </p:spTree>
    <p:extLst>
      <p:ext uri="{BB962C8B-B14F-4D97-AF65-F5344CB8AC3E}">
        <p14:creationId xmlns:p14="http://schemas.microsoft.com/office/powerpoint/2010/main" val="3709569002"/>
      </p:ext>
    </p:extLst>
  </p:cSld>
  <p:clrMapOvr>
    <a:masterClrMapping/>
  </p:clrMapOvr>
  <p:transition>
    <p:fade/>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215</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rmAutofit/>
          </a:bodyPr>
          <a:lstStyle/>
          <a:p>
            <a:pPr marL="342900" lvl="0" indent="-342900">
              <a:spcBef>
                <a:spcPts val="1500"/>
              </a:spcBef>
              <a:spcAft>
                <a:spcPts val="1500"/>
              </a:spcAft>
              <a:buSzPts val="1000"/>
              <a:buFont typeface="Symbol" panose="05050102010706020507" pitchFamily="18" charset="2"/>
              <a:buChar char=""/>
              <a:tabLst>
                <a:tab pos="457200" algn="l"/>
              </a:tabLst>
            </a:pPr>
            <a:r>
              <a:rPr lang="en-US" sz="2400" i="1" spc="10" dirty="0">
                <a:solidFill>
                  <a:srgbClr val="000000"/>
                </a:solidFill>
                <a:effectLst/>
                <a:latin typeface="Open Sans" panose="020B0606030504020204" pitchFamily="34" charset="0"/>
                <a:ea typeface="Times New Roman" panose="02020603050405020304" pitchFamily="18" charset="0"/>
              </a:rPr>
              <a:t>Port</a:t>
            </a:r>
            <a:r>
              <a:rPr lang="en-US" sz="2400" spc="10" dirty="0">
                <a:solidFill>
                  <a:srgbClr val="000000"/>
                </a:solidFill>
                <a:effectLst/>
                <a:latin typeface="Open Sans" panose="020B0606030504020204" pitchFamily="34" charset="0"/>
                <a:ea typeface="Times New Roman" panose="02020603050405020304" pitchFamily="18" charset="0"/>
              </a:rPr>
              <a:t> This menu contains all the serial devices (real or virtual) on your machine. It should automatically refresh every time you open the top-level tools menu.</a:t>
            </a:r>
            <a:endParaRPr lang="en-US" sz="2400" dirty="0">
              <a:effectLst/>
              <a:latin typeface="Times New Roman" panose="02020603050405020304" pitchFamily="18" charset="0"/>
              <a:ea typeface="Times New Roman" panose="02020603050405020304" pitchFamily="18" charset="0"/>
            </a:endParaRPr>
          </a:p>
          <a:p>
            <a:r>
              <a:rPr lang="en-US" sz="2400" i="1" spc="10" dirty="0">
                <a:solidFill>
                  <a:srgbClr val="000000"/>
                </a:solidFill>
                <a:effectLst/>
                <a:latin typeface="Open Sans" panose="020B0606030504020204" pitchFamily="34" charset="0"/>
                <a:ea typeface="Calibri" panose="020F0502020204030204" pitchFamily="34" charset="0"/>
              </a:rPr>
              <a:t>Programmer</a:t>
            </a:r>
            <a:r>
              <a:rPr lang="en-US" sz="2400" spc="10" dirty="0">
                <a:solidFill>
                  <a:srgbClr val="000000"/>
                </a:solidFill>
                <a:effectLst/>
                <a:latin typeface="Open Sans" panose="020B0606030504020204" pitchFamily="34" charset="0"/>
                <a:ea typeface="Calibri" panose="020F0502020204030204" pitchFamily="34" charset="0"/>
              </a:rPr>
              <a:t> For selecting a </a:t>
            </a:r>
            <a:r>
              <a:rPr lang="en-US" sz="2400" spc="10" dirty="0" err="1">
                <a:solidFill>
                  <a:srgbClr val="000000"/>
                </a:solidFill>
                <a:effectLst/>
                <a:latin typeface="Open Sans" panose="020B0606030504020204" pitchFamily="34" charset="0"/>
                <a:ea typeface="Calibri" panose="020F0502020204030204" pitchFamily="34" charset="0"/>
              </a:rPr>
              <a:t>harware</a:t>
            </a:r>
            <a:r>
              <a:rPr lang="en-US" sz="2400" spc="10" dirty="0">
                <a:solidFill>
                  <a:srgbClr val="000000"/>
                </a:solidFill>
                <a:effectLst/>
                <a:latin typeface="Open Sans" panose="020B0606030504020204" pitchFamily="34" charset="0"/>
                <a:ea typeface="Calibri" panose="020F0502020204030204" pitchFamily="34" charset="0"/>
              </a:rPr>
              <a:t> programmer when programming a board or chip and not using the onboard USB-serial connection. </a:t>
            </a:r>
            <a:endParaRPr lang="en-US" sz="2400" dirty="0"/>
          </a:p>
        </p:txBody>
      </p:sp>
    </p:spTree>
    <p:extLst>
      <p:ext uri="{BB962C8B-B14F-4D97-AF65-F5344CB8AC3E}">
        <p14:creationId xmlns:p14="http://schemas.microsoft.com/office/powerpoint/2010/main" val="4039112626"/>
      </p:ext>
    </p:extLst>
  </p:cSld>
  <p:clrMapOvr>
    <a:masterClrMapping/>
  </p:clrMapOvr>
  <p:transition>
    <p:fade/>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72C69-44DF-4A89-B656-092B51BC7773}"/>
              </a:ext>
            </a:extLst>
          </p:cNvPr>
          <p:cNvSpPr>
            <a:spLocks noGrp="1"/>
          </p:cNvSpPr>
          <p:nvPr>
            <p:ph type="title"/>
          </p:nvPr>
        </p:nvSpPr>
        <p:spPr/>
        <p:txBody>
          <a:bodyPr/>
          <a:lstStyle/>
          <a:p>
            <a:r>
              <a:rPr lang="en-IN" dirty="0"/>
              <a:t>Intel Galileo</a:t>
            </a:r>
            <a:endParaRPr lang="en-US" dirty="0"/>
          </a:p>
        </p:txBody>
      </p:sp>
      <p:sp>
        <p:nvSpPr>
          <p:cNvPr id="3" name="Content Placeholder 2">
            <a:extLst>
              <a:ext uri="{FF2B5EF4-FFF2-40B4-BE49-F238E27FC236}">
                <a16:creationId xmlns:a16="http://schemas.microsoft.com/office/drawing/2014/main" id="{1FD50DD5-DD5F-48B8-A0FB-EB29482CE7A0}"/>
              </a:ext>
            </a:extLst>
          </p:cNvPr>
          <p:cNvSpPr>
            <a:spLocks noGrp="1"/>
          </p:cNvSpPr>
          <p:nvPr>
            <p:ph idx="1"/>
          </p:nvPr>
        </p:nvSpPr>
        <p:spPr>
          <a:xfrm>
            <a:off x="457200" y="1295400"/>
            <a:ext cx="8229600" cy="4830763"/>
          </a:xfrm>
        </p:spPr>
        <p:txBody>
          <a:bodyPr>
            <a:noAutofit/>
          </a:bodyPr>
          <a:lstStyle/>
          <a:p>
            <a:pPr>
              <a:lnSpc>
                <a:spcPct val="107000"/>
              </a:lnSpc>
              <a:spcAft>
                <a:spcPts val="1800"/>
              </a:spcAft>
            </a:pPr>
            <a:r>
              <a:rPr lang="en-US" dirty="0">
                <a:effectLst/>
                <a:latin typeface="+mj-lt"/>
                <a:ea typeface="Times New Roman" panose="02020603050405020304" pitchFamily="18" charset="0"/>
                <a:cs typeface="Latha" panose="020B0604020202020204" pitchFamily="34" charset="0"/>
              </a:rPr>
              <a:t>Galileo is a microcontroller board based on 32-bit Intel Pentium-class system on a chip. It’s the first board based on Intel architecture designed to be hardware and software .  .</a:t>
            </a:r>
            <a:endParaRPr lang="en-US" dirty="0">
              <a:effectLst/>
              <a:latin typeface="+mj-lt"/>
              <a:ea typeface="Calibri" panose="020F0502020204030204" pitchFamily="34" charset="0"/>
              <a:cs typeface="Latha" panose="020B0604020202020204" pitchFamily="34" charset="0"/>
            </a:endParaRPr>
          </a:p>
          <a:p>
            <a:r>
              <a:rPr lang="en-US" dirty="0">
                <a:effectLst/>
                <a:latin typeface="+mj-lt"/>
                <a:ea typeface="Times New Roman" panose="02020603050405020304" pitchFamily="18" charset="0"/>
              </a:rPr>
              <a:t>Galileo is designed to support shields that operate at either 3.3V or 5V. The core operating voltage of Galileo is 3.3V. However, a jumper on the board enables voltage translation to 5V at the I/O pins.</a:t>
            </a:r>
            <a:endParaRPr lang="en-US" dirty="0">
              <a:latin typeface="+mj-lt"/>
            </a:endParaRPr>
          </a:p>
        </p:txBody>
      </p:sp>
      <p:sp>
        <p:nvSpPr>
          <p:cNvPr id="4" name="Date Placeholder 3">
            <a:extLst>
              <a:ext uri="{FF2B5EF4-FFF2-40B4-BE49-F238E27FC236}">
                <a16:creationId xmlns:a16="http://schemas.microsoft.com/office/drawing/2014/main" id="{365081D6-BE36-4240-985E-DF3BE1277209}"/>
              </a:ext>
            </a:extLst>
          </p:cNvPr>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a:extLst>
              <a:ext uri="{FF2B5EF4-FFF2-40B4-BE49-F238E27FC236}">
                <a16:creationId xmlns:a16="http://schemas.microsoft.com/office/drawing/2014/main" id="{C6AC779D-4B3B-478B-BA80-FFE1A7168852}"/>
              </a:ext>
            </a:extLst>
          </p:cNvPr>
          <p:cNvSpPr>
            <a:spLocks noGrp="1"/>
          </p:cNvSpPr>
          <p:nvPr>
            <p:ph type="sldNum" sz="quarter" idx="12"/>
          </p:nvPr>
        </p:nvSpPr>
        <p:spPr/>
        <p:txBody>
          <a:bodyPr/>
          <a:lstStyle/>
          <a:p>
            <a:fld id="{EE64201F-0F5A-4BCA-A7D5-D29648563B3D}" type="slidenum">
              <a:rPr lang="en-US" smtClean="0"/>
              <a:pPr/>
              <a:t>216</a:t>
            </a:fld>
            <a:endParaRPr lang="en-US"/>
          </a:p>
        </p:txBody>
      </p:sp>
    </p:spTree>
    <p:extLst>
      <p:ext uri="{BB962C8B-B14F-4D97-AF65-F5344CB8AC3E}">
        <p14:creationId xmlns:p14="http://schemas.microsoft.com/office/powerpoint/2010/main" val="217547775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64059-85AB-4902-95C6-BB82DD3B34DB}"/>
              </a:ext>
            </a:extLst>
          </p:cNvPr>
          <p:cNvSpPr>
            <a:spLocks noGrp="1"/>
          </p:cNvSpPr>
          <p:nvPr>
            <p:ph type="title"/>
          </p:nvPr>
        </p:nvSpPr>
        <p:spPr>
          <a:xfrm>
            <a:off x="437271" y="265246"/>
            <a:ext cx="7239000" cy="1143000"/>
          </a:xfrm>
        </p:spPr>
        <p:txBody>
          <a:bodyPr/>
          <a:lstStyle/>
          <a:p>
            <a:r>
              <a:rPr lang="en-IN" dirty="0">
                <a:solidFill>
                  <a:srgbClr val="FF0000"/>
                </a:solidFill>
              </a:rPr>
              <a:t>       Intel </a:t>
            </a:r>
            <a:r>
              <a:rPr lang="en-IN" dirty="0" err="1">
                <a:solidFill>
                  <a:srgbClr val="FF0000"/>
                </a:solidFill>
              </a:rPr>
              <a:t>galileo</a:t>
            </a:r>
            <a:endParaRPr lang="en-US" dirty="0">
              <a:solidFill>
                <a:srgbClr val="FF0000"/>
              </a:solidFill>
            </a:endParaRPr>
          </a:p>
        </p:txBody>
      </p:sp>
      <p:sp>
        <p:nvSpPr>
          <p:cNvPr id="4" name="Date Placeholder 3">
            <a:extLst>
              <a:ext uri="{FF2B5EF4-FFF2-40B4-BE49-F238E27FC236}">
                <a16:creationId xmlns:a16="http://schemas.microsoft.com/office/drawing/2014/main" id="{46D7A6CA-45F8-40F5-9D16-01489EB85AFC}"/>
              </a:ext>
            </a:extLst>
          </p:cNvPr>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a:extLst>
              <a:ext uri="{FF2B5EF4-FFF2-40B4-BE49-F238E27FC236}">
                <a16:creationId xmlns:a16="http://schemas.microsoft.com/office/drawing/2014/main" id="{D9E6D6DD-5E0A-49BE-A0D6-26ACD144DB05}"/>
              </a:ext>
            </a:extLst>
          </p:cNvPr>
          <p:cNvSpPr>
            <a:spLocks noGrp="1"/>
          </p:cNvSpPr>
          <p:nvPr>
            <p:ph type="sldNum" sz="quarter" idx="12"/>
          </p:nvPr>
        </p:nvSpPr>
        <p:spPr/>
        <p:txBody>
          <a:bodyPr/>
          <a:lstStyle/>
          <a:p>
            <a:fld id="{EE64201F-0F5A-4BCA-A7D5-D29648563B3D}" type="slidenum">
              <a:rPr lang="en-US" smtClean="0"/>
              <a:pPr/>
              <a:t>217</a:t>
            </a:fld>
            <a:endParaRPr lang="en-US"/>
          </a:p>
        </p:txBody>
      </p:sp>
      <p:pic>
        <p:nvPicPr>
          <p:cNvPr id="1026" name="Picture 4">
            <a:hlinkClick r:id="rId2"/>
            <a:extLst>
              <a:ext uri="{FF2B5EF4-FFF2-40B4-BE49-F238E27FC236}">
                <a16:creationId xmlns:a16="http://schemas.microsoft.com/office/drawing/2014/main" id="{D12EBC73-C653-46F3-9B83-7CDEEE9E01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237" y="2422085"/>
            <a:ext cx="4286250" cy="281940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3">
            <a:hlinkClick r:id="rId4"/>
            <a:extLst>
              <a:ext uri="{FF2B5EF4-FFF2-40B4-BE49-F238E27FC236}">
                <a16:creationId xmlns:a16="http://schemas.microsoft.com/office/drawing/2014/main" id="{CE8997E3-E134-4FA1-88B1-6D3E1F4E6A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7200" y="2422085"/>
            <a:ext cx="4286250" cy="2819400"/>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82EF1AE5-E2A3-436D-974B-70047CD4621B}"/>
              </a:ext>
            </a:extLst>
          </p:cNvPr>
          <p:cNvSpPr>
            <a:spLocks noGrp="1"/>
          </p:cNvSpPr>
          <p:nvPr>
            <p:ph idx="1"/>
          </p:nvPr>
        </p:nvSpPr>
        <p:spPr>
          <a:xfrm>
            <a:off x="484163" y="1043781"/>
            <a:ext cx="8229600" cy="4525963"/>
          </a:xfrm>
        </p:spPr>
        <p:txBody>
          <a:bodyPr/>
          <a:lstStyle/>
          <a:p>
            <a:pPr marL="0" indent="0">
              <a:buNone/>
            </a:pPr>
            <a:endParaRPr lang="en-IN" dirty="0"/>
          </a:p>
          <a:p>
            <a:pPr marL="0" indent="0">
              <a:buNone/>
            </a:pPr>
            <a:endParaRPr lang="en-US" dirty="0"/>
          </a:p>
          <a:p>
            <a:pPr marL="0" indent="0">
              <a:buNone/>
            </a:pPr>
            <a:r>
              <a:rPr lang="en-US" dirty="0"/>
              <a:t>					</a:t>
            </a:r>
          </a:p>
        </p:txBody>
      </p:sp>
    </p:spTree>
    <p:extLst>
      <p:ext uri="{BB962C8B-B14F-4D97-AF65-F5344CB8AC3E}">
        <p14:creationId xmlns:p14="http://schemas.microsoft.com/office/powerpoint/2010/main" val="6795296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218</a:t>
            </a:fld>
            <a:endParaRPr lang="en-IN"/>
          </a:p>
        </p:txBody>
      </p:sp>
      <p:pic>
        <p:nvPicPr>
          <p:cNvPr id="7" name="Content Placeholder 6">
            <a:extLst>
              <a:ext uri="{FF2B5EF4-FFF2-40B4-BE49-F238E27FC236}">
                <a16:creationId xmlns:a16="http://schemas.microsoft.com/office/drawing/2014/main" id="{51FC3388-E377-47A8-9304-6601195CD66C}"/>
              </a:ext>
            </a:extLst>
          </p:cNvPr>
          <p:cNvPicPr>
            <a:picLocks noGrp="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1990725" y="1895475"/>
            <a:ext cx="5619750" cy="3676650"/>
          </a:xfrm>
          <a:prstGeom prst="rect">
            <a:avLst/>
          </a:prstGeom>
          <a:noFill/>
          <a:ln>
            <a:noFill/>
          </a:ln>
        </p:spPr>
      </p:pic>
    </p:spTree>
    <p:extLst>
      <p:ext uri="{BB962C8B-B14F-4D97-AF65-F5344CB8AC3E}">
        <p14:creationId xmlns:p14="http://schemas.microsoft.com/office/powerpoint/2010/main" val="1619291991"/>
      </p:ext>
    </p:extLst>
  </p:cSld>
  <p:clrMapOvr>
    <a:masterClrMapping/>
  </p:clrMapOvr>
  <p:transition>
    <p:fade/>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219</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rmAutofit/>
          </a:bodyPr>
          <a:lstStyle/>
          <a:p>
            <a:r>
              <a:rPr lang="en-IN" sz="3200" dirty="0">
                <a:solidFill>
                  <a:srgbClr val="4F4E4E"/>
                </a:solidFill>
                <a:effectLst/>
                <a:latin typeface="Times New Roman" panose="02020603050405020304" pitchFamily="18" charset="0"/>
                <a:ea typeface="Times New Roman" panose="02020603050405020304" pitchFamily="18" charset="0"/>
              </a:rPr>
              <a:t> The Galileo board is also software compatible with the Arduino Software Development Environment (IDE), which makes usability and introduction a snap. In addition to Arduino hardware and software compatibility, the Galileo board has several PC industry standard I/O ports and features to expand native usage and capabilities beyond the Arduino shield ecosystem.</a:t>
            </a:r>
            <a:endParaRPr lang="en-US" sz="3200" dirty="0"/>
          </a:p>
        </p:txBody>
      </p:sp>
    </p:spTree>
    <p:extLst>
      <p:ext uri="{BB962C8B-B14F-4D97-AF65-F5344CB8AC3E}">
        <p14:creationId xmlns:p14="http://schemas.microsoft.com/office/powerpoint/2010/main" val="301205139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descr="top_sensor_acuator.png"/>
          <p:cNvPicPr>
            <a:picLocks noGrp="1" noChangeAspect="1"/>
          </p:cNvPicPr>
          <p:nvPr>
            <p:ph idx="1"/>
          </p:nvPr>
        </p:nvPicPr>
        <p:blipFill>
          <a:blip r:embed="rId2"/>
          <a:stretch>
            <a:fillRect/>
          </a:stretch>
        </p:blipFill>
        <p:spPr>
          <a:xfrm>
            <a:off x="986120" y="2286000"/>
            <a:ext cx="7167279" cy="2971800"/>
          </a:xfrm>
        </p:spPr>
      </p:pic>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22</a:t>
            </a:fld>
            <a:endParaRPr lang="en-US"/>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220</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rmAutofit/>
          </a:bodyPr>
          <a:lstStyle/>
          <a:p>
            <a:r>
              <a:rPr lang="en-IN" sz="3200" dirty="0">
                <a:solidFill>
                  <a:srgbClr val="4F4E4E"/>
                </a:solidFill>
                <a:effectLst/>
                <a:latin typeface="Times New Roman" panose="02020603050405020304" pitchFamily="18" charset="0"/>
                <a:ea typeface="Times New Roman" panose="02020603050405020304" pitchFamily="18" charset="0"/>
                <a:cs typeface="Times New Roman" panose="02020603050405020304" pitchFamily="18" charset="0"/>
              </a:rPr>
              <a:t>A full sized mini-PCI Express slot, 100Mb Ethernet port, Micro-SD slot, RS-232 serial port, USB Host port, USB Client port, and 8MByte NOR flash come standard on the board.</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3200" dirty="0"/>
          </a:p>
        </p:txBody>
      </p:sp>
    </p:spTree>
    <p:extLst>
      <p:ext uri="{BB962C8B-B14F-4D97-AF65-F5344CB8AC3E}">
        <p14:creationId xmlns:p14="http://schemas.microsoft.com/office/powerpoint/2010/main" val="3561857931"/>
      </p:ext>
    </p:extLst>
  </p:cSld>
  <p:clrMapOvr>
    <a:masterClrMapping/>
  </p:clrMapOvr>
  <p:transition>
    <p:fade/>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221</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rmAutofit/>
          </a:bodyPr>
          <a:lstStyle/>
          <a:p>
            <a:pPr>
              <a:lnSpc>
                <a:spcPct val="115000"/>
              </a:lnSpc>
              <a:spcAft>
                <a:spcPts val="1000"/>
              </a:spcAft>
            </a:pPr>
            <a:r>
              <a:rPr lang="en-IN" sz="2400" b="1" dirty="0">
                <a:solidFill>
                  <a:srgbClr val="212121"/>
                </a:solidFill>
                <a:effectLst/>
                <a:latin typeface="Times New Roman" panose="02020603050405020304" pitchFamily="18" charset="0"/>
                <a:ea typeface="Times New Roman" panose="02020603050405020304" pitchFamily="18" charset="0"/>
                <a:cs typeface="Times New Roman" panose="02020603050405020304" pitchFamily="18" charset="0"/>
              </a:rPr>
              <a:t>Benefits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SzPts val="1000"/>
              <a:buFont typeface="Symbol" panose="05050102010706020507" pitchFamily="18" charset="2"/>
              <a:buChar char=""/>
              <a:tabLst>
                <a:tab pos="457200" algn="l"/>
              </a:tabLst>
            </a:pPr>
            <a:r>
              <a:rPr lang="en-IN" sz="2400" dirty="0">
                <a:solidFill>
                  <a:srgbClr val="212121"/>
                </a:solidFill>
                <a:effectLst/>
                <a:latin typeface="Times New Roman" panose="02020603050405020304" pitchFamily="18" charset="0"/>
                <a:ea typeface="Times New Roman" panose="02020603050405020304" pitchFamily="18" charset="0"/>
                <a:cs typeface="Times New Roman" panose="02020603050405020304" pitchFamily="18" charset="0"/>
              </a:rPr>
              <a:t>The Galileo board is also software compatible with the Arduino Software Development Environment (IDE), that makes usability and introduction a snap.</a:t>
            </a:r>
            <a:endParaRPr lang="en-US" sz="2400" dirty="0">
              <a:solidFill>
                <a:srgbClr val="21212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SzPts val="1000"/>
              <a:buFont typeface="Symbol" panose="05050102010706020507" pitchFamily="18" charset="2"/>
              <a:buChar char=""/>
              <a:tabLst>
                <a:tab pos="457200" algn="l"/>
              </a:tabLst>
            </a:pPr>
            <a:r>
              <a:rPr lang="en-IN" sz="2400" dirty="0">
                <a:solidFill>
                  <a:srgbClr val="212121"/>
                </a:solidFill>
                <a:effectLst/>
                <a:latin typeface="Times New Roman" panose="02020603050405020304" pitchFamily="18" charset="0"/>
                <a:ea typeface="Times New Roman" panose="02020603050405020304" pitchFamily="18" charset="0"/>
                <a:cs typeface="Times New Roman" panose="02020603050405020304" pitchFamily="18" charset="0"/>
              </a:rPr>
              <a:t>The Galileo board has several PC industry standard I/O ports and features to expand native usage and capabilities beyond the Arduino shield ecosystem.</a:t>
            </a:r>
            <a:endParaRPr lang="en-US" sz="2400" dirty="0">
              <a:solidFill>
                <a:srgbClr val="21212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2400" dirty="0"/>
          </a:p>
        </p:txBody>
      </p:sp>
    </p:spTree>
    <p:extLst>
      <p:ext uri="{BB962C8B-B14F-4D97-AF65-F5344CB8AC3E}">
        <p14:creationId xmlns:p14="http://schemas.microsoft.com/office/powerpoint/2010/main" val="4170459723"/>
      </p:ext>
    </p:extLst>
  </p:cSld>
  <p:clrMapOvr>
    <a:masterClrMapping/>
  </p:clrMapOvr>
  <p:transition>
    <p:fade/>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14EBF1-A399-435D-B49E-1D12696195E1}"/>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D5BC28C4-4C90-4A3E-A522-1E38F6662835}"/>
              </a:ext>
            </a:extLst>
          </p:cNvPr>
          <p:cNvSpPr>
            <a:spLocks noGrp="1"/>
          </p:cNvSpPr>
          <p:nvPr>
            <p:ph type="sldNum" sz="quarter" idx="12"/>
          </p:nvPr>
        </p:nvSpPr>
        <p:spPr/>
        <p:txBody>
          <a:bodyPr/>
          <a:lstStyle/>
          <a:p>
            <a:fld id="{0E2B90DE-CA9C-452B-80F9-35262CC2B070}" type="slidenum">
              <a:rPr lang="en-IN" smtClean="0"/>
              <a:pPr/>
              <a:t>222</a:t>
            </a:fld>
            <a:endParaRPr lang="en-IN"/>
          </a:p>
        </p:txBody>
      </p:sp>
      <p:sp>
        <p:nvSpPr>
          <p:cNvPr id="6" name="Content Placeholder 5">
            <a:extLst>
              <a:ext uri="{FF2B5EF4-FFF2-40B4-BE49-F238E27FC236}">
                <a16:creationId xmlns:a16="http://schemas.microsoft.com/office/drawing/2014/main" id="{D8F43FB6-3132-467E-B95B-52F8F5732E92}"/>
              </a:ext>
            </a:extLst>
          </p:cNvPr>
          <p:cNvSpPr>
            <a:spLocks noGrp="1"/>
          </p:cNvSpPr>
          <p:nvPr>
            <p:ph sz="quarter" idx="1"/>
          </p:nvPr>
        </p:nvSpPr>
        <p:spPr/>
        <p:txBody>
          <a:bodyPr>
            <a:normAutofit/>
          </a:bodyPr>
          <a:lstStyle/>
          <a:p>
            <a:pPr marL="342900" lvl="0" indent="-342900">
              <a:lnSpc>
                <a:spcPct val="115000"/>
              </a:lnSpc>
              <a:spcAft>
                <a:spcPts val="1000"/>
              </a:spcAft>
              <a:buSzPts val="1000"/>
              <a:buFont typeface="Symbol" panose="05050102010706020507" pitchFamily="18" charset="2"/>
              <a:buChar char=""/>
              <a:tabLst>
                <a:tab pos="457200" algn="l"/>
              </a:tabLst>
            </a:pPr>
            <a:r>
              <a:rPr lang="en-IN" sz="2800" dirty="0">
                <a:solidFill>
                  <a:srgbClr val="212121"/>
                </a:solidFill>
                <a:effectLst/>
                <a:latin typeface="Times New Roman" panose="02020603050405020304" pitchFamily="18" charset="0"/>
                <a:ea typeface="Times New Roman" panose="02020603050405020304" pitchFamily="18" charset="0"/>
                <a:cs typeface="Times New Roman" panose="02020603050405020304" pitchFamily="18" charset="0"/>
              </a:rPr>
              <a:t>A full-sized mini-PCI Express slot, 100Mb Ethernet port, Micro-SD slot, RS-232 serial port, USB Host port, USB Client port, and 8MByte NOR flash come standard on the board.</a:t>
            </a:r>
            <a:endParaRPr lang="en-US" sz="2800" dirty="0">
              <a:solidFill>
                <a:srgbClr val="21212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SzPts val="1000"/>
              <a:buFont typeface="Symbol" panose="05050102010706020507" pitchFamily="18" charset="2"/>
              <a:buChar char=""/>
              <a:tabLst>
                <a:tab pos="457200" algn="l"/>
              </a:tabLst>
            </a:pPr>
            <a:r>
              <a:rPr lang="en-IN" sz="2800" dirty="0">
                <a:solidFill>
                  <a:srgbClr val="212121"/>
                </a:solidFill>
                <a:effectLst/>
                <a:latin typeface="Times New Roman" panose="02020603050405020304" pitchFamily="18" charset="0"/>
                <a:ea typeface="Times New Roman" panose="02020603050405020304" pitchFamily="18" charset="0"/>
                <a:cs typeface="Times New Roman" panose="02020603050405020304" pitchFamily="18" charset="0"/>
              </a:rPr>
              <a:t>Using an Intel Galileo Board you can create your own world of Internet of Things (IoT) by writing just a few sketches.</a:t>
            </a:r>
            <a:endParaRPr lang="en-US" sz="2800" dirty="0">
              <a:solidFill>
                <a:srgbClr val="21212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2800" dirty="0"/>
          </a:p>
        </p:txBody>
      </p:sp>
    </p:spTree>
    <p:extLst>
      <p:ext uri="{BB962C8B-B14F-4D97-AF65-F5344CB8AC3E}">
        <p14:creationId xmlns:p14="http://schemas.microsoft.com/office/powerpoint/2010/main" val="2785428108"/>
      </p:ext>
    </p:extLst>
  </p:cSld>
  <p:clrMapOvr>
    <a:masterClrMapping/>
  </p:clrMapOvr>
  <p:transition>
    <p:fade/>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D14F41D-743D-4B73-8750-F19B4AB3BA43}"/>
              </a:ext>
            </a:extLst>
          </p:cNvPr>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a:extLst>
              <a:ext uri="{FF2B5EF4-FFF2-40B4-BE49-F238E27FC236}">
                <a16:creationId xmlns:a16="http://schemas.microsoft.com/office/drawing/2014/main" id="{40F2E02F-9E75-4FE3-8C5B-6B1DE2789E2D}"/>
              </a:ext>
            </a:extLst>
          </p:cNvPr>
          <p:cNvSpPr>
            <a:spLocks noGrp="1"/>
          </p:cNvSpPr>
          <p:nvPr>
            <p:ph type="sldNum" sz="quarter" idx="12"/>
          </p:nvPr>
        </p:nvSpPr>
        <p:spPr/>
        <p:txBody>
          <a:bodyPr/>
          <a:lstStyle/>
          <a:p>
            <a:fld id="{EE64201F-0F5A-4BCA-A7D5-D29648563B3D}" type="slidenum">
              <a:rPr lang="en-US" smtClean="0"/>
              <a:pPr/>
              <a:t>223</a:t>
            </a:fld>
            <a:endParaRPr lang="en-US"/>
          </a:p>
        </p:txBody>
      </p:sp>
      <p:sp>
        <p:nvSpPr>
          <p:cNvPr id="3" name="Content Placeholder 2">
            <a:extLst>
              <a:ext uri="{FF2B5EF4-FFF2-40B4-BE49-F238E27FC236}">
                <a16:creationId xmlns:a16="http://schemas.microsoft.com/office/drawing/2014/main" id="{9DD87B6A-B38D-4823-A134-2F1BCADDA896}"/>
              </a:ext>
            </a:extLst>
          </p:cNvPr>
          <p:cNvSpPr>
            <a:spLocks noGrp="1"/>
          </p:cNvSpPr>
          <p:nvPr>
            <p:ph idx="1"/>
          </p:nvPr>
        </p:nvSpPr>
        <p:spPr/>
        <p:txBody>
          <a:bodyPr>
            <a:normAutofit/>
          </a:bodyPr>
          <a:lstStyle/>
          <a:p>
            <a:pPr>
              <a:lnSpc>
                <a:spcPct val="115000"/>
              </a:lnSpc>
              <a:spcBef>
                <a:spcPts val="1530"/>
              </a:spcBef>
              <a:spcAft>
                <a:spcPts val="720"/>
              </a:spcAft>
            </a:pPr>
            <a:r>
              <a:rPr lang="en-IN" sz="3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Power</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115000"/>
              </a:lnSpc>
              <a:spcAft>
                <a:spcPts val="1800"/>
              </a:spcAft>
            </a:pPr>
            <a:r>
              <a:rPr lang="en-IN" sz="3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Galileo is powered via an AC-to-DC adapter, connected by plugging a 2.1mm </a:t>
            </a:r>
            <a:r>
              <a:rPr lang="en-IN" sz="3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center</a:t>
            </a:r>
            <a:r>
              <a:rPr lang="en-IN" sz="3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-positive plug into the board's power jack. The recommended output rating of the power adapter is 5V at up to 3Amp.</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3200" dirty="0"/>
          </a:p>
        </p:txBody>
      </p:sp>
    </p:spTree>
    <p:extLst>
      <p:ext uri="{BB962C8B-B14F-4D97-AF65-F5344CB8AC3E}">
        <p14:creationId xmlns:p14="http://schemas.microsoft.com/office/powerpoint/2010/main" val="9587694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D14F41D-743D-4B73-8750-F19B4AB3BA43}"/>
              </a:ext>
            </a:extLst>
          </p:cNvPr>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a:extLst>
              <a:ext uri="{FF2B5EF4-FFF2-40B4-BE49-F238E27FC236}">
                <a16:creationId xmlns:a16="http://schemas.microsoft.com/office/drawing/2014/main" id="{40F2E02F-9E75-4FE3-8C5B-6B1DE2789E2D}"/>
              </a:ext>
            </a:extLst>
          </p:cNvPr>
          <p:cNvSpPr>
            <a:spLocks noGrp="1"/>
          </p:cNvSpPr>
          <p:nvPr>
            <p:ph type="sldNum" sz="quarter" idx="12"/>
          </p:nvPr>
        </p:nvSpPr>
        <p:spPr/>
        <p:txBody>
          <a:bodyPr/>
          <a:lstStyle/>
          <a:p>
            <a:fld id="{EE64201F-0F5A-4BCA-A7D5-D29648563B3D}" type="slidenum">
              <a:rPr lang="en-US" smtClean="0"/>
              <a:pPr/>
              <a:t>224</a:t>
            </a:fld>
            <a:endParaRPr lang="en-US"/>
          </a:p>
        </p:txBody>
      </p:sp>
      <p:sp>
        <p:nvSpPr>
          <p:cNvPr id="3" name="Content Placeholder 2">
            <a:extLst>
              <a:ext uri="{FF2B5EF4-FFF2-40B4-BE49-F238E27FC236}">
                <a16:creationId xmlns:a16="http://schemas.microsoft.com/office/drawing/2014/main" id="{9DD87B6A-B38D-4823-A134-2F1BCADDA896}"/>
              </a:ext>
            </a:extLst>
          </p:cNvPr>
          <p:cNvSpPr>
            <a:spLocks noGrp="1"/>
          </p:cNvSpPr>
          <p:nvPr>
            <p:ph idx="1"/>
          </p:nvPr>
        </p:nvSpPr>
        <p:spPr/>
        <p:txBody>
          <a:bodyPr>
            <a:normAutofit/>
          </a:bodyPr>
          <a:lstStyle/>
          <a:p>
            <a:pPr>
              <a:lnSpc>
                <a:spcPct val="115000"/>
              </a:lnSpc>
              <a:spcBef>
                <a:spcPts val="1530"/>
              </a:spcBef>
              <a:spcAft>
                <a:spcPts val="720"/>
              </a:spcAft>
            </a:pPr>
            <a:r>
              <a:rPr lang="en-IN" sz="3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Communication</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r>
              <a:rPr lang="en-IN" sz="3200" dirty="0">
                <a:effectLst/>
                <a:latin typeface="Times New Roman" panose="02020603050405020304" pitchFamily="18" charset="0"/>
                <a:ea typeface="Times New Roman" panose="02020603050405020304" pitchFamily="18" charset="0"/>
              </a:rPr>
              <a:t>Galileo has a number of facilities for communicating with a computer, another Arduino, or other microcontrollers. Galileo provides UART TTL (5V/3.3V) serial communication, which is available on digital pin 0 (RX) and 1 (TX). </a:t>
            </a:r>
            <a:endParaRPr lang="en-US" sz="3200" dirty="0"/>
          </a:p>
        </p:txBody>
      </p:sp>
    </p:spTree>
    <p:extLst>
      <p:ext uri="{BB962C8B-B14F-4D97-AF65-F5344CB8AC3E}">
        <p14:creationId xmlns:p14="http://schemas.microsoft.com/office/powerpoint/2010/main" val="282981466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D14F41D-743D-4B73-8750-F19B4AB3BA43}"/>
              </a:ext>
            </a:extLst>
          </p:cNvPr>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a:extLst>
              <a:ext uri="{FF2B5EF4-FFF2-40B4-BE49-F238E27FC236}">
                <a16:creationId xmlns:a16="http://schemas.microsoft.com/office/drawing/2014/main" id="{40F2E02F-9E75-4FE3-8C5B-6B1DE2789E2D}"/>
              </a:ext>
            </a:extLst>
          </p:cNvPr>
          <p:cNvSpPr>
            <a:spLocks noGrp="1"/>
          </p:cNvSpPr>
          <p:nvPr>
            <p:ph type="sldNum" sz="quarter" idx="12"/>
          </p:nvPr>
        </p:nvSpPr>
        <p:spPr/>
        <p:txBody>
          <a:bodyPr/>
          <a:lstStyle/>
          <a:p>
            <a:fld id="{EE64201F-0F5A-4BCA-A7D5-D29648563B3D}" type="slidenum">
              <a:rPr lang="en-US" smtClean="0"/>
              <a:pPr/>
              <a:t>225</a:t>
            </a:fld>
            <a:endParaRPr lang="en-US"/>
          </a:p>
        </p:txBody>
      </p:sp>
      <p:sp>
        <p:nvSpPr>
          <p:cNvPr id="3" name="Content Placeholder 2">
            <a:extLst>
              <a:ext uri="{FF2B5EF4-FFF2-40B4-BE49-F238E27FC236}">
                <a16:creationId xmlns:a16="http://schemas.microsoft.com/office/drawing/2014/main" id="{9DD87B6A-B38D-4823-A134-2F1BCADDA896}"/>
              </a:ext>
            </a:extLst>
          </p:cNvPr>
          <p:cNvSpPr>
            <a:spLocks noGrp="1"/>
          </p:cNvSpPr>
          <p:nvPr>
            <p:ph idx="1"/>
          </p:nvPr>
        </p:nvSpPr>
        <p:spPr/>
        <p:txBody>
          <a:bodyPr>
            <a:normAutofit/>
          </a:bodyPr>
          <a:lstStyle/>
          <a:p>
            <a:r>
              <a:rPr lang="en-IN" sz="3200" dirty="0">
                <a:effectLst/>
                <a:latin typeface="Times New Roman" panose="02020603050405020304" pitchFamily="18" charset="0"/>
                <a:ea typeface="Times New Roman" panose="02020603050405020304" pitchFamily="18" charset="0"/>
              </a:rPr>
              <a:t>In addition, a second UART provides RS-232 support and is connected via a 3.5mm jack. The USB Device ports allows for serial (CDC) communications over USB. This provides a serial connection to the Serial Monitor or other applications on your computer. It also enables Galileo to act as a USB mouse or keyboard to an attached computer. </a:t>
            </a:r>
            <a:endParaRPr lang="en-US" sz="3200" dirty="0"/>
          </a:p>
        </p:txBody>
      </p:sp>
    </p:spTree>
    <p:extLst>
      <p:ext uri="{BB962C8B-B14F-4D97-AF65-F5344CB8AC3E}">
        <p14:creationId xmlns:p14="http://schemas.microsoft.com/office/powerpoint/2010/main" val="49569136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D14F41D-743D-4B73-8750-F19B4AB3BA43}"/>
              </a:ext>
            </a:extLst>
          </p:cNvPr>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a:extLst>
              <a:ext uri="{FF2B5EF4-FFF2-40B4-BE49-F238E27FC236}">
                <a16:creationId xmlns:a16="http://schemas.microsoft.com/office/drawing/2014/main" id="{40F2E02F-9E75-4FE3-8C5B-6B1DE2789E2D}"/>
              </a:ext>
            </a:extLst>
          </p:cNvPr>
          <p:cNvSpPr>
            <a:spLocks noGrp="1"/>
          </p:cNvSpPr>
          <p:nvPr>
            <p:ph type="sldNum" sz="quarter" idx="12"/>
          </p:nvPr>
        </p:nvSpPr>
        <p:spPr/>
        <p:txBody>
          <a:bodyPr/>
          <a:lstStyle/>
          <a:p>
            <a:fld id="{EE64201F-0F5A-4BCA-A7D5-D29648563B3D}" type="slidenum">
              <a:rPr lang="en-US" smtClean="0"/>
              <a:pPr/>
              <a:t>226</a:t>
            </a:fld>
            <a:endParaRPr lang="en-US"/>
          </a:p>
        </p:txBody>
      </p:sp>
      <p:sp>
        <p:nvSpPr>
          <p:cNvPr id="3" name="Content Placeholder 2">
            <a:extLst>
              <a:ext uri="{FF2B5EF4-FFF2-40B4-BE49-F238E27FC236}">
                <a16:creationId xmlns:a16="http://schemas.microsoft.com/office/drawing/2014/main" id="{9DD87B6A-B38D-4823-A134-2F1BCADDA896}"/>
              </a:ext>
            </a:extLst>
          </p:cNvPr>
          <p:cNvSpPr>
            <a:spLocks noGrp="1"/>
          </p:cNvSpPr>
          <p:nvPr>
            <p:ph idx="1"/>
          </p:nvPr>
        </p:nvSpPr>
        <p:spPr/>
        <p:txBody>
          <a:bodyPr>
            <a:noAutofit/>
          </a:bodyPr>
          <a:lstStyle/>
          <a:p>
            <a:r>
              <a:rPr lang="en-IN" sz="2400" dirty="0">
                <a:effectLst/>
                <a:latin typeface="Times New Roman" panose="02020603050405020304" pitchFamily="18" charset="0"/>
                <a:ea typeface="Times New Roman" panose="02020603050405020304" pitchFamily="18" charset="0"/>
              </a:rPr>
              <a:t>The USB Host port allows Galileo act as a USB Host for connected peripherals such as mice, keyboards, and smartphones. To use these features, see the </a:t>
            </a:r>
            <a:r>
              <a:rPr lang="en-IN" sz="2400" dirty="0" err="1">
                <a:effectLst/>
                <a:latin typeface="Times New Roman" panose="02020603050405020304" pitchFamily="18" charset="0"/>
                <a:ea typeface="Times New Roman" panose="02020603050405020304" pitchFamily="18" charset="0"/>
              </a:rPr>
              <a:t>USBHost</a:t>
            </a:r>
            <a:r>
              <a:rPr lang="en-IN" sz="2400" dirty="0">
                <a:effectLst/>
                <a:latin typeface="Times New Roman" panose="02020603050405020304" pitchFamily="18" charset="0"/>
                <a:ea typeface="Times New Roman" panose="02020603050405020304" pitchFamily="18" charset="0"/>
              </a:rPr>
              <a:t> reference pages. Galileo is the first Arduino board to provide a mini PCI Express (</a:t>
            </a:r>
            <a:r>
              <a:rPr lang="en-IN" sz="2400" dirty="0" err="1">
                <a:effectLst/>
                <a:latin typeface="Times New Roman" panose="02020603050405020304" pitchFamily="18" charset="0"/>
                <a:ea typeface="Times New Roman" panose="02020603050405020304" pitchFamily="18" charset="0"/>
              </a:rPr>
              <a:t>mPCIe</a:t>
            </a:r>
            <a:r>
              <a:rPr lang="en-IN" sz="2400" dirty="0">
                <a:effectLst/>
                <a:latin typeface="Times New Roman" panose="02020603050405020304" pitchFamily="18" charset="0"/>
                <a:ea typeface="Times New Roman" panose="02020603050405020304" pitchFamily="18" charset="0"/>
              </a:rPr>
              <a:t>) slot. This slot allows full size and half size (with adapter) </a:t>
            </a:r>
            <a:r>
              <a:rPr lang="en-IN" sz="2400" dirty="0" err="1">
                <a:effectLst/>
                <a:latin typeface="Times New Roman" panose="02020603050405020304" pitchFamily="18" charset="0"/>
                <a:ea typeface="Times New Roman" panose="02020603050405020304" pitchFamily="18" charset="0"/>
              </a:rPr>
              <a:t>mPCIe</a:t>
            </a:r>
            <a:r>
              <a:rPr lang="en-IN" sz="2400" dirty="0">
                <a:effectLst/>
                <a:latin typeface="Times New Roman" panose="02020603050405020304" pitchFamily="18" charset="0"/>
                <a:ea typeface="Times New Roman" panose="02020603050405020304" pitchFamily="18" charset="0"/>
              </a:rPr>
              <a:t> modules to be connected to the board and also provides an additional USB Host port via the slot. Any standard </a:t>
            </a:r>
            <a:r>
              <a:rPr lang="en-IN" sz="2400" dirty="0" err="1">
                <a:effectLst/>
                <a:latin typeface="Times New Roman" panose="02020603050405020304" pitchFamily="18" charset="0"/>
                <a:ea typeface="Times New Roman" panose="02020603050405020304" pitchFamily="18" charset="0"/>
              </a:rPr>
              <a:t>mPCIe</a:t>
            </a:r>
            <a:r>
              <a:rPr lang="en-IN" sz="2400" dirty="0">
                <a:effectLst/>
                <a:latin typeface="Times New Roman" panose="02020603050405020304" pitchFamily="18" charset="0"/>
                <a:ea typeface="Times New Roman" panose="02020603050405020304" pitchFamily="18" charset="0"/>
              </a:rPr>
              <a:t> module can be connected and used to provide applications such as </a:t>
            </a:r>
            <a:r>
              <a:rPr lang="en-IN" sz="2400" dirty="0" err="1">
                <a:effectLst/>
                <a:latin typeface="Times New Roman" panose="02020603050405020304" pitchFamily="18" charset="0"/>
                <a:ea typeface="Times New Roman" panose="02020603050405020304" pitchFamily="18" charset="0"/>
              </a:rPr>
              <a:t>WiFi</a:t>
            </a:r>
            <a:r>
              <a:rPr lang="en-IN" sz="2400" dirty="0">
                <a:effectLst/>
                <a:latin typeface="Times New Roman" panose="02020603050405020304" pitchFamily="18" charset="0"/>
                <a:ea typeface="Times New Roman" panose="02020603050405020304" pitchFamily="18" charset="0"/>
              </a:rPr>
              <a:t>, Bluetooth or Cellular connectivity. </a:t>
            </a:r>
            <a:endParaRPr lang="en-US" sz="2400" dirty="0"/>
          </a:p>
        </p:txBody>
      </p:sp>
    </p:spTree>
    <p:extLst>
      <p:ext uri="{BB962C8B-B14F-4D97-AF65-F5344CB8AC3E}">
        <p14:creationId xmlns:p14="http://schemas.microsoft.com/office/powerpoint/2010/main" val="51766738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D14F41D-743D-4B73-8750-F19B4AB3BA43}"/>
              </a:ext>
            </a:extLst>
          </p:cNvPr>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a:extLst>
              <a:ext uri="{FF2B5EF4-FFF2-40B4-BE49-F238E27FC236}">
                <a16:creationId xmlns:a16="http://schemas.microsoft.com/office/drawing/2014/main" id="{40F2E02F-9E75-4FE3-8C5B-6B1DE2789E2D}"/>
              </a:ext>
            </a:extLst>
          </p:cNvPr>
          <p:cNvSpPr>
            <a:spLocks noGrp="1"/>
          </p:cNvSpPr>
          <p:nvPr>
            <p:ph type="sldNum" sz="quarter" idx="12"/>
          </p:nvPr>
        </p:nvSpPr>
        <p:spPr/>
        <p:txBody>
          <a:bodyPr/>
          <a:lstStyle/>
          <a:p>
            <a:fld id="{EE64201F-0F5A-4BCA-A7D5-D29648563B3D}" type="slidenum">
              <a:rPr lang="en-US" smtClean="0"/>
              <a:pPr/>
              <a:t>227</a:t>
            </a:fld>
            <a:endParaRPr lang="en-US"/>
          </a:p>
        </p:txBody>
      </p:sp>
      <p:sp>
        <p:nvSpPr>
          <p:cNvPr id="3" name="Content Placeholder 2">
            <a:extLst>
              <a:ext uri="{FF2B5EF4-FFF2-40B4-BE49-F238E27FC236}">
                <a16:creationId xmlns:a16="http://schemas.microsoft.com/office/drawing/2014/main" id="{9DD87B6A-B38D-4823-A134-2F1BCADDA896}"/>
              </a:ext>
            </a:extLst>
          </p:cNvPr>
          <p:cNvSpPr>
            <a:spLocks noGrp="1"/>
          </p:cNvSpPr>
          <p:nvPr>
            <p:ph idx="1"/>
          </p:nvPr>
        </p:nvSpPr>
        <p:spPr/>
        <p:txBody>
          <a:bodyPr>
            <a:normAutofit/>
          </a:bodyPr>
          <a:lstStyle/>
          <a:p>
            <a:r>
              <a:rPr lang="en-IN" sz="2800" dirty="0">
                <a:effectLst/>
                <a:latin typeface="Times New Roman" panose="02020603050405020304" pitchFamily="18" charset="0"/>
                <a:ea typeface="Times New Roman" panose="02020603050405020304" pitchFamily="18" charset="0"/>
              </a:rPr>
              <a:t>Initially, the Galileo </a:t>
            </a:r>
            <a:r>
              <a:rPr lang="en-IN" sz="2800" dirty="0" err="1">
                <a:effectLst/>
                <a:latin typeface="Times New Roman" panose="02020603050405020304" pitchFamily="18" charset="0"/>
                <a:ea typeface="Times New Roman" panose="02020603050405020304" pitchFamily="18" charset="0"/>
              </a:rPr>
              <a:t>mPCie</a:t>
            </a:r>
            <a:r>
              <a:rPr lang="en-IN" sz="2800" dirty="0">
                <a:effectLst/>
                <a:latin typeface="Times New Roman" panose="02020603050405020304" pitchFamily="18" charset="0"/>
                <a:ea typeface="Times New Roman" panose="02020603050405020304" pitchFamily="18" charset="0"/>
              </a:rPr>
              <a:t> slot provides support for the </a:t>
            </a:r>
            <a:r>
              <a:rPr lang="en-IN" sz="2800" dirty="0" err="1">
                <a:effectLst/>
                <a:latin typeface="Times New Roman" panose="02020603050405020304" pitchFamily="18" charset="0"/>
                <a:ea typeface="Times New Roman" panose="02020603050405020304" pitchFamily="18" charset="0"/>
              </a:rPr>
              <a:t>WiFi</a:t>
            </a:r>
            <a:r>
              <a:rPr lang="en-IN" sz="2800" dirty="0">
                <a:effectLst/>
                <a:latin typeface="Times New Roman" panose="02020603050405020304" pitchFamily="18" charset="0"/>
                <a:ea typeface="Times New Roman" panose="02020603050405020304" pitchFamily="18" charset="0"/>
              </a:rPr>
              <a:t> Library. An Ethernet RJ45 Connector is provided to allow Galileo to connect to wired networks. When connecting to a network, you must provide an IP address and a MAC address. Full support of on-board Ethernet interface is fully supported and does not require the use of the SPI interface like existing Arduino shields. </a:t>
            </a:r>
            <a:endParaRPr lang="en-US" sz="2800" dirty="0"/>
          </a:p>
        </p:txBody>
      </p:sp>
    </p:spTree>
    <p:extLst>
      <p:ext uri="{BB962C8B-B14F-4D97-AF65-F5344CB8AC3E}">
        <p14:creationId xmlns:p14="http://schemas.microsoft.com/office/powerpoint/2010/main" val="111901952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D14F41D-743D-4B73-8750-F19B4AB3BA43}"/>
              </a:ext>
            </a:extLst>
          </p:cNvPr>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a:extLst>
              <a:ext uri="{FF2B5EF4-FFF2-40B4-BE49-F238E27FC236}">
                <a16:creationId xmlns:a16="http://schemas.microsoft.com/office/drawing/2014/main" id="{40F2E02F-9E75-4FE3-8C5B-6B1DE2789E2D}"/>
              </a:ext>
            </a:extLst>
          </p:cNvPr>
          <p:cNvSpPr>
            <a:spLocks noGrp="1"/>
          </p:cNvSpPr>
          <p:nvPr>
            <p:ph type="sldNum" sz="quarter" idx="12"/>
          </p:nvPr>
        </p:nvSpPr>
        <p:spPr/>
        <p:txBody>
          <a:bodyPr/>
          <a:lstStyle/>
          <a:p>
            <a:fld id="{EE64201F-0F5A-4BCA-A7D5-D29648563B3D}" type="slidenum">
              <a:rPr lang="en-US" smtClean="0"/>
              <a:pPr/>
              <a:t>228</a:t>
            </a:fld>
            <a:endParaRPr lang="en-US"/>
          </a:p>
        </p:txBody>
      </p:sp>
      <p:sp>
        <p:nvSpPr>
          <p:cNvPr id="3" name="Content Placeholder 2">
            <a:extLst>
              <a:ext uri="{FF2B5EF4-FFF2-40B4-BE49-F238E27FC236}">
                <a16:creationId xmlns:a16="http://schemas.microsoft.com/office/drawing/2014/main" id="{9DD87B6A-B38D-4823-A134-2F1BCADDA896}"/>
              </a:ext>
            </a:extLst>
          </p:cNvPr>
          <p:cNvSpPr>
            <a:spLocks noGrp="1"/>
          </p:cNvSpPr>
          <p:nvPr>
            <p:ph idx="1"/>
          </p:nvPr>
        </p:nvSpPr>
        <p:spPr/>
        <p:txBody>
          <a:bodyPr>
            <a:normAutofit/>
          </a:bodyPr>
          <a:lstStyle/>
          <a:p>
            <a:r>
              <a:rPr lang="en-IN" sz="3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onboard microSD card reader is accessible through the SD Library. The communication between Galileo and the SD card is provided by an integrated SD controller and does not require the use of the SPI interface like other Arduino boards. The Arduino software includes a Wire library to simplify use of the TWI/I2C bus.</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3200" dirty="0"/>
          </a:p>
        </p:txBody>
      </p:sp>
    </p:spTree>
    <p:extLst>
      <p:ext uri="{BB962C8B-B14F-4D97-AF65-F5344CB8AC3E}">
        <p14:creationId xmlns:p14="http://schemas.microsoft.com/office/powerpoint/2010/main" val="289306266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D14F41D-743D-4B73-8750-F19B4AB3BA43}"/>
              </a:ext>
            </a:extLst>
          </p:cNvPr>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a:extLst>
              <a:ext uri="{FF2B5EF4-FFF2-40B4-BE49-F238E27FC236}">
                <a16:creationId xmlns:a16="http://schemas.microsoft.com/office/drawing/2014/main" id="{40F2E02F-9E75-4FE3-8C5B-6B1DE2789E2D}"/>
              </a:ext>
            </a:extLst>
          </p:cNvPr>
          <p:cNvSpPr>
            <a:spLocks noGrp="1"/>
          </p:cNvSpPr>
          <p:nvPr>
            <p:ph type="sldNum" sz="quarter" idx="12"/>
          </p:nvPr>
        </p:nvSpPr>
        <p:spPr/>
        <p:txBody>
          <a:bodyPr/>
          <a:lstStyle/>
          <a:p>
            <a:fld id="{EE64201F-0F5A-4BCA-A7D5-D29648563B3D}" type="slidenum">
              <a:rPr lang="en-US" smtClean="0"/>
              <a:pPr/>
              <a:t>229</a:t>
            </a:fld>
            <a:endParaRPr lang="en-US"/>
          </a:p>
        </p:txBody>
      </p:sp>
      <p:pic>
        <p:nvPicPr>
          <p:cNvPr id="6" name="Content Placeholder 5">
            <a:extLst>
              <a:ext uri="{FF2B5EF4-FFF2-40B4-BE49-F238E27FC236}">
                <a16:creationId xmlns:a16="http://schemas.microsoft.com/office/drawing/2014/main" id="{088E504A-EF83-4AE7-BEFE-8B141F8A5C6E}"/>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59632" y="404664"/>
            <a:ext cx="7272808" cy="5615135"/>
          </a:xfrm>
          <a:prstGeom prst="rect">
            <a:avLst/>
          </a:prstGeom>
          <a:noFill/>
          <a:ln>
            <a:noFill/>
          </a:ln>
        </p:spPr>
      </p:pic>
    </p:spTree>
    <p:extLst>
      <p:ext uri="{BB962C8B-B14F-4D97-AF65-F5344CB8AC3E}">
        <p14:creationId xmlns:p14="http://schemas.microsoft.com/office/powerpoint/2010/main" val="627236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b="1" dirty="0"/>
            </a:br>
            <a:br>
              <a:rPr lang="en-US" b="1" dirty="0"/>
            </a:br>
            <a:br>
              <a:rPr lang="en-US" b="1" dirty="0"/>
            </a:br>
            <a:br>
              <a:rPr lang="en-US" b="1" dirty="0"/>
            </a:br>
            <a:br>
              <a:rPr lang="en-US" b="1" dirty="0">
                <a:solidFill>
                  <a:srgbClr val="92D050"/>
                </a:solidFill>
              </a:rPr>
            </a:br>
            <a:r>
              <a:rPr lang="en-US" dirty="0">
                <a:solidFill>
                  <a:srgbClr val="FF00FF"/>
                </a:solidFill>
              </a:rPr>
              <a:t>Application Sensors &amp; Actuators </a:t>
            </a:r>
            <a:r>
              <a:rPr lang="en-US" b="1" dirty="0">
                <a:solidFill>
                  <a:srgbClr val="92D050"/>
                </a:solidFill>
              </a:rPr>
              <a:t>IoT sensors types</a:t>
            </a:r>
            <a:endParaRPr lang="en-US" dirty="0">
              <a:solidFill>
                <a:srgbClr val="92D050"/>
              </a:solidFill>
            </a:endParaRPr>
          </a:p>
        </p:txBody>
      </p:sp>
      <p:sp>
        <p:nvSpPr>
          <p:cNvPr id="3" name="Content Placeholder 2"/>
          <p:cNvSpPr>
            <a:spLocks noGrp="1"/>
          </p:cNvSpPr>
          <p:nvPr>
            <p:ph idx="1"/>
          </p:nvPr>
        </p:nvSpPr>
        <p:spPr/>
        <p:txBody>
          <a:bodyPr/>
          <a:lstStyle/>
          <a:p>
            <a:pPr algn="just">
              <a:lnSpc>
                <a:spcPct val="150000"/>
              </a:lnSpc>
            </a:pPr>
            <a:r>
              <a:rPr lang="en-US" dirty="0">
                <a:solidFill>
                  <a:srgbClr val="0070C0"/>
                </a:solidFill>
              </a:rPr>
              <a:t>Sensors can be either </a:t>
            </a:r>
            <a:r>
              <a:rPr lang="en-US" dirty="0">
                <a:solidFill>
                  <a:srgbClr val="FF0000"/>
                </a:solidFill>
              </a:rPr>
              <a:t>standalone devices </a:t>
            </a:r>
            <a:r>
              <a:rPr lang="en-US" dirty="0">
                <a:solidFill>
                  <a:srgbClr val="0070C0"/>
                </a:solidFill>
              </a:rPr>
              <a:t>or </a:t>
            </a:r>
            <a:r>
              <a:rPr lang="en-US" dirty="0">
                <a:solidFill>
                  <a:srgbClr val="FF0000"/>
                </a:solidFill>
              </a:rPr>
              <a:t>devices embedded in ordinary objects </a:t>
            </a:r>
            <a:r>
              <a:rPr lang="en-US" dirty="0">
                <a:solidFill>
                  <a:srgbClr val="0070C0"/>
                </a:solidFill>
              </a:rPr>
              <a:t>or </a:t>
            </a:r>
            <a:r>
              <a:rPr lang="en-US" dirty="0">
                <a:solidFill>
                  <a:srgbClr val="FF0000"/>
                </a:solidFill>
              </a:rPr>
              <a:t>machines</a:t>
            </a:r>
            <a:r>
              <a:rPr lang="en-US" dirty="0">
                <a:solidFill>
                  <a:srgbClr val="0070C0"/>
                </a:solidFill>
              </a:rPr>
              <a:t> to make them smart, and they can be divided into categories in terms of the physical phenomenon they are intended to measure. </a:t>
            </a:r>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23</a:t>
            </a:fld>
            <a:endParaRPr lang="en-US"/>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D14F41D-743D-4B73-8750-F19B4AB3BA43}"/>
              </a:ext>
            </a:extLst>
          </p:cNvPr>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a:extLst>
              <a:ext uri="{FF2B5EF4-FFF2-40B4-BE49-F238E27FC236}">
                <a16:creationId xmlns:a16="http://schemas.microsoft.com/office/drawing/2014/main" id="{40F2E02F-9E75-4FE3-8C5B-6B1DE2789E2D}"/>
              </a:ext>
            </a:extLst>
          </p:cNvPr>
          <p:cNvSpPr>
            <a:spLocks noGrp="1"/>
          </p:cNvSpPr>
          <p:nvPr>
            <p:ph type="sldNum" sz="quarter" idx="12"/>
          </p:nvPr>
        </p:nvSpPr>
        <p:spPr/>
        <p:txBody>
          <a:bodyPr/>
          <a:lstStyle/>
          <a:p>
            <a:fld id="{EE64201F-0F5A-4BCA-A7D5-D29648563B3D}" type="slidenum">
              <a:rPr lang="en-US" smtClean="0"/>
              <a:pPr/>
              <a:t>230</a:t>
            </a:fld>
            <a:endParaRPr lang="en-US"/>
          </a:p>
        </p:txBody>
      </p:sp>
      <p:sp>
        <p:nvSpPr>
          <p:cNvPr id="3" name="Content Placeholder 2">
            <a:extLst>
              <a:ext uri="{FF2B5EF4-FFF2-40B4-BE49-F238E27FC236}">
                <a16:creationId xmlns:a16="http://schemas.microsoft.com/office/drawing/2014/main" id="{9DD87B6A-B38D-4823-A134-2F1BCADDA896}"/>
              </a:ext>
            </a:extLst>
          </p:cNvPr>
          <p:cNvSpPr>
            <a:spLocks noGrp="1"/>
          </p:cNvSpPr>
          <p:nvPr>
            <p:ph idx="1"/>
          </p:nvPr>
        </p:nvSpPr>
        <p:spPr/>
        <p:txBody>
          <a:bodyPr>
            <a:noAutofit/>
          </a:bodyPr>
          <a:lstStyle/>
          <a:p>
            <a:pPr>
              <a:lnSpc>
                <a:spcPct val="115000"/>
              </a:lnSpc>
              <a:spcBef>
                <a:spcPts val="1530"/>
              </a:spcBef>
              <a:spcAft>
                <a:spcPts val="720"/>
              </a:spcAft>
            </a:pPr>
            <a:r>
              <a:rPr lang="en-IN" sz="3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Galileo Jumper Configuration</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r>
              <a:rPr lang="en-IN" sz="3200" dirty="0">
                <a:effectLst/>
                <a:latin typeface="Times New Roman" panose="02020603050405020304" pitchFamily="18" charset="0"/>
                <a:ea typeface="Times New Roman" panose="02020603050405020304" pitchFamily="18" charset="0"/>
              </a:rPr>
              <a:t>There are three jumpers on Galileo that are used to vary the configuration of the board. IOREF Jumper To allow Galileo support both 3.3V and 5V shields, the external operating voltage is controlled via a jumper. When the jumper is connected to 5V, Galileo is configured to be compatible with 5V shields and IOREF is set to 5V. </a:t>
            </a:r>
            <a:endParaRPr lang="en-US" sz="3200" dirty="0"/>
          </a:p>
        </p:txBody>
      </p:sp>
    </p:spTree>
    <p:extLst>
      <p:ext uri="{BB962C8B-B14F-4D97-AF65-F5344CB8AC3E}">
        <p14:creationId xmlns:p14="http://schemas.microsoft.com/office/powerpoint/2010/main" val="287271911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D14F41D-743D-4B73-8750-F19B4AB3BA43}"/>
              </a:ext>
            </a:extLst>
          </p:cNvPr>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a:extLst>
              <a:ext uri="{FF2B5EF4-FFF2-40B4-BE49-F238E27FC236}">
                <a16:creationId xmlns:a16="http://schemas.microsoft.com/office/drawing/2014/main" id="{40F2E02F-9E75-4FE3-8C5B-6B1DE2789E2D}"/>
              </a:ext>
            </a:extLst>
          </p:cNvPr>
          <p:cNvSpPr>
            <a:spLocks noGrp="1"/>
          </p:cNvSpPr>
          <p:nvPr>
            <p:ph type="sldNum" sz="quarter" idx="12"/>
          </p:nvPr>
        </p:nvSpPr>
        <p:spPr/>
        <p:txBody>
          <a:bodyPr/>
          <a:lstStyle/>
          <a:p>
            <a:fld id="{EE64201F-0F5A-4BCA-A7D5-D29648563B3D}" type="slidenum">
              <a:rPr lang="en-US" smtClean="0"/>
              <a:pPr/>
              <a:t>231</a:t>
            </a:fld>
            <a:endParaRPr lang="en-US"/>
          </a:p>
        </p:txBody>
      </p:sp>
      <p:sp>
        <p:nvSpPr>
          <p:cNvPr id="3" name="Content Placeholder 2">
            <a:extLst>
              <a:ext uri="{FF2B5EF4-FFF2-40B4-BE49-F238E27FC236}">
                <a16:creationId xmlns:a16="http://schemas.microsoft.com/office/drawing/2014/main" id="{9DD87B6A-B38D-4823-A134-2F1BCADDA896}"/>
              </a:ext>
            </a:extLst>
          </p:cNvPr>
          <p:cNvSpPr>
            <a:spLocks noGrp="1"/>
          </p:cNvSpPr>
          <p:nvPr>
            <p:ph idx="1"/>
          </p:nvPr>
        </p:nvSpPr>
        <p:spPr/>
        <p:txBody>
          <a:bodyPr>
            <a:normAutofit/>
          </a:bodyPr>
          <a:lstStyle/>
          <a:p>
            <a:r>
              <a:rPr lang="en-IN" sz="3200" dirty="0">
                <a:effectLst/>
                <a:latin typeface="Times New Roman" panose="02020603050405020304" pitchFamily="18" charset="0"/>
                <a:ea typeface="Times New Roman" panose="02020603050405020304" pitchFamily="18" charset="0"/>
              </a:rPr>
              <a:t>When the jumper is connected 3.3V, Galileo is configured to be compatible with 3.3V shields and IOREF is set to 3.3V. The input range of the Analog pins is also controlled by the IOREF jumper and must not exceed the chosen operating voltage. </a:t>
            </a:r>
            <a:endParaRPr lang="en-US" sz="3200" dirty="0"/>
          </a:p>
        </p:txBody>
      </p:sp>
    </p:spTree>
    <p:extLst>
      <p:ext uri="{BB962C8B-B14F-4D97-AF65-F5344CB8AC3E}">
        <p14:creationId xmlns:p14="http://schemas.microsoft.com/office/powerpoint/2010/main" val="57071011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D14F41D-743D-4B73-8750-F19B4AB3BA43}"/>
              </a:ext>
            </a:extLst>
          </p:cNvPr>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a:extLst>
              <a:ext uri="{FF2B5EF4-FFF2-40B4-BE49-F238E27FC236}">
                <a16:creationId xmlns:a16="http://schemas.microsoft.com/office/drawing/2014/main" id="{40F2E02F-9E75-4FE3-8C5B-6B1DE2789E2D}"/>
              </a:ext>
            </a:extLst>
          </p:cNvPr>
          <p:cNvSpPr>
            <a:spLocks noGrp="1"/>
          </p:cNvSpPr>
          <p:nvPr>
            <p:ph type="sldNum" sz="quarter" idx="12"/>
          </p:nvPr>
        </p:nvSpPr>
        <p:spPr/>
        <p:txBody>
          <a:bodyPr/>
          <a:lstStyle/>
          <a:p>
            <a:fld id="{EE64201F-0F5A-4BCA-A7D5-D29648563B3D}" type="slidenum">
              <a:rPr lang="en-US" smtClean="0"/>
              <a:pPr/>
              <a:t>232</a:t>
            </a:fld>
            <a:endParaRPr lang="en-US"/>
          </a:p>
        </p:txBody>
      </p:sp>
      <p:sp>
        <p:nvSpPr>
          <p:cNvPr id="3" name="Content Placeholder 2">
            <a:extLst>
              <a:ext uri="{FF2B5EF4-FFF2-40B4-BE49-F238E27FC236}">
                <a16:creationId xmlns:a16="http://schemas.microsoft.com/office/drawing/2014/main" id="{9DD87B6A-B38D-4823-A134-2F1BCADDA896}"/>
              </a:ext>
            </a:extLst>
          </p:cNvPr>
          <p:cNvSpPr>
            <a:spLocks noGrp="1"/>
          </p:cNvSpPr>
          <p:nvPr>
            <p:ph idx="1"/>
          </p:nvPr>
        </p:nvSpPr>
        <p:spPr/>
        <p:txBody>
          <a:bodyPr>
            <a:normAutofit/>
          </a:bodyPr>
          <a:lstStyle/>
          <a:p>
            <a:r>
              <a:rPr lang="en-IN" sz="2800" dirty="0">
                <a:effectLst/>
                <a:latin typeface="Times New Roman" panose="02020603050405020304" pitchFamily="18" charset="0"/>
                <a:ea typeface="Times New Roman" panose="02020603050405020304" pitchFamily="18" charset="0"/>
              </a:rPr>
              <a:t>The IOREF jumper should be used to match the board and shield operating voltages. Incorrectly setting the voltage could damage the board or the shield. I2C Address Jumper To prevent a clash between the I2C Slave address of the on board I/O expander and EEPROM with any external I2C Slave devices, jumper J2 can be used to vary the I2C address of the on-board devices. </a:t>
            </a:r>
            <a:endParaRPr lang="en-US" sz="2800" dirty="0"/>
          </a:p>
        </p:txBody>
      </p:sp>
    </p:spTree>
    <p:extLst>
      <p:ext uri="{BB962C8B-B14F-4D97-AF65-F5344CB8AC3E}">
        <p14:creationId xmlns:p14="http://schemas.microsoft.com/office/powerpoint/2010/main" val="290870698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D14F41D-743D-4B73-8750-F19B4AB3BA43}"/>
              </a:ext>
            </a:extLst>
          </p:cNvPr>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a:extLst>
              <a:ext uri="{FF2B5EF4-FFF2-40B4-BE49-F238E27FC236}">
                <a16:creationId xmlns:a16="http://schemas.microsoft.com/office/drawing/2014/main" id="{40F2E02F-9E75-4FE3-8C5B-6B1DE2789E2D}"/>
              </a:ext>
            </a:extLst>
          </p:cNvPr>
          <p:cNvSpPr>
            <a:spLocks noGrp="1"/>
          </p:cNvSpPr>
          <p:nvPr>
            <p:ph type="sldNum" sz="quarter" idx="12"/>
          </p:nvPr>
        </p:nvSpPr>
        <p:spPr/>
        <p:txBody>
          <a:bodyPr/>
          <a:lstStyle/>
          <a:p>
            <a:fld id="{EE64201F-0F5A-4BCA-A7D5-D29648563B3D}" type="slidenum">
              <a:rPr lang="en-US" smtClean="0"/>
              <a:pPr/>
              <a:t>233</a:t>
            </a:fld>
            <a:endParaRPr lang="en-US"/>
          </a:p>
        </p:txBody>
      </p:sp>
      <p:sp>
        <p:nvSpPr>
          <p:cNvPr id="3" name="Content Placeholder 2">
            <a:extLst>
              <a:ext uri="{FF2B5EF4-FFF2-40B4-BE49-F238E27FC236}">
                <a16:creationId xmlns:a16="http://schemas.microsoft.com/office/drawing/2014/main" id="{9DD87B6A-B38D-4823-A134-2F1BCADDA896}"/>
              </a:ext>
            </a:extLst>
          </p:cNvPr>
          <p:cNvSpPr>
            <a:spLocks noGrp="1"/>
          </p:cNvSpPr>
          <p:nvPr>
            <p:ph idx="1"/>
          </p:nvPr>
        </p:nvSpPr>
        <p:spPr/>
        <p:txBody>
          <a:bodyPr>
            <a:normAutofit/>
          </a:bodyPr>
          <a:lstStyle/>
          <a:p>
            <a:r>
              <a:rPr lang="en-IN" sz="2800" dirty="0">
                <a:effectLst/>
                <a:latin typeface="Times New Roman" panose="02020603050405020304" pitchFamily="18" charset="0"/>
                <a:ea typeface="Times New Roman" panose="02020603050405020304" pitchFamily="18" charset="0"/>
              </a:rPr>
              <a:t>. With J2 connected to pin 1 (marked with white triangle), the 7-bit I/O Expander address is 0100001 and the 7-bit EEPROM address is 1010001. Changing the jumper position changes the I/O Expander address to 0100000 and the EEPROM address to 1010000. VIN Jumper On Galileo, the VIN pin can be used to supply 5V from the regulated power supply connected at the power jack to attached shields or devices.</a:t>
            </a:r>
            <a:endParaRPr lang="en-US" sz="2800" dirty="0"/>
          </a:p>
        </p:txBody>
      </p:sp>
    </p:spTree>
    <p:extLst>
      <p:ext uri="{BB962C8B-B14F-4D97-AF65-F5344CB8AC3E}">
        <p14:creationId xmlns:p14="http://schemas.microsoft.com/office/powerpoint/2010/main" val="261411931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D14F41D-743D-4B73-8750-F19B4AB3BA43}"/>
              </a:ext>
            </a:extLst>
          </p:cNvPr>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a:extLst>
              <a:ext uri="{FF2B5EF4-FFF2-40B4-BE49-F238E27FC236}">
                <a16:creationId xmlns:a16="http://schemas.microsoft.com/office/drawing/2014/main" id="{40F2E02F-9E75-4FE3-8C5B-6B1DE2789E2D}"/>
              </a:ext>
            </a:extLst>
          </p:cNvPr>
          <p:cNvSpPr>
            <a:spLocks noGrp="1"/>
          </p:cNvSpPr>
          <p:nvPr>
            <p:ph type="sldNum" sz="quarter" idx="12"/>
          </p:nvPr>
        </p:nvSpPr>
        <p:spPr/>
        <p:txBody>
          <a:bodyPr/>
          <a:lstStyle/>
          <a:p>
            <a:fld id="{EE64201F-0F5A-4BCA-A7D5-D29648563B3D}" type="slidenum">
              <a:rPr lang="en-US" smtClean="0"/>
              <a:pPr/>
              <a:t>234</a:t>
            </a:fld>
            <a:endParaRPr lang="en-US"/>
          </a:p>
        </p:txBody>
      </p:sp>
      <p:sp>
        <p:nvSpPr>
          <p:cNvPr id="3" name="Content Placeholder 2">
            <a:extLst>
              <a:ext uri="{FF2B5EF4-FFF2-40B4-BE49-F238E27FC236}">
                <a16:creationId xmlns:a16="http://schemas.microsoft.com/office/drawing/2014/main" id="{9DD87B6A-B38D-4823-A134-2F1BCADDA896}"/>
              </a:ext>
            </a:extLst>
          </p:cNvPr>
          <p:cNvSpPr>
            <a:spLocks noGrp="1"/>
          </p:cNvSpPr>
          <p:nvPr>
            <p:ph idx="1"/>
          </p:nvPr>
        </p:nvSpPr>
        <p:spPr/>
        <p:txBody>
          <a:bodyPr>
            <a:normAutofit/>
          </a:bodyPr>
          <a:lstStyle/>
          <a:p>
            <a:pPr algn="just">
              <a:lnSpc>
                <a:spcPct val="115000"/>
              </a:lnSpc>
              <a:spcAft>
                <a:spcPts val="1800"/>
              </a:spcAft>
            </a:pPr>
            <a:r>
              <a:rPr lang="en-IN"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If there is a need to supply more than 5V to a shield using VIN then the VIN jumper should be removed from Galileo to break the connection between the on-board 5V supply and the VIN connection on the board header.</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115000"/>
              </a:lnSpc>
              <a:spcAft>
                <a:spcPts val="1800"/>
              </a:spcAft>
            </a:pPr>
            <a:r>
              <a:rPr lang="en-IN"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If the VIN jumper is not removed and more than 5V is connected to VIN, it may damage the board or lead to unreliable operation</a:t>
            </a:r>
            <a:r>
              <a:rPr lang="en-IN" sz="2800" dirty="0">
                <a:solidFill>
                  <a:srgbClr val="4F4E4E"/>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800" dirty="0"/>
          </a:p>
        </p:txBody>
      </p:sp>
    </p:spTree>
    <p:extLst>
      <p:ext uri="{BB962C8B-B14F-4D97-AF65-F5344CB8AC3E}">
        <p14:creationId xmlns:p14="http://schemas.microsoft.com/office/powerpoint/2010/main" val="212909017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D14F41D-743D-4B73-8750-F19B4AB3BA43}"/>
              </a:ext>
            </a:extLst>
          </p:cNvPr>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a:extLst>
              <a:ext uri="{FF2B5EF4-FFF2-40B4-BE49-F238E27FC236}">
                <a16:creationId xmlns:a16="http://schemas.microsoft.com/office/drawing/2014/main" id="{40F2E02F-9E75-4FE3-8C5B-6B1DE2789E2D}"/>
              </a:ext>
            </a:extLst>
          </p:cNvPr>
          <p:cNvSpPr>
            <a:spLocks noGrp="1"/>
          </p:cNvSpPr>
          <p:nvPr>
            <p:ph type="sldNum" sz="quarter" idx="12"/>
          </p:nvPr>
        </p:nvSpPr>
        <p:spPr/>
        <p:txBody>
          <a:bodyPr/>
          <a:lstStyle/>
          <a:p>
            <a:fld id="{EE64201F-0F5A-4BCA-A7D5-D29648563B3D}" type="slidenum">
              <a:rPr lang="en-US" smtClean="0"/>
              <a:pPr/>
              <a:t>235</a:t>
            </a:fld>
            <a:endParaRPr lang="en-US"/>
          </a:p>
        </p:txBody>
      </p:sp>
      <p:pic>
        <p:nvPicPr>
          <p:cNvPr id="6" name="Content Placeholder 5">
            <a:extLst>
              <a:ext uri="{FF2B5EF4-FFF2-40B4-BE49-F238E27FC236}">
                <a16:creationId xmlns:a16="http://schemas.microsoft.com/office/drawing/2014/main" id="{F96F254C-8451-489C-BC0E-CA242367603F}"/>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7584" y="1196752"/>
            <a:ext cx="7560840" cy="4896544"/>
          </a:xfrm>
          <a:prstGeom prst="rect">
            <a:avLst/>
          </a:prstGeom>
          <a:noFill/>
          <a:ln>
            <a:noFill/>
          </a:ln>
        </p:spPr>
      </p:pic>
    </p:spTree>
    <p:extLst>
      <p:ext uri="{BB962C8B-B14F-4D97-AF65-F5344CB8AC3E}">
        <p14:creationId xmlns:p14="http://schemas.microsoft.com/office/powerpoint/2010/main" val="284550491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D14F41D-743D-4B73-8750-F19B4AB3BA43}"/>
              </a:ext>
            </a:extLst>
          </p:cNvPr>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a:extLst>
              <a:ext uri="{FF2B5EF4-FFF2-40B4-BE49-F238E27FC236}">
                <a16:creationId xmlns:a16="http://schemas.microsoft.com/office/drawing/2014/main" id="{40F2E02F-9E75-4FE3-8C5B-6B1DE2789E2D}"/>
              </a:ext>
            </a:extLst>
          </p:cNvPr>
          <p:cNvSpPr>
            <a:spLocks noGrp="1"/>
          </p:cNvSpPr>
          <p:nvPr>
            <p:ph type="sldNum" sz="quarter" idx="12"/>
          </p:nvPr>
        </p:nvSpPr>
        <p:spPr/>
        <p:txBody>
          <a:bodyPr/>
          <a:lstStyle/>
          <a:p>
            <a:fld id="{EE64201F-0F5A-4BCA-A7D5-D29648563B3D}" type="slidenum">
              <a:rPr lang="en-US" smtClean="0"/>
              <a:pPr/>
              <a:t>236</a:t>
            </a:fld>
            <a:endParaRPr lang="en-US"/>
          </a:p>
        </p:txBody>
      </p:sp>
      <p:sp>
        <p:nvSpPr>
          <p:cNvPr id="3" name="Content Placeholder 2">
            <a:extLst>
              <a:ext uri="{FF2B5EF4-FFF2-40B4-BE49-F238E27FC236}">
                <a16:creationId xmlns:a16="http://schemas.microsoft.com/office/drawing/2014/main" id="{F1BF9E88-8686-4892-84A6-AFD867CF6B8B}"/>
              </a:ext>
            </a:extLst>
          </p:cNvPr>
          <p:cNvSpPr>
            <a:spLocks noGrp="1"/>
          </p:cNvSpPr>
          <p:nvPr>
            <p:ph idx="1"/>
          </p:nvPr>
        </p:nvSpPr>
        <p:spPr/>
        <p:txBody>
          <a:bodyPr>
            <a:normAutofit/>
          </a:bodyPr>
          <a:lstStyle/>
          <a:p>
            <a:pPr>
              <a:lnSpc>
                <a:spcPct val="115000"/>
              </a:lnSpc>
              <a:spcBef>
                <a:spcPts val="1530"/>
              </a:spcBef>
              <a:spcAft>
                <a:spcPts val="720"/>
              </a:spcAft>
            </a:pPr>
            <a:r>
              <a:rPr lang="en-IN" sz="2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Automatic (Software) Reset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gn="just">
              <a:lnSpc>
                <a:spcPct val="115000"/>
              </a:lnSpc>
              <a:spcAft>
                <a:spcPts val="1800"/>
              </a:spcAft>
            </a:pPr>
            <a:r>
              <a:rPr lang="en-IN"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Rather than requiring a physical press of the reset button before an upload, Galileo is designed in a way that allows it to be reset by software running on a connected computer. USB CDC-ACM control signals are used to transition Galileo from run-time to bootloader mode. The Arduino software uses this capability to allow you to upload code by simply pressing the upload button in the Arduino environment.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400" dirty="0"/>
          </a:p>
        </p:txBody>
      </p:sp>
    </p:spTree>
    <p:extLst>
      <p:ext uri="{BB962C8B-B14F-4D97-AF65-F5344CB8AC3E}">
        <p14:creationId xmlns:p14="http://schemas.microsoft.com/office/powerpoint/2010/main" val="55624138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D14F41D-743D-4B73-8750-F19B4AB3BA43}"/>
              </a:ext>
            </a:extLst>
          </p:cNvPr>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a:extLst>
              <a:ext uri="{FF2B5EF4-FFF2-40B4-BE49-F238E27FC236}">
                <a16:creationId xmlns:a16="http://schemas.microsoft.com/office/drawing/2014/main" id="{40F2E02F-9E75-4FE3-8C5B-6B1DE2789E2D}"/>
              </a:ext>
            </a:extLst>
          </p:cNvPr>
          <p:cNvSpPr>
            <a:spLocks noGrp="1"/>
          </p:cNvSpPr>
          <p:nvPr>
            <p:ph type="sldNum" sz="quarter" idx="12"/>
          </p:nvPr>
        </p:nvSpPr>
        <p:spPr/>
        <p:txBody>
          <a:bodyPr/>
          <a:lstStyle/>
          <a:p>
            <a:fld id="{EE64201F-0F5A-4BCA-A7D5-D29648563B3D}" type="slidenum">
              <a:rPr lang="en-US" smtClean="0"/>
              <a:pPr/>
              <a:t>237</a:t>
            </a:fld>
            <a:endParaRPr lang="en-US"/>
          </a:p>
        </p:txBody>
      </p:sp>
      <p:sp>
        <p:nvSpPr>
          <p:cNvPr id="3" name="Content Placeholder 2">
            <a:extLst>
              <a:ext uri="{FF2B5EF4-FFF2-40B4-BE49-F238E27FC236}">
                <a16:creationId xmlns:a16="http://schemas.microsoft.com/office/drawing/2014/main" id="{F1BF9E88-8686-4892-84A6-AFD867CF6B8B}"/>
              </a:ext>
            </a:extLst>
          </p:cNvPr>
          <p:cNvSpPr>
            <a:spLocks noGrp="1"/>
          </p:cNvSpPr>
          <p:nvPr>
            <p:ph idx="1"/>
          </p:nvPr>
        </p:nvSpPr>
        <p:spPr/>
        <p:txBody>
          <a:bodyPr>
            <a:noAutofit/>
          </a:bodyPr>
          <a:lstStyle/>
          <a:p>
            <a:pPr>
              <a:lnSpc>
                <a:spcPct val="115000"/>
              </a:lnSpc>
              <a:spcBef>
                <a:spcPts val="1530"/>
              </a:spcBef>
              <a:spcAft>
                <a:spcPts val="720"/>
              </a:spcAft>
            </a:pPr>
            <a:r>
              <a:rPr lang="en-IN" sz="2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Physical Characteristics</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gn="just">
              <a:lnSpc>
                <a:spcPct val="115000"/>
              </a:lnSpc>
              <a:spcAft>
                <a:spcPts val="1800"/>
              </a:spcAft>
            </a:pPr>
            <a:r>
              <a:rPr lang="en-IN"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Galileo is 4.2 inches long and 2.8 inches wide respectively, with the USB connectors, UART jack, Ethernet connector, and power jack extending beyond the former dimension. Four screw holes allow the board to be attached to a surface or case. Note that the distance between digital pins 7 and 8 is 160 mil (0.16"), is not an even multiple of the 100 mil spacing of the other pins</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800" dirty="0"/>
          </a:p>
        </p:txBody>
      </p:sp>
    </p:spTree>
    <p:extLst>
      <p:ext uri="{BB962C8B-B14F-4D97-AF65-F5344CB8AC3E}">
        <p14:creationId xmlns:p14="http://schemas.microsoft.com/office/powerpoint/2010/main" val="277024159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D14F41D-743D-4B73-8750-F19B4AB3BA43}"/>
              </a:ext>
            </a:extLst>
          </p:cNvPr>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a:extLst>
              <a:ext uri="{FF2B5EF4-FFF2-40B4-BE49-F238E27FC236}">
                <a16:creationId xmlns:a16="http://schemas.microsoft.com/office/drawing/2014/main" id="{40F2E02F-9E75-4FE3-8C5B-6B1DE2789E2D}"/>
              </a:ext>
            </a:extLst>
          </p:cNvPr>
          <p:cNvSpPr>
            <a:spLocks noGrp="1"/>
          </p:cNvSpPr>
          <p:nvPr>
            <p:ph type="sldNum" sz="quarter" idx="12"/>
          </p:nvPr>
        </p:nvSpPr>
        <p:spPr/>
        <p:txBody>
          <a:bodyPr/>
          <a:lstStyle/>
          <a:p>
            <a:fld id="{EE64201F-0F5A-4BCA-A7D5-D29648563B3D}" type="slidenum">
              <a:rPr lang="en-US" smtClean="0"/>
              <a:pPr/>
              <a:t>238</a:t>
            </a:fld>
            <a:endParaRPr lang="en-US"/>
          </a:p>
        </p:txBody>
      </p:sp>
      <p:sp>
        <p:nvSpPr>
          <p:cNvPr id="3" name="Content Placeholder 2">
            <a:extLst>
              <a:ext uri="{FF2B5EF4-FFF2-40B4-BE49-F238E27FC236}">
                <a16:creationId xmlns:a16="http://schemas.microsoft.com/office/drawing/2014/main" id="{F1BF9E88-8686-4892-84A6-AFD867CF6B8B}"/>
              </a:ext>
            </a:extLst>
          </p:cNvPr>
          <p:cNvSpPr>
            <a:spLocks noGrp="1"/>
          </p:cNvSpPr>
          <p:nvPr>
            <p:ph idx="1"/>
          </p:nvPr>
        </p:nvSpPr>
        <p:spPr/>
        <p:txBody>
          <a:bodyPr>
            <a:normAutofit/>
          </a:bodyPr>
          <a:lstStyle/>
          <a:p>
            <a:r>
              <a:rPr lang="en-US" sz="2800" b="1" dirty="0">
                <a:solidFill>
                  <a:srgbClr val="000000"/>
                </a:solidFill>
                <a:effectLst/>
                <a:latin typeface="Times New Roman" panose="02020603050405020304" pitchFamily="18" charset="0"/>
                <a:ea typeface="Times New Roman" panose="02020603050405020304" pitchFamily="18" charset="0"/>
              </a:rPr>
              <a:t>New tools for innovation</a:t>
            </a:r>
            <a:endParaRPr lang="en-US" sz="2800" dirty="0">
              <a:effectLst/>
              <a:latin typeface="Times New Roman" panose="02020603050405020304" pitchFamily="18" charset="0"/>
              <a:ea typeface="Times New Roman" panose="02020603050405020304" pitchFamily="18" charset="0"/>
            </a:endParaRPr>
          </a:p>
          <a:p>
            <a:pPr marL="0" indent="0">
              <a:buNone/>
            </a:pPr>
            <a:r>
              <a:rPr lang="en-US" sz="2800" dirty="0">
                <a:solidFill>
                  <a:srgbClr val="000000"/>
                </a:solidFill>
                <a:effectLst/>
                <a:latin typeface="Times New Roman" panose="02020603050405020304" pitchFamily="18" charset="0"/>
                <a:ea typeface="Times New Roman" panose="02020603050405020304" pitchFamily="18" charset="0"/>
              </a:rPr>
              <a:t>Introducing the Intel® Galileo development board, the first product in a new family of Arduino-compatible development boards featuring Intel® architecture. The platform is easy to use for new designers and for those looking to take designs to the next level. Intel recognizes that the people who take creating beautiful things into their own hands with innovation and technology are the same ones that propel us forward.</a:t>
            </a:r>
            <a:endParaRPr lang="en-US" sz="2800" dirty="0">
              <a:effectLst/>
              <a:latin typeface="Times New Roman" panose="02020603050405020304" pitchFamily="18" charset="0"/>
              <a:ea typeface="Times New Roman" panose="02020603050405020304" pitchFamily="18" charset="0"/>
            </a:endParaRPr>
          </a:p>
          <a:p>
            <a:pPr marL="0" indent="0">
              <a:buNone/>
            </a:pPr>
            <a:endParaRPr lang="en-US" sz="2800" dirty="0"/>
          </a:p>
        </p:txBody>
      </p:sp>
    </p:spTree>
    <p:extLst>
      <p:ext uri="{BB962C8B-B14F-4D97-AF65-F5344CB8AC3E}">
        <p14:creationId xmlns:p14="http://schemas.microsoft.com/office/powerpoint/2010/main" val="240776994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D14F41D-743D-4B73-8750-F19B4AB3BA43}"/>
              </a:ext>
            </a:extLst>
          </p:cNvPr>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a:extLst>
              <a:ext uri="{FF2B5EF4-FFF2-40B4-BE49-F238E27FC236}">
                <a16:creationId xmlns:a16="http://schemas.microsoft.com/office/drawing/2014/main" id="{40F2E02F-9E75-4FE3-8C5B-6B1DE2789E2D}"/>
              </a:ext>
            </a:extLst>
          </p:cNvPr>
          <p:cNvSpPr>
            <a:spLocks noGrp="1"/>
          </p:cNvSpPr>
          <p:nvPr>
            <p:ph type="sldNum" sz="quarter" idx="12"/>
          </p:nvPr>
        </p:nvSpPr>
        <p:spPr/>
        <p:txBody>
          <a:bodyPr/>
          <a:lstStyle/>
          <a:p>
            <a:fld id="{EE64201F-0F5A-4BCA-A7D5-D29648563B3D}" type="slidenum">
              <a:rPr lang="en-US" smtClean="0"/>
              <a:pPr/>
              <a:t>239</a:t>
            </a:fld>
            <a:endParaRPr lang="en-US"/>
          </a:p>
        </p:txBody>
      </p:sp>
      <p:sp>
        <p:nvSpPr>
          <p:cNvPr id="3" name="Content Placeholder 2">
            <a:extLst>
              <a:ext uri="{FF2B5EF4-FFF2-40B4-BE49-F238E27FC236}">
                <a16:creationId xmlns:a16="http://schemas.microsoft.com/office/drawing/2014/main" id="{F1BF9E88-8686-4892-84A6-AFD867CF6B8B}"/>
              </a:ext>
            </a:extLst>
          </p:cNvPr>
          <p:cNvSpPr>
            <a:spLocks noGrp="1"/>
          </p:cNvSpPr>
          <p:nvPr>
            <p:ph idx="1"/>
          </p:nvPr>
        </p:nvSpPr>
        <p:spPr/>
        <p:txBody>
          <a:bodyPr>
            <a:normAutofit/>
          </a:bodyPr>
          <a:lstStyle/>
          <a:p>
            <a:r>
              <a:rPr lang="en-US" sz="3200" dirty="0">
                <a:solidFill>
                  <a:srgbClr val="000000"/>
                </a:solidFill>
                <a:effectLst/>
                <a:latin typeface="Times New Roman" panose="02020603050405020304" pitchFamily="18" charset="0"/>
                <a:ea typeface="Times New Roman" panose="02020603050405020304" pitchFamily="18" charset="0"/>
              </a:rPr>
              <a:t>The Intel Galileo development board is a great tool for quickly prototyping simple, interactive designs such as LED light displays that respond to social media, or for tackling more complex projects, from automating home appliances to building life-size robots controlled by a smartphone.</a:t>
            </a:r>
            <a:endParaRPr lang="en-US" sz="3200" dirty="0">
              <a:effectLst/>
              <a:latin typeface="Times New Roman" panose="02020603050405020304" pitchFamily="18" charset="0"/>
              <a:ea typeface="Times New Roman" panose="02020603050405020304" pitchFamily="18" charset="0"/>
            </a:endParaRPr>
          </a:p>
          <a:p>
            <a:endParaRPr lang="en-US" sz="3200" dirty="0"/>
          </a:p>
        </p:txBody>
      </p:sp>
    </p:spTree>
    <p:extLst>
      <p:ext uri="{BB962C8B-B14F-4D97-AF65-F5344CB8AC3E}">
        <p14:creationId xmlns:p14="http://schemas.microsoft.com/office/powerpoint/2010/main" val="40958073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6" name="Content Placeholder 5" descr="temperature- Sensor.png"/>
          <p:cNvPicPr>
            <a:picLocks noGrp="1" noChangeAspect="1"/>
          </p:cNvPicPr>
          <p:nvPr>
            <p:ph idx="1"/>
          </p:nvPr>
        </p:nvPicPr>
        <p:blipFill>
          <a:blip r:embed="rId2"/>
          <a:stretch>
            <a:fillRect/>
          </a:stretch>
        </p:blipFill>
        <p:spPr>
          <a:xfrm>
            <a:off x="457200" y="2057400"/>
            <a:ext cx="8229600" cy="2971799"/>
          </a:xfrm>
        </p:spPr>
      </p:pic>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24</a:t>
            </a:fld>
            <a:endParaRPr lang="en-US"/>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D14F41D-743D-4B73-8750-F19B4AB3BA43}"/>
              </a:ext>
            </a:extLst>
          </p:cNvPr>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a:extLst>
              <a:ext uri="{FF2B5EF4-FFF2-40B4-BE49-F238E27FC236}">
                <a16:creationId xmlns:a16="http://schemas.microsoft.com/office/drawing/2014/main" id="{40F2E02F-9E75-4FE3-8C5B-6B1DE2789E2D}"/>
              </a:ext>
            </a:extLst>
          </p:cNvPr>
          <p:cNvSpPr>
            <a:spLocks noGrp="1"/>
          </p:cNvSpPr>
          <p:nvPr>
            <p:ph type="sldNum" sz="quarter" idx="12"/>
          </p:nvPr>
        </p:nvSpPr>
        <p:spPr/>
        <p:txBody>
          <a:bodyPr/>
          <a:lstStyle/>
          <a:p>
            <a:fld id="{EE64201F-0F5A-4BCA-A7D5-D29648563B3D}" type="slidenum">
              <a:rPr lang="en-US" smtClean="0"/>
              <a:pPr/>
              <a:t>240</a:t>
            </a:fld>
            <a:endParaRPr lang="en-US"/>
          </a:p>
        </p:txBody>
      </p:sp>
      <p:sp>
        <p:nvSpPr>
          <p:cNvPr id="3" name="Content Placeholder 2">
            <a:extLst>
              <a:ext uri="{FF2B5EF4-FFF2-40B4-BE49-F238E27FC236}">
                <a16:creationId xmlns:a16="http://schemas.microsoft.com/office/drawing/2014/main" id="{F1BF9E88-8686-4892-84A6-AFD867CF6B8B}"/>
              </a:ext>
            </a:extLst>
          </p:cNvPr>
          <p:cNvSpPr>
            <a:spLocks noGrp="1"/>
          </p:cNvSpPr>
          <p:nvPr>
            <p:ph idx="1"/>
          </p:nvPr>
        </p:nvSpPr>
        <p:spPr/>
        <p:txBody>
          <a:bodyPr>
            <a:normAutofit/>
          </a:bodyPr>
          <a:lstStyle/>
          <a:p>
            <a:r>
              <a:rPr lang="en-US" sz="3200" dirty="0">
                <a:solidFill>
                  <a:srgbClr val="000000"/>
                </a:solidFill>
                <a:effectLst/>
                <a:latin typeface="Times New Roman" panose="02020603050405020304" pitchFamily="18" charset="0"/>
                <a:ea typeface="Times New Roman" panose="02020603050405020304" pitchFamily="18" charset="0"/>
              </a:rPr>
              <a:t>This platform provides the ease of Intel architecture development through support for the Microsoft Windows*, Mac OS* and Linux* host operating systems. It also brings the simplicity of the Arduino software integrated development environment (IDE). It's all about delivering Intel performance and quality to the DIY maker community to support invention and creativity.</a:t>
            </a:r>
            <a:endParaRPr lang="en-US" sz="3200" dirty="0">
              <a:effectLst/>
              <a:latin typeface="Times New Roman" panose="02020603050405020304" pitchFamily="18" charset="0"/>
              <a:ea typeface="Times New Roman" panose="02020603050405020304" pitchFamily="18" charset="0"/>
            </a:endParaRPr>
          </a:p>
          <a:p>
            <a:endParaRPr lang="en-US" sz="3200" dirty="0"/>
          </a:p>
        </p:txBody>
      </p:sp>
    </p:spTree>
    <p:extLst>
      <p:ext uri="{BB962C8B-B14F-4D97-AF65-F5344CB8AC3E}">
        <p14:creationId xmlns:p14="http://schemas.microsoft.com/office/powerpoint/2010/main" val="271958628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6805A-2353-4F4C-9532-F7A6DB4B20BB}"/>
              </a:ext>
            </a:extLst>
          </p:cNvPr>
          <p:cNvSpPr>
            <a:spLocks noGrp="1"/>
          </p:cNvSpPr>
          <p:nvPr>
            <p:ph type="title"/>
          </p:nvPr>
        </p:nvSpPr>
        <p:spPr/>
        <p:txBody>
          <a:bodyPr/>
          <a:lstStyle/>
          <a:p>
            <a:r>
              <a:rPr lang="en-IN" dirty="0">
                <a:solidFill>
                  <a:srgbClr val="00B050"/>
                </a:solidFill>
              </a:rPr>
              <a:t>ARM CORTEX</a:t>
            </a:r>
            <a:endParaRPr lang="en-US" dirty="0">
              <a:solidFill>
                <a:srgbClr val="00B050"/>
              </a:solidFill>
            </a:endParaRPr>
          </a:p>
        </p:txBody>
      </p:sp>
      <p:sp>
        <p:nvSpPr>
          <p:cNvPr id="4" name="Date Placeholder 3">
            <a:extLst>
              <a:ext uri="{FF2B5EF4-FFF2-40B4-BE49-F238E27FC236}">
                <a16:creationId xmlns:a16="http://schemas.microsoft.com/office/drawing/2014/main" id="{4D14F41D-743D-4B73-8750-F19B4AB3BA43}"/>
              </a:ext>
            </a:extLst>
          </p:cNvPr>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a:extLst>
              <a:ext uri="{FF2B5EF4-FFF2-40B4-BE49-F238E27FC236}">
                <a16:creationId xmlns:a16="http://schemas.microsoft.com/office/drawing/2014/main" id="{40F2E02F-9E75-4FE3-8C5B-6B1DE2789E2D}"/>
              </a:ext>
            </a:extLst>
          </p:cNvPr>
          <p:cNvSpPr>
            <a:spLocks noGrp="1"/>
          </p:cNvSpPr>
          <p:nvPr>
            <p:ph type="sldNum" sz="quarter" idx="12"/>
          </p:nvPr>
        </p:nvSpPr>
        <p:spPr/>
        <p:txBody>
          <a:bodyPr/>
          <a:lstStyle/>
          <a:p>
            <a:fld id="{EE64201F-0F5A-4BCA-A7D5-D29648563B3D}" type="slidenum">
              <a:rPr lang="en-US" smtClean="0"/>
              <a:pPr/>
              <a:t>241</a:t>
            </a:fld>
            <a:endParaRPr lang="en-US"/>
          </a:p>
        </p:txBody>
      </p:sp>
      <p:pic>
        <p:nvPicPr>
          <p:cNvPr id="2050" name="Picture 2" descr="Arm Cortex-m4 Stm32 F4 Microcontroller Ic 32-bit 168mhz 1mb (1m X 8) Flash  64-lqfp (10x10) Stm32f405rgt6 Stm32f405 - Buy Stm32f405,Stm32f405  Stm32f405rgt6,Stm32f405 Stm32f405rgt6 Stm32f405rgt6tr Product on Alibaba.com">
            <a:extLst>
              <a:ext uri="{FF2B5EF4-FFF2-40B4-BE49-F238E27FC236}">
                <a16:creationId xmlns:a16="http://schemas.microsoft.com/office/drawing/2014/main" id="{26EAB921-6F21-49DD-8176-0B652082912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09018" y="1600200"/>
            <a:ext cx="4525963"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90473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741D6-FBEC-4D70-BF9B-FAB440ADCAAE}"/>
              </a:ext>
            </a:extLst>
          </p:cNvPr>
          <p:cNvSpPr>
            <a:spLocks noGrp="1"/>
          </p:cNvSpPr>
          <p:nvPr>
            <p:ph type="title"/>
          </p:nvPr>
        </p:nvSpPr>
        <p:spPr/>
        <p:txBody>
          <a:bodyPr/>
          <a:lstStyle/>
          <a:p>
            <a:r>
              <a:rPr lang="en-IN" dirty="0"/>
              <a:t>ARM CORTEX </a:t>
            </a:r>
            <a:endParaRPr lang="en-US" dirty="0"/>
          </a:p>
        </p:txBody>
      </p:sp>
      <p:sp>
        <p:nvSpPr>
          <p:cNvPr id="4" name="Date Placeholder 3">
            <a:extLst>
              <a:ext uri="{FF2B5EF4-FFF2-40B4-BE49-F238E27FC236}">
                <a16:creationId xmlns:a16="http://schemas.microsoft.com/office/drawing/2014/main" id="{3FBB87F0-FC49-4F24-9FF9-6458B665945F}"/>
              </a:ext>
            </a:extLst>
          </p:cNvPr>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a:extLst>
              <a:ext uri="{FF2B5EF4-FFF2-40B4-BE49-F238E27FC236}">
                <a16:creationId xmlns:a16="http://schemas.microsoft.com/office/drawing/2014/main" id="{308F4319-24D3-4226-A948-CF251A42098D}"/>
              </a:ext>
            </a:extLst>
          </p:cNvPr>
          <p:cNvSpPr>
            <a:spLocks noGrp="1"/>
          </p:cNvSpPr>
          <p:nvPr>
            <p:ph type="sldNum" sz="quarter" idx="12"/>
          </p:nvPr>
        </p:nvSpPr>
        <p:spPr/>
        <p:txBody>
          <a:bodyPr/>
          <a:lstStyle/>
          <a:p>
            <a:fld id="{EE64201F-0F5A-4BCA-A7D5-D29648563B3D}" type="slidenum">
              <a:rPr lang="en-US" smtClean="0"/>
              <a:pPr/>
              <a:t>242</a:t>
            </a:fld>
            <a:endParaRPr lang="en-US"/>
          </a:p>
        </p:txBody>
      </p:sp>
      <p:pic>
        <p:nvPicPr>
          <p:cNvPr id="3074" name="Picture 2" descr="Tutorials on ARM Cortex-M Series - An Overview - YouTube">
            <a:extLst>
              <a:ext uri="{FF2B5EF4-FFF2-40B4-BE49-F238E27FC236}">
                <a16:creationId xmlns:a16="http://schemas.microsoft.com/office/drawing/2014/main" id="{C9CDE816-CEA9-45DA-AAD2-8A534BDF690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8922" y="1600200"/>
            <a:ext cx="8046156" cy="4756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437489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35791-3833-4877-A115-30DD822EE886}"/>
              </a:ext>
            </a:extLst>
          </p:cNvPr>
          <p:cNvSpPr>
            <a:spLocks noGrp="1"/>
          </p:cNvSpPr>
          <p:nvPr>
            <p:ph type="title"/>
          </p:nvPr>
        </p:nvSpPr>
        <p:spPr/>
        <p:txBody>
          <a:bodyPr>
            <a:normAutofit fontScale="90000"/>
          </a:bodyPr>
          <a:lstStyle/>
          <a:p>
            <a:r>
              <a:rPr lang="en-IN" dirty="0"/>
              <a:t>ARM Cortex</a:t>
            </a:r>
            <a:br>
              <a:rPr lang="en-IN" dirty="0"/>
            </a:br>
            <a:endParaRPr lang="en-US" dirty="0"/>
          </a:p>
        </p:txBody>
      </p:sp>
      <p:sp>
        <p:nvSpPr>
          <p:cNvPr id="3" name="Content Placeholder 2">
            <a:extLst>
              <a:ext uri="{FF2B5EF4-FFF2-40B4-BE49-F238E27FC236}">
                <a16:creationId xmlns:a16="http://schemas.microsoft.com/office/drawing/2014/main" id="{FD3D6534-9444-4EE6-9523-BFECB26B6831}"/>
              </a:ext>
            </a:extLst>
          </p:cNvPr>
          <p:cNvSpPr>
            <a:spLocks noGrp="1"/>
          </p:cNvSpPr>
          <p:nvPr>
            <p:ph idx="1"/>
          </p:nvPr>
        </p:nvSpPr>
        <p:spPr/>
        <p:txBody>
          <a:bodyPr>
            <a:normAutofit/>
          </a:bodyPr>
          <a:lstStyle/>
          <a:p>
            <a:pPr>
              <a:lnSpc>
                <a:spcPct val="107000"/>
              </a:lnSpc>
              <a:spcAft>
                <a:spcPts val="800"/>
              </a:spcAft>
            </a:pPr>
            <a:r>
              <a:rPr lang="en-US" dirty="0">
                <a:effectLst/>
                <a:latin typeface="Times New Roman" panose="02020603050405020304" pitchFamily="18" charset="0"/>
                <a:ea typeface="Calibri" panose="020F0502020204030204" pitchFamily="34" charset="0"/>
                <a:cs typeface="Latha" panose="020B0604020202020204" pitchFamily="34" charset="0"/>
              </a:rPr>
              <a:t>Based on ARM embedded processors address many different market</a:t>
            </a:r>
            <a:r>
              <a:rPr lang="en-US" dirty="0">
                <a:latin typeface="Calibri" panose="020F0502020204030204" pitchFamily="34" charset="0"/>
                <a:ea typeface="Calibri" panose="020F0502020204030204" pitchFamily="34" charset="0"/>
                <a:cs typeface="Latha" panose="020B0604020202020204" pitchFamily="34" charset="0"/>
              </a:rPr>
              <a:t> </a:t>
            </a:r>
            <a:r>
              <a:rPr lang="en-US" dirty="0">
                <a:effectLst/>
                <a:latin typeface="Times New Roman" panose="02020603050405020304" pitchFamily="18" charset="0"/>
                <a:ea typeface="Calibri" panose="020F0502020204030204" pitchFamily="34" charset="0"/>
                <a:cs typeface="Latha" panose="020B0604020202020204" pitchFamily="34" charset="0"/>
              </a:rPr>
              <a:t>segments including enterprise applications, automotive systems, home networking and wireless </a:t>
            </a:r>
            <a:r>
              <a:rPr lang="en-US" dirty="0">
                <a:effectLst/>
                <a:latin typeface="Times New Roman" panose="02020603050405020304" pitchFamily="18" charset="0"/>
                <a:ea typeface="Calibri" panose="020F0502020204030204" pitchFamily="34" charset="0"/>
              </a:rPr>
              <a:t>technologies.</a:t>
            </a:r>
          </a:p>
          <a:p>
            <a:pPr>
              <a:lnSpc>
                <a:spcPct val="107000"/>
              </a:lnSpc>
              <a:spcAft>
                <a:spcPts val="800"/>
              </a:spcAft>
            </a:pPr>
            <a:r>
              <a:rPr lang="en-US" dirty="0">
                <a:effectLst/>
                <a:latin typeface="Times New Roman" panose="02020603050405020304" pitchFamily="18" charset="0"/>
                <a:ea typeface="Calibri" panose="020F0502020204030204" pitchFamily="34" charset="0"/>
              </a:rPr>
              <a:t> A profile for sophisticated, high-end applications running open and complex operating systems</a:t>
            </a:r>
            <a:endParaRPr lang="en-US" dirty="0"/>
          </a:p>
        </p:txBody>
      </p:sp>
      <p:sp>
        <p:nvSpPr>
          <p:cNvPr id="4" name="Date Placeholder 3">
            <a:extLst>
              <a:ext uri="{FF2B5EF4-FFF2-40B4-BE49-F238E27FC236}">
                <a16:creationId xmlns:a16="http://schemas.microsoft.com/office/drawing/2014/main" id="{538001E0-43A0-4EC0-84EB-56355A9DC36A}"/>
              </a:ext>
            </a:extLst>
          </p:cNvPr>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a:extLst>
              <a:ext uri="{FF2B5EF4-FFF2-40B4-BE49-F238E27FC236}">
                <a16:creationId xmlns:a16="http://schemas.microsoft.com/office/drawing/2014/main" id="{5CEAFC00-BD7A-4720-9854-F550289CB3DD}"/>
              </a:ext>
            </a:extLst>
          </p:cNvPr>
          <p:cNvSpPr>
            <a:spLocks noGrp="1"/>
          </p:cNvSpPr>
          <p:nvPr>
            <p:ph type="sldNum" sz="quarter" idx="12"/>
          </p:nvPr>
        </p:nvSpPr>
        <p:spPr/>
        <p:txBody>
          <a:bodyPr/>
          <a:lstStyle/>
          <a:p>
            <a:fld id="{EE64201F-0F5A-4BCA-A7D5-D29648563B3D}" type="slidenum">
              <a:rPr lang="en-US" smtClean="0"/>
              <a:pPr/>
              <a:t>243</a:t>
            </a:fld>
            <a:endParaRPr lang="en-US"/>
          </a:p>
        </p:txBody>
      </p:sp>
    </p:spTree>
    <p:extLst>
      <p:ext uri="{BB962C8B-B14F-4D97-AF65-F5344CB8AC3E}">
        <p14:creationId xmlns:p14="http://schemas.microsoft.com/office/powerpoint/2010/main" val="177953029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35791-3833-4877-A115-30DD822EE886}"/>
              </a:ext>
            </a:extLst>
          </p:cNvPr>
          <p:cNvSpPr>
            <a:spLocks noGrp="1"/>
          </p:cNvSpPr>
          <p:nvPr>
            <p:ph type="title"/>
          </p:nvPr>
        </p:nvSpPr>
        <p:spPr/>
        <p:txBody>
          <a:bodyPr>
            <a:normAutofit fontScale="90000"/>
          </a:bodyPr>
          <a:lstStyle/>
          <a:p>
            <a:br>
              <a:rPr lang="en-IN" dirty="0"/>
            </a:br>
            <a:r>
              <a:rPr lang="en-IN" dirty="0"/>
              <a:t>ARM Cortex</a:t>
            </a:r>
            <a:br>
              <a:rPr lang="en-IN" dirty="0"/>
            </a:br>
            <a:endParaRPr lang="en-US" dirty="0"/>
          </a:p>
        </p:txBody>
      </p:sp>
      <p:sp>
        <p:nvSpPr>
          <p:cNvPr id="3" name="Content Placeholder 2">
            <a:extLst>
              <a:ext uri="{FF2B5EF4-FFF2-40B4-BE49-F238E27FC236}">
                <a16:creationId xmlns:a16="http://schemas.microsoft.com/office/drawing/2014/main" id="{FD3D6534-9444-4EE6-9523-BFECB26B6831}"/>
              </a:ext>
            </a:extLst>
          </p:cNvPr>
          <p:cNvSpPr>
            <a:spLocks noGrp="1"/>
          </p:cNvSpPr>
          <p:nvPr>
            <p:ph idx="1"/>
          </p:nvPr>
        </p:nvSpPr>
        <p:spPr/>
        <p:txBody>
          <a:bodyPr>
            <a:normAutofit/>
          </a:bodyPr>
          <a:lstStyle/>
          <a:p>
            <a:pPr>
              <a:lnSpc>
                <a:spcPct val="107000"/>
              </a:lnSpc>
              <a:spcAft>
                <a:spcPts val="800"/>
              </a:spcAft>
            </a:pPr>
            <a:r>
              <a:rPr lang="en-US" dirty="0">
                <a:latin typeface="Times New Roman" panose="02020603050405020304" pitchFamily="18" charset="0"/>
                <a:ea typeface="Calibri" panose="020F0502020204030204" pitchFamily="34" charset="0"/>
                <a:cs typeface="Latha" panose="020B0604020202020204" pitchFamily="34" charset="0"/>
              </a:rPr>
              <a:t>It </a:t>
            </a:r>
            <a:r>
              <a:rPr lang="en-US" dirty="0">
                <a:effectLst/>
                <a:latin typeface="Times New Roman" panose="02020603050405020304" pitchFamily="18" charset="0"/>
                <a:ea typeface="Calibri" panose="020F0502020204030204" pitchFamily="34" charset="0"/>
                <a:cs typeface="Latha" panose="020B0604020202020204" pitchFamily="34" charset="0"/>
              </a:rPr>
              <a:t>has been specifically designed to achieve high system performance in power- and cost-sensitive</a:t>
            </a:r>
            <a:r>
              <a:rPr lang="en-US" dirty="0">
                <a:latin typeface="Calibri" panose="020F0502020204030204" pitchFamily="34" charset="0"/>
                <a:ea typeface="Calibri" panose="020F0502020204030204" pitchFamily="34" charset="0"/>
                <a:cs typeface="Latha" panose="020B0604020202020204" pitchFamily="34" charset="0"/>
              </a:rPr>
              <a:t> </a:t>
            </a:r>
            <a:r>
              <a:rPr lang="en-US" dirty="0">
                <a:effectLst/>
                <a:latin typeface="Times New Roman" panose="02020603050405020304" pitchFamily="18" charset="0"/>
                <a:ea typeface="Calibri" panose="020F0502020204030204" pitchFamily="34" charset="0"/>
                <a:cs typeface="Latha" panose="020B0604020202020204" pitchFamily="34" charset="0"/>
              </a:rPr>
              <a:t>embedded applications, such as microcontrollers, automotive body systems, industrial control</a:t>
            </a:r>
            <a:r>
              <a:rPr lang="en-US" dirty="0">
                <a:latin typeface="Calibri" panose="020F0502020204030204" pitchFamily="34" charset="0"/>
                <a:ea typeface="Calibri" panose="020F0502020204030204" pitchFamily="34" charset="0"/>
                <a:cs typeface="Latha" panose="020B0604020202020204" pitchFamily="34" charset="0"/>
              </a:rPr>
              <a:t> </a:t>
            </a:r>
            <a:r>
              <a:rPr lang="en-US" dirty="0">
                <a:effectLst/>
                <a:latin typeface="Times New Roman" panose="02020603050405020304" pitchFamily="18" charset="0"/>
                <a:ea typeface="Calibri" panose="020F0502020204030204" pitchFamily="34" charset="0"/>
                <a:cs typeface="Latha" panose="020B0604020202020204" pitchFamily="34" charset="0"/>
              </a:rPr>
              <a:t>systems and wireless networking, while significantly simplifying programmability to make </a:t>
            </a:r>
            <a:r>
              <a:rPr lang="en-US">
                <a:effectLst/>
                <a:latin typeface="Times New Roman" panose="02020603050405020304" pitchFamily="18" charset="0"/>
                <a:ea typeface="Calibri" panose="020F0502020204030204" pitchFamily="34" charset="0"/>
                <a:cs typeface="Latha" panose="020B0604020202020204" pitchFamily="34" charset="0"/>
              </a:rPr>
              <a:t>the ARM.</a:t>
            </a:r>
            <a:endParaRPr lang="en-US" dirty="0">
              <a:effectLst/>
              <a:latin typeface="Calibri" panose="020F0502020204030204" pitchFamily="34" charset="0"/>
              <a:ea typeface="Calibri" panose="020F0502020204030204" pitchFamily="34" charset="0"/>
              <a:cs typeface="Latha" panose="020B0604020202020204" pitchFamily="34" charset="0"/>
            </a:endParaRPr>
          </a:p>
          <a:p>
            <a:pPr>
              <a:lnSpc>
                <a:spcPct val="107000"/>
              </a:lnSpc>
              <a:spcAft>
                <a:spcPts val="800"/>
              </a:spcAft>
            </a:pPr>
            <a:endParaRPr lang="en-US" dirty="0"/>
          </a:p>
        </p:txBody>
      </p:sp>
      <p:sp>
        <p:nvSpPr>
          <p:cNvPr id="4" name="Date Placeholder 3">
            <a:extLst>
              <a:ext uri="{FF2B5EF4-FFF2-40B4-BE49-F238E27FC236}">
                <a16:creationId xmlns:a16="http://schemas.microsoft.com/office/drawing/2014/main" id="{538001E0-43A0-4EC0-84EB-56355A9DC36A}"/>
              </a:ext>
            </a:extLst>
          </p:cNvPr>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a:extLst>
              <a:ext uri="{FF2B5EF4-FFF2-40B4-BE49-F238E27FC236}">
                <a16:creationId xmlns:a16="http://schemas.microsoft.com/office/drawing/2014/main" id="{5CEAFC00-BD7A-4720-9854-F550289CB3DD}"/>
              </a:ext>
            </a:extLst>
          </p:cNvPr>
          <p:cNvSpPr>
            <a:spLocks noGrp="1"/>
          </p:cNvSpPr>
          <p:nvPr>
            <p:ph type="sldNum" sz="quarter" idx="12"/>
          </p:nvPr>
        </p:nvSpPr>
        <p:spPr/>
        <p:txBody>
          <a:bodyPr/>
          <a:lstStyle/>
          <a:p>
            <a:fld id="{EE64201F-0F5A-4BCA-A7D5-D29648563B3D}" type="slidenum">
              <a:rPr lang="en-US" smtClean="0"/>
              <a:pPr/>
              <a:t>244</a:t>
            </a:fld>
            <a:endParaRPr lang="en-US"/>
          </a:p>
        </p:txBody>
      </p:sp>
    </p:spTree>
    <p:extLst>
      <p:ext uri="{BB962C8B-B14F-4D97-AF65-F5344CB8AC3E}">
        <p14:creationId xmlns:p14="http://schemas.microsoft.com/office/powerpoint/2010/main" val="209047615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3D6534-9444-4EE6-9523-BFECB26B6831}"/>
              </a:ext>
            </a:extLst>
          </p:cNvPr>
          <p:cNvSpPr>
            <a:spLocks noGrp="1"/>
          </p:cNvSpPr>
          <p:nvPr>
            <p:ph idx="1"/>
          </p:nvPr>
        </p:nvSpPr>
        <p:spPr>
          <a:xfrm>
            <a:off x="914400" y="1521296"/>
            <a:ext cx="7772400" cy="4572000"/>
          </a:xfrm>
        </p:spPr>
        <p:txBody>
          <a:bodyPr>
            <a:normAutofit/>
          </a:bodyPr>
          <a:lstStyle/>
          <a:p>
            <a:pPr marL="0" indent="0">
              <a:lnSpc>
                <a:spcPct val="107000"/>
              </a:lnSpc>
              <a:spcAft>
                <a:spcPts val="800"/>
              </a:spcAft>
              <a:buNone/>
            </a:pPr>
            <a:r>
              <a:rPr lang="en-US" sz="2800" dirty="0">
                <a:effectLst/>
                <a:latin typeface="Calibri" panose="020F0502020204030204" pitchFamily="34" charset="0"/>
                <a:ea typeface="Calibri" panose="020F0502020204030204" pitchFamily="34" charset="0"/>
                <a:cs typeface="Times New Roman" panose="02020603050405020304" pitchFamily="18" charset="0"/>
              </a:rPr>
              <a:t> </a:t>
            </a:r>
            <a:r>
              <a:rPr lang="en-US" sz="2800" dirty="0">
                <a:effectLst/>
                <a:latin typeface="Times New Roman" panose="02020603050405020304" pitchFamily="18" charset="0"/>
                <a:ea typeface="Calibri" panose="020F0502020204030204" pitchFamily="34" charset="0"/>
              </a:rPr>
              <a:t>There have been several generations of the ARM design. The original ARM1 used a 32-bit internal structure but had a 26-bit address space that limited it to 64 MB of main memory. This limitation was removed in the ARMv3 series, which has a 32-bit address space, and several additional generations up to ARMv7 remained 32-bit. </a:t>
            </a:r>
            <a:endParaRPr lang="en-US" sz="2800" dirty="0"/>
          </a:p>
        </p:txBody>
      </p:sp>
      <p:sp>
        <p:nvSpPr>
          <p:cNvPr id="4" name="Date Placeholder 3">
            <a:extLst>
              <a:ext uri="{FF2B5EF4-FFF2-40B4-BE49-F238E27FC236}">
                <a16:creationId xmlns:a16="http://schemas.microsoft.com/office/drawing/2014/main" id="{538001E0-43A0-4EC0-84EB-56355A9DC36A}"/>
              </a:ext>
            </a:extLst>
          </p:cNvPr>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a:extLst>
              <a:ext uri="{FF2B5EF4-FFF2-40B4-BE49-F238E27FC236}">
                <a16:creationId xmlns:a16="http://schemas.microsoft.com/office/drawing/2014/main" id="{5CEAFC00-BD7A-4720-9854-F550289CB3DD}"/>
              </a:ext>
            </a:extLst>
          </p:cNvPr>
          <p:cNvSpPr>
            <a:spLocks noGrp="1"/>
          </p:cNvSpPr>
          <p:nvPr>
            <p:ph type="sldNum" sz="quarter" idx="12"/>
          </p:nvPr>
        </p:nvSpPr>
        <p:spPr/>
        <p:txBody>
          <a:bodyPr/>
          <a:lstStyle/>
          <a:p>
            <a:fld id="{EE64201F-0F5A-4BCA-A7D5-D29648563B3D}" type="slidenum">
              <a:rPr lang="en-US" smtClean="0"/>
              <a:pPr/>
              <a:t>245</a:t>
            </a:fld>
            <a:endParaRPr lang="en-US"/>
          </a:p>
        </p:txBody>
      </p:sp>
    </p:spTree>
    <p:extLst>
      <p:ext uri="{BB962C8B-B14F-4D97-AF65-F5344CB8AC3E}">
        <p14:creationId xmlns:p14="http://schemas.microsoft.com/office/powerpoint/2010/main" val="278767263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3D6534-9444-4EE6-9523-BFECB26B6831}"/>
              </a:ext>
            </a:extLst>
          </p:cNvPr>
          <p:cNvSpPr>
            <a:spLocks noGrp="1"/>
          </p:cNvSpPr>
          <p:nvPr>
            <p:ph idx="1"/>
          </p:nvPr>
        </p:nvSpPr>
        <p:spPr/>
        <p:txBody>
          <a:bodyPr>
            <a:normAutofit/>
          </a:bodyPr>
          <a:lstStyle/>
          <a:p>
            <a:pPr marL="0" indent="0">
              <a:lnSpc>
                <a:spcPct val="107000"/>
              </a:lnSpc>
              <a:spcAft>
                <a:spcPts val="800"/>
              </a:spcAft>
              <a:buNone/>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 ARMv8-A architecture added support for a 64-bit address space and 64-bit arithmetic with its new 32-bit fixed-length instruction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set.Arm</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Ltd. has also released a series of additional instruction sets for different rules; the "Thumb" extension adds both 32- and 16-bit instructions for improved code density, while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Jazelle</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added instructions for directly handling Java bytecodes, and more recently, JavaScript. More recent changes include the addition of simultaneous multithreading (SMT) for improved performance or fault tolerance.</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US" sz="2400" dirty="0"/>
          </a:p>
        </p:txBody>
      </p:sp>
      <p:sp>
        <p:nvSpPr>
          <p:cNvPr id="4" name="Date Placeholder 3">
            <a:extLst>
              <a:ext uri="{FF2B5EF4-FFF2-40B4-BE49-F238E27FC236}">
                <a16:creationId xmlns:a16="http://schemas.microsoft.com/office/drawing/2014/main" id="{538001E0-43A0-4EC0-84EB-56355A9DC36A}"/>
              </a:ext>
            </a:extLst>
          </p:cNvPr>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a:extLst>
              <a:ext uri="{FF2B5EF4-FFF2-40B4-BE49-F238E27FC236}">
                <a16:creationId xmlns:a16="http://schemas.microsoft.com/office/drawing/2014/main" id="{5CEAFC00-BD7A-4720-9854-F550289CB3DD}"/>
              </a:ext>
            </a:extLst>
          </p:cNvPr>
          <p:cNvSpPr>
            <a:spLocks noGrp="1"/>
          </p:cNvSpPr>
          <p:nvPr>
            <p:ph type="sldNum" sz="quarter" idx="12"/>
          </p:nvPr>
        </p:nvSpPr>
        <p:spPr/>
        <p:txBody>
          <a:bodyPr/>
          <a:lstStyle/>
          <a:p>
            <a:fld id="{EE64201F-0F5A-4BCA-A7D5-D29648563B3D}" type="slidenum">
              <a:rPr lang="en-US" smtClean="0"/>
              <a:pPr/>
              <a:t>246</a:t>
            </a:fld>
            <a:endParaRPr lang="en-US"/>
          </a:p>
        </p:txBody>
      </p:sp>
    </p:spTree>
    <p:extLst>
      <p:ext uri="{BB962C8B-B14F-4D97-AF65-F5344CB8AC3E}">
        <p14:creationId xmlns:p14="http://schemas.microsoft.com/office/powerpoint/2010/main" val="319267732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3D6534-9444-4EE6-9523-BFECB26B6831}"/>
              </a:ext>
            </a:extLst>
          </p:cNvPr>
          <p:cNvSpPr>
            <a:spLocks noGrp="1"/>
          </p:cNvSpPr>
          <p:nvPr>
            <p:ph idx="1"/>
          </p:nvPr>
        </p:nvSpPr>
        <p:spPr/>
        <p:txBody>
          <a:bodyPr>
            <a:normAutofit/>
          </a:bodyPr>
          <a:lstStyle/>
          <a:p>
            <a:pPr marL="0" indent="0">
              <a:lnSpc>
                <a:spcPct val="107000"/>
              </a:lnSpc>
              <a:spcAft>
                <a:spcPts val="800"/>
              </a:spcAft>
              <a:buNone/>
            </a:pPr>
            <a:r>
              <a:rPr lang="en-US" sz="3200" dirty="0">
                <a:effectLst/>
                <a:latin typeface="Times New Roman" panose="02020603050405020304" pitchFamily="18" charset="0"/>
                <a:ea typeface="Calibri" panose="020F0502020204030204" pitchFamily="34" charset="0"/>
              </a:rPr>
              <a:t>Due to their low costs, minimal power consumption, and lower heat generation than their competitors, ARM processors are desirable for light, portable, battery-powered devices — including smartphones, laptops and tablet computers, as well as other embedded systems.</a:t>
            </a:r>
            <a:endParaRPr lang="en-US" sz="3200" dirty="0"/>
          </a:p>
        </p:txBody>
      </p:sp>
      <p:sp>
        <p:nvSpPr>
          <p:cNvPr id="4" name="Date Placeholder 3">
            <a:extLst>
              <a:ext uri="{FF2B5EF4-FFF2-40B4-BE49-F238E27FC236}">
                <a16:creationId xmlns:a16="http://schemas.microsoft.com/office/drawing/2014/main" id="{538001E0-43A0-4EC0-84EB-56355A9DC36A}"/>
              </a:ext>
            </a:extLst>
          </p:cNvPr>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a:extLst>
              <a:ext uri="{FF2B5EF4-FFF2-40B4-BE49-F238E27FC236}">
                <a16:creationId xmlns:a16="http://schemas.microsoft.com/office/drawing/2014/main" id="{5CEAFC00-BD7A-4720-9854-F550289CB3DD}"/>
              </a:ext>
            </a:extLst>
          </p:cNvPr>
          <p:cNvSpPr>
            <a:spLocks noGrp="1"/>
          </p:cNvSpPr>
          <p:nvPr>
            <p:ph type="sldNum" sz="quarter" idx="12"/>
          </p:nvPr>
        </p:nvSpPr>
        <p:spPr/>
        <p:txBody>
          <a:bodyPr/>
          <a:lstStyle/>
          <a:p>
            <a:fld id="{EE64201F-0F5A-4BCA-A7D5-D29648563B3D}" type="slidenum">
              <a:rPr lang="en-US" smtClean="0"/>
              <a:pPr/>
              <a:t>247</a:t>
            </a:fld>
            <a:endParaRPr lang="en-US"/>
          </a:p>
        </p:txBody>
      </p:sp>
    </p:spTree>
    <p:extLst>
      <p:ext uri="{BB962C8B-B14F-4D97-AF65-F5344CB8AC3E}">
        <p14:creationId xmlns:p14="http://schemas.microsoft.com/office/powerpoint/2010/main" val="423200039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3D6534-9444-4EE6-9523-BFECB26B6831}"/>
              </a:ext>
            </a:extLst>
          </p:cNvPr>
          <p:cNvSpPr>
            <a:spLocks noGrp="1"/>
          </p:cNvSpPr>
          <p:nvPr>
            <p:ph idx="1"/>
          </p:nvPr>
        </p:nvSpPr>
        <p:spPr/>
        <p:txBody>
          <a:bodyPr>
            <a:noAutofit/>
          </a:bodyPr>
          <a:lstStyle/>
          <a:p>
            <a:pPr marL="0" indent="0">
              <a:lnSpc>
                <a:spcPct val="107000"/>
              </a:lnSpc>
              <a:spcAft>
                <a:spcPts val="800"/>
              </a:spcAft>
              <a:buNone/>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However, ARM processors are also used for desktops and servers, including the world's fastest supercomputer. With over 180 billion ARM chips produced, as of 2021, ARM is the most widely used instruction set architecture (ISA) and the ISA produced in the largest quantity. Currently, the widely used Cortex cores, older "classic" cores, and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specialised</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SecurCore</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cores variants are available for each of these to include or exclude optional capabilities.</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US" sz="2800" dirty="0"/>
          </a:p>
        </p:txBody>
      </p:sp>
      <p:sp>
        <p:nvSpPr>
          <p:cNvPr id="4" name="Date Placeholder 3">
            <a:extLst>
              <a:ext uri="{FF2B5EF4-FFF2-40B4-BE49-F238E27FC236}">
                <a16:creationId xmlns:a16="http://schemas.microsoft.com/office/drawing/2014/main" id="{538001E0-43A0-4EC0-84EB-56355A9DC36A}"/>
              </a:ext>
            </a:extLst>
          </p:cNvPr>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a:extLst>
              <a:ext uri="{FF2B5EF4-FFF2-40B4-BE49-F238E27FC236}">
                <a16:creationId xmlns:a16="http://schemas.microsoft.com/office/drawing/2014/main" id="{5CEAFC00-BD7A-4720-9854-F550289CB3DD}"/>
              </a:ext>
            </a:extLst>
          </p:cNvPr>
          <p:cNvSpPr>
            <a:spLocks noGrp="1"/>
          </p:cNvSpPr>
          <p:nvPr>
            <p:ph type="sldNum" sz="quarter" idx="12"/>
          </p:nvPr>
        </p:nvSpPr>
        <p:spPr/>
        <p:txBody>
          <a:bodyPr/>
          <a:lstStyle/>
          <a:p>
            <a:fld id="{EE64201F-0F5A-4BCA-A7D5-D29648563B3D}" type="slidenum">
              <a:rPr lang="en-US" smtClean="0"/>
              <a:pPr/>
              <a:t>248</a:t>
            </a:fld>
            <a:endParaRPr lang="en-US"/>
          </a:p>
        </p:txBody>
      </p:sp>
    </p:spTree>
    <p:extLst>
      <p:ext uri="{BB962C8B-B14F-4D97-AF65-F5344CB8AC3E}">
        <p14:creationId xmlns:p14="http://schemas.microsoft.com/office/powerpoint/2010/main" val="85407004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3D6534-9444-4EE6-9523-BFECB26B6831}"/>
              </a:ext>
            </a:extLst>
          </p:cNvPr>
          <p:cNvSpPr>
            <a:spLocks noGrp="1"/>
          </p:cNvSpPr>
          <p:nvPr>
            <p:ph idx="1"/>
          </p:nvPr>
        </p:nvSpPr>
        <p:spPr/>
        <p:txBody>
          <a:bodyPr>
            <a:normAutofit/>
          </a:bodyPr>
          <a:lstStyle/>
          <a:p>
            <a:pPr algn="just">
              <a:lnSpc>
                <a:spcPct val="115000"/>
              </a:lnSpc>
              <a:spcAft>
                <a:spcPts val="1000"/>
              </a:spcAft>
              <a:tabLst>
                <a:tab pos="5671185" algn="l"/>
              </a:tabLst>
            </a:pPr>
            <a:r>
              <a:rPr lang="en-US" sz="2800" b="1" dirty="0">
                <a:effectLst/>
                <a:latin typeface="LiberationSans-Bold"/>
                <a:ea typeface="Calibri" panose="020F0502020204030204" pitchFamily="34" charset="0"/>
                <a:cs typeface="LiberationSans-Bold"/>
              </a:rPr>
              <a:t>ARM1</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800" dirty="0">
                <a:effectLst/>
                <a:latin typeface="Times New Roman" panose="02020603050405020304" pitchFamily="18" charset="0"/>
                <a:ea typeface="LiberationSerif"/>
              </a:rPr>
              <a:t>Acorn chose VLSI Technology as the "silicon </a:t>
            </a:r>
            <a:r>
              <a:rPr lang="en-US" sz="2800" dirty="0" err="1">
                <a:effectLst/>
                <a:latin typeface="Times New Roman" panose="02020603050405020304" pitchFamily="18" charset="0"/>
                <a:ea typeface="LiberationSerif"/>
              </a:rPr>
              <a:t>partner",as</a:t>
            </a:r>
            <a:r>
              <a:rPr lang="en-US" sz="2800" dirty="0">
                <a:effectLst/>
                <a:latin typeface="Times New Roman" panose="02020603050405020304" pitchFamily="18" charset="0"/>
                <a:ea typeface="LiberationSerif"/>
              </a:rPr>
              <a:t> they were a source of ROMs and custom chips for Acorn. Acorn provided the design and VLSI provided the layout and production. The first samples of ARM silicon worked properly when first received and tested on 26 April 1985. Known as ARM1.</a:t>
            </a:r>
            <a:endParaRPr lang="en-US" sz="2800" dirty="0"/>
          </a:p>
        </p:txBody>
      </p:sp>
      <p:sp>
        <p:nvSpPr>
          <p:cNvPr id="4" name="Date Placeholder 3">
            <a:extLst>
              <a:ext uri="{FF2B5EF4-FFF2-40B4-BE49-F238E27FC236}">
                <a16:creationId xmlns:a16="http://schemas.microsoft.com/office/drawing/2014/main" id="{538001E0-43A0-4EC0-84EB-56355A9DC36A}"/>
              </a:ext>
            </a:extLst>
          </p:cNvPr>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a:extLst>
              <a:ext uri="{FF2B5EF4-FFF2-40B4-BE49-F238E27FC236}">
                <a16:creationId xmlns:a16="http://schemas.microsoft.com/office/drawing/2014/main" id="{5CEAFC00-BD7A-4720-9854-F550289CB3DD}"/>
              </a:ext>
            </a:extLst>
          </p:cNvPr>
          <p:cNvSpPr>
            <a:spLocks noGrp="1"/>
          </p:cNvSpPr>
          <p:nvPr>
            <p:ph type="sldNum" sz="quarter" idx="12"/>
          </p:nvPr>
        </p:nvSpPr>
        <p:spPr/>
        <p:txBody>
          <a:bodyPr/>
          <a:lstStyle/>
          <a:p>
            <a:fld id="{EE64201F-0F5A-4BCA-A7D5-D29648563B3D}" type="slidenum">
              <a:rPr lang="en-US" smtClean="0"/>
              <a:pPr/>
              <a:t>249</a:t>
            </a:fld>
            <a:endParaRPr lang="en-US"/>
          </a:p>
        </p:txBody>
      </p:sp>
    </p:spTree>
    <p:extLst>
      <p:ext uri="{BB962C8B-B14F-4D97-AF65-F5344CB8AC3E}">
        <p14:creationId xmlns:p14="http://schemas.microsoft.com/office/powerpoint/2010/main" val="4257542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FF"/>
                </a:solidFill>
              </a:rPr>
              <a:t>Temperature Sensor</a:t>
            </a:r>
          </a:p>
        </p:txBody>
      </p:sp>
      <p:sp>
        <p:nvSpPr>
          <p:cNvPr id="3" name="Content Placeholder 2"/>
          <p:cNvSpPr>
            <a:spLocks noGrp="1"/>
          </p:cNvSpPr>
          <p:nvPr>
            <p:ph idx="1"/>
          </p:nvPr>
        </p:nvSpPr>
        <p:spPr/>
        <p:txBody>
          <a:bodyPr>
            <a:normAutofit/>
          </a:bodyPr>
          <a:lstStyle/>
          <a:p>
            <a:pPr algn="just"/>
            <a:r>
              <a:rPr lang="en-US" dirty="0">
                <a:solidFill>
                  <a:srgbClr val="0070C0"/>
                </a:solidFill>
              </a:rPr>
              <a:t>This most basic type of sensor finds its application in every kind of </a:t>
            </a:r>
            <a:r>
              <a:rPr lang="en-US" dirty="0" err="1">
                <a:solidFill>
                  <a:srgbClr val="0070C0"/>
                </a:solidFill>
              </a:rPr>
              <a:t>IoT</a:t>
            </a:r>
            <a:r>
              <a:rPr lang="en-US" dirty="0">
                <a:solidFill>
                  <a:srgbClr val="0070C0"/>
                </a:solidFill>
              </a:rPr>
              <a:t> use case where keeping track of thermal conditions of </a:t>
            </a:r>
            <a:r>
              <a:rPr lang="en-US" dirty="0">
                <a:solidFill>
                  <a:srgbClr val="FF0000"/>
                </a:solidFill>
              </a:rPr>
              <a:t>air, work environment, machines </a:t>
            </a:r>
            <a:r>
              <a:rPr lang="en-US" dirty="0">
                <a:solidFill>
                  <a:srgbClr val="0070C0"/>
                </a:solidFill>
              </a:rPr>
              <a:t>or other objects is vital. </a:t>
            </a:r>
          </a:p>
          <a:p>
            <a:pPr algn="just"/>
            <a:r>
              <a:rPr lang="en-US" dirty="0">
                <a:solidFill>
                  <a:srgbClr val="0070C0"/>
                </a:solidFill>
              </a:rPr>
              <a:t>Temperature sensors are particularly useful in manufacturing </a:t>
            </a:r>
            <a:r>
              <a:rPr lang="en-US" dirty="0">
                <a:solidFill>
                  <a:srgbClr val="FF0000"/>
                </a:solidFill>
              </a:rPr>
              <a:t>plants, warehouses, weather reporting systems and agriculture, </a:t>
            </a:r>
            <a:r>
              <a:rPr lang="en-US" dirty="0">
                <a:solidFill>
                  <a:srgbClr val="0070C0"/>
                </a:solidFill>
              </a:rPr>
              <a:t>where soil temperature is monitored to provide balanced and maximized growth.</a:t>
            </a:r>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25</a:t>
            </a:fld>
            <a:endParaRPr lang="en-US"/>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3D6534-9444-4EE6-9523-BFECB26B6831}"/>
              </a:ext>
            </a:extLst>
          </p:cNvPr>
          <p:cNvSpPr>
            <a:spLocks noGrp="1"/>
          </p:cNvSpPr>
          <p:nvPr>
            <p:ph idx="1"/>
          </p:nvPr>
        </p:nvSpPr>
        <p:spPr/>
        <p:txBody>
          <a:bodyPr>
            <a:noAutofit/>
          </a:bodyPr>
          <a:lstStyle/>
          <a:p>
            <a:pPr marL="0" indent="0">
              <a:lnSpc>
                <a:spcPct val="107000"/>
              </a:lnSpc>
              <a:spcAft>
                <a:spcPts val="800"/>
              </a:spcAft>
              <a:buNone/>
            </a:pPr>
            <a:r>
              <a:rPr lang="en-US" sz="2800" dirty="0">
                <a:effectLst/>
                <a:latin typeface="Times New Roman" panose="02020603050405020304" pitchFamily="18" charset="0"/>
                <a:ea typeface="LiberationSerif"/>
                <a:cs typeface="Times New Roman" panose="02020603050405020304" pitchFamily="18" charset="0"/>
              </a:rPr>
              <a:t>The first ARM application was as a second processor for the BBC Micro, where it helped in developing simulation software to finish development of the support chips (VIDC, IOC, MEMC), and sped up the CAD software used in ARM2 development. Wilson subsequently rewrote BBC BASIC in ARM assembly language. The in-depth knowledge gained from designing the instruction set enabled the code to be very dense, making ARM BBC BASIC an extremely good test for any ARM emulator.</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US" sz="2800" dirty="0"/>
          </a:p>
        </p:txBody>
      </p:sp>
      <p:sp>
        <p:nvSpPr>
          <p:cNvPr id="4" name="Date Placeholder 3">
            <a:extLst>
              <a:ext uri="{FF2B5EF4-FFF2-40B4-BE49-F238E27FC236}">
                <a16:creationId xmlns:a16="http://schemas.microsoft.com/office/drawing/2014/main" id="{538001E0-43A0-4EC0-84EB-56355A9DC36A}"/>
              </a:ext>
            </a:extLst>
          </p:cNvPr>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a:extLst>
              <a:ext uri="{FF2B5EF4-FFF2-40B4-BE49-F238E27FC236}">
                <a16:creationId xmlns:a16="http://schemas.microsoft.com/office/drawing/2014/main" id="{5CEAFC00-BD7A-4720-9854-F550289CB3DD}"/>
              </a:ext>
            </a:extLst>
          </p:cNvPr>
          <p:cNvSpPr>
            <a:spLocks noGrp="1"/>
          </p:cNvSpPr>
          <p:nvPr>
            <p:ph type="sldNum" sz="quarter" idx="12"/>
          </p:nvPr>
        </p:nvSpPr>
        <p:spPr/>
        <p:txBody>
          <a:bodyPr/>
          <a:lstStyle/>
          <a:p>
            <a:fld id="{EE64201F-0F5A-4BCA-A7D5-D29648563B3D}" type="slidenum">
              <a:rPr lang="en-US" smtClean="0"/>
              <a:pPr/>
              <a:t>250</a:t>
            </a:fld>
            <a:endParaRPr lang="en-US"/>
          </a:p>
        </p:txBody>
      </p:sp>
    </p:spTree>
    <p:extLst>
      <p:ext uri="{BB962C8B-B14F-4D97-AF65-F5344CB8AC3E}">
        <p14:creationId xmlns:p14="http://schemas.microsoft.com/office/powerpoint/2010/main" val="20303636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38001E0-43A0-4EC0-84EB-56355A9DC36A}"/>
              </a:ext>
            </a:extLst>
          </p:cNvPr>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a:extLst>
              <a:ext uri="{FF2B5EF4-FFF2-40B4-BE49-F238E27FC236}">
                <a16:creationId xmlns:a16="http://schemas.microsoft.com/office/drawing/2014/main" id="{5CEAFC00-BD7A-4720-9854-F550289CB3DD}"/>
              </a:ext>
            </a:extLst>
          </p:cNvPr>
          <p:cNvSpPr>
            <a:spLocks noGrp="1"/>
          </p:cNvSpPr>
          <p:nvPr>
            <p:ph type="sldNum" sz="quarter" idx="12"/>
          </p:nvPr>
        </p:nvSpPr>
        <p:spPr/>
        <p:txBody>
          <a:bodyPr/>
          <a:lstStyle/>
          <a:p>
            <a:fld id="{EE64201F-0F5A-4BCA-A7D5-D29648563B3D}" type="slidenum">
              <a:rPr lang="en-US" smtClean="0"/>
              <a:pPr/>
              <a:t>251</a:t>
            </a:fld>
            <a:endParaRPr lang="en-US"/>
          </a:p>
        </p:txBody>
      </p:sp>
      <p:pic>
        <p:nvPicPr>
          <p:cNvPr id="6" name="Content Placeholder 5">
            <a:extLst>
              <a:ext uri="{FF2B5EF4-FFF2-40B4-BE49-F238E27FC236}">
                <a16:creationId xmlns:a16="http://schemas.microsoft.com/office/drawing/2014/main" id="{D0E04C4F-2E58-4526-89FE-025C400220C9}"/>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3609" y="908720"/>
            <a:ext cx="7605092" cy="5112568"/>
          </a:xfrm>
          <a:prstGeom prst="rect">
            <a:avLst/>
          </a:prstGeom>
          <a:noFill/>
          <a:ln>
            <a:noFill/>
          </a:ln>
        </p:spPr>
      </p:pic>
    </p:spTree>
    <p:extLst>
      <p:ext uri="{BB962C8B-B14F-4D97-AF65-F5344CB8AC3E}">
        <p14:creationId xmlns:p14="http://schemas.microsoft.com/office/powerpoint/2010/main" val="32259338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3D6534-9444-4EE6-9523-BFECB26B6831}"/>
              </a:ext>
            </a:extLst>
          </p:cNvPr>
          <p:cNvSpPr>
            <a:spLocks noGrp="1"/>
          </p:cNvSpPr>
          <p:nvPr>
            <p:ph idx="1"/>
          </p:nvPr>
        </p:nvSpPr>
        <p:spPr/>
        <p:txBody>
          <a:bodyPr>
            <a:normAutofit/>
          </a:bodyPr>
          <a:lstStyle/>
          <a:p>
            <a:pPr>
              <a:lnSpc>
                <a:spcPct val="115000"/>
              </a:lnSpc>
              <a:spcAft>
                <a:spcPts val="1000"/>
              </a:spcAft>
            </a:pPr>
            <a:r>
              <a:rPr lang="en-US" sz="2800" b="1" dirty="0">
                <a:effectLst/>
                <a:latin typeface="LiberationSans-Bold"/>
                <a:ea typeface="Calibri" panose="020F0502020204030204" pitchFamily="34" charset="0"/>
                <a:cs typeface="LiberationSans-Bold"/>
              </a:rPr>
              <a:t>ARM2</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800" dirty="0">
                <a:effectLst/>
                <a:latin typeface="Times New Roman" panose="02020603050405020304" pitchFamily="18" charset="0"/>
                <a:ea typeface="LiberationSerif"/>
              </a:rPr>
              <a:t>The result of the simulations on the ARM1 boards led to the late 1986 introduction of the ARM2 design running at 8 MHz, and the early 1987 speed-bumped version at 10 to 12 </a:t>
            </a:r>
            <a:r>
              <a:rPr lang="en-US" sz="2800" dirty="0" err="1">
                <a:effectLst/>
                <a:latin typeface="Times New Roman" panose="02020603050405020304" pitchFamily="18" charset="0"/>
                <a:ea typeface="LiberationSerif"/>
              </a:rPr>
              <a:t>MHz.A</a:t>
            </a:r>
            <a:r>
              <a:rPr lang="en-US" sz="2800" dirty="0">
                <a:effectLst/>
                <a:latin typeface="Times New Roman" panose="02020603050405020304" pitchFamily="18" charset="0"/>
                <a:ea typeface="LiberationSerif"/>
              </a:rPr>
              <a:t> significant change in the underlying architecture was the addition of a Booth multiplier, whereas previously multiplication had to be carried out in software.</a:t>
            </a:r>
            <a:endParaRPr lang="en-US" sz="2800" dirty="0"/>
          </a:p>
        </p:txBody>
      </p:sp>
      <p:sp>
        <p:nvSpPr>
          <p:cNvPr id="4" name="Date Placeholder 3">
            <a:extLst>
              <a:ext uri="{FF2B5EF4-FFF2-40B4-BE49-F238E27FC236}">
                <a16:creationId xmlns:a16="http://schemas.microsoft.com/office/drawing/2014/main" id="{538001E0-43A0-4EC0-84EB-56355A9DC36A}"/>
              </a:ext>
            </a:extLst>
          </p:cNvPr>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a:extLst>
              <a:ext uri="{FF2B5EF4-FFF2-40B4-BE49-F238E27FC236}">
                <a16:creationId xmlns:a16="http://schemas.microsoft.com/office/drawing/2014/main" id="{5CEAFC00-BD7A-4720-9854-F550289CB3DD}"/>
              </a:ext>
            </a:extLst>
          </p:cNvPr>
          <p:cNvSpPr>
            <a:spLocks noGrp="1"/>
          </p:cNvSpPr>
          <p:nvPr>
            <p:ph type="sldNum" sz="quarter" idx="12"/>
          </p:nvPr>
        </p:nvSpPr>
        <p:spPr/>
        <p:txBody>
          <a:bodyPr/>
          <a:lstStyle/>
          <a:p>
            <a:fld id="{EE64201F-0F5A-4BCA-A7D5-D29648563B3D}" type="slidenum">
              <a:rPr lang="en-US" smtClean="0"/>
              <a:pPr/>
              <a:t>252</a:t>
            </a:fld>
            <a:endParaRPr lang="en-US"/>
          </a:p>
        </p:txBody>
      </p:sp>
    </p:spTree>
    <p:extLst>
      <p:ext uri="{BB962C8B-B14F-4D97-AF65-F5344CB8AC3E}">
        <p14:creationId xmlns:p14="http://schemas.microsoft.com/office/powerpoint/2010/main" val="378425748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3D6534-9444-4EE6-9523-BFECB26B6831}"/>
              </a:ext>
            </a:extLst>
          </p:cNvPr>
          <p:cNvSpPr>
            <a:spLocks noGrp="1"/>
          </p:cNvSpPr>
          <p:nvPr>
            <p:ph idx="1"/>
          </p:nvPr>
        </p:nvSpPr>
        <p:spPr/>
        <p:txBody>
          <a:bodyPr>
            <a:normAutofit/>
          </a:bodyPr>
          <a:lstStyle/>
          <a:p>
            <a:pPr marL="0" indent="0">
              <a:lnSpc>
                <a:spcPct val="107000"/>
              </a:lnSpc>
              <a:spcAft>
                <a:spcPts val="800"/>
              </a:spcAft>
              <a:buNone/>
            </a:pPr>
            <a:r>
              <a:rPr lang="en-US" sz="2800" dirty="0">
                <a:effectLst/>
                <a:latin typeface="Times New Roman" panose="02020603050405020304" pitchFamily="18" charset="0"/>
                <a:ea typeface="LiberationSerif"/>
              </a:rPr>
              <a:t>Additionally, a new Fast Interrupt </a:t>
            </a:r>
            <a:r>
              <a:rPr lang="en-US" sz="2800" dirty="0" err="1">
                <a:effectLst/>
                <a:latin typeface="Times New Roman" panose="02020603050405020304" pitchFamily="18" charset="0"/>
                <a:ea typeface="LiberationSerif"/>
              </a:rPr>
              <a:t>reQuest</a:t>
            </a:r>
            <a:r>
              <a:rPr lang="en-US" sz="2800" dirty="0">
                <a:effectLst/>
                <a:latin typeface="Times New Roman" panose="02020603050405020304" pitchFamily="18" charset="0"/>
                <a:ea typeface="LiberationSerif"/>
              </a:rPr>
              <a:t> mode, FIQ for short, allowed registers 8 through 14 to be replaced as part of the interrupt itself. This meant FIQ requests did not have to save out their registers, further speeding interrupts. </a:t>
            </a:r>
            <a:endParaRPr lang="en-US" sz="2800" dirty="0"/>
          </a:p>
        </p:txBody>
      </p:sp>
      <p:sp>
        <p:nvSpPr>
          <p:cNvPr id="4" name="Date Placeholder 3">
            <a:extLst>
              <a:ext uri="{FF2B5EF4-FFF2-40B4-BE49-F238E27FC236}">
                <a16:creationId xmlns:a16="http://schemas.microsoft.com/office/drawing/2014/main" id="{538001E0-43A0-4EC0-84EB-56355A9DC36A}"/>
              </a:ext>
            </a:extLst>
          </p:cNvPr>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a:extLst>
              <a:ext uri="{FF2B5EF4-FFF2-40B4-BE49-F238E27FC236}">
                <a16:creationId xmlns:a16="http://schemas.microsoft.com/office/drawing/2014/main" id="{5CEAFC00-BD7A-4720-9854-F550289CB3DD}"/>
              </a:ext>
            </a:extLst>
          </p:cNvPr>
          <p:cNvSpPr>
            <a:spLocks noGrp="1"/>
          </p:cNvSpPr>
          <p:nvPr>
            <p:ph type="sldNum" sz="quarter" idx="12"/>
          </p:nvPr>
        </p:nvSpPr>
        <p:spPr/>
        <p:txBody>
          <a:bodyPr/>
          <a:lstStyle/>
          <a:p>
            <a:fld id="{EE64201F-0F5A-4BCA-A7D5-D29648563B3D}" type="slidenum">
              <a:rPr lang="en-US" smtClean="0"/>
              <a:pPr/>
              <a:t>253</a:t>
            </a:fld>
            <a:endParaRPr lang="en-US"/>
          </a:p>
        </p:txBody>
      </p:sp>
    </p:spTree>
    <p:extLst>
      <p:ext uri="{BB962C8B-B14F-4D97-AF65-F5344CB8AC3E}">
        <p14:creationId xmlns:p14="http://schemas.microsoft.com/office/powerpoint/2010/main" val="73461352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3D6534-9444-4EE6-9523-BFECB26B6831}"/>
              </a:ext>
            </a:extLst>
          </p:cNvPr>
          <p:cNvSpPr>
            <a:spLocks noGrp="1"/>
          </p:cNvSpPr>
          <p:nvPr>
            <p:ph idx="1"/>
          </p:nvPr>
        </p:nvSpPr>
        <p:spPr/>
        <p:txBody>
          <a:bodyPr>
            <a:normAutofit/>
          </a:bodyPr>
          <a:lstStyle/>
          <a:p>
            <a:pPr marL="0" indent="0">
              <a:lnSpc>
                <a:spcPct val="107000"/>
              </a:lnSpc>
              <a:spcAft>
                <a:spcPts val="800"/>
              </a:spcAft>
              <a:buNone/>
            </a:pPr>
            <a:r>
              <a:rPr lang="en-US" sz="2800" dirty="0">
                <a:effectLst/>
                <a:latin typeface="Times New Roman" panose="02020603050405020304" pitchFamily="18" charset="0"/>
                <a:ea typeface="LiberationSerif"/>
              </a:rPr>
              <a:t>It was twice as fast as a Intel 80386 running at 16 MHz, and about the same speed as a multi-processor VAX-11/784 supermini. The only systems that beat it were the Sun SPARC and MIPS R2000 RISC-based workstations.[39] Further, as the CPU was designed for high-speed I/O, it dispensed with many of the support chips seen in these machines, notably, it lacked any dedicated direct memory access (DMA) controller which was often found on workstations. </a:t>
            </a:r>
            <a:endParaRPr lang="en-US" sz="2800" dirty="0"/>
          </a:p>
        </p:txBody>
      </p:sp>
      <p:sp>
        <p:nvSpPr>
          <p:cNvPr id="4" name="Date Placeholder 3">
            <a:extLst>
              <a:ext uri="{FF2B5EF4-FFF2-40B4-BE49-F238E27FC236}">
                <a16:creationId xmlns:a16="http://schemas.microsoft.com/office/drawing/2014/main" id="{538001E0-43A0-4EC0-84EB-56355A9DC36A}"/>
              </a:ext>
            </a:extLst>
          </p:cNvPr>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a:extLst>
              <a:ext uri="{FF2B5EF4-FFF2-40B4-BE49-F238E27FC236}">
                <a16:creationId xmlns:a16="http://schemas.microsoft.com/office/drawing/2014/main" id="{5CEAFC00-BD7A-4720-9854-F550289CB3DD}"/>
              </a:ext>
            </a:extLst>
          </p:cNvPr>
          <p:cNvSpPr>
            <a:spLocks noGrp="1"/>
          </p:cNvSpPr>
          <p:nvPr>
            <p:ph type="sldNum" sz="quarter" idx="12"/>
          </p:nvPr>
        </p:nvSpPr>
        <p:spPr/>
        <p:txBody>
          <a:bodyPr/>
          <a:lstStyle/>
          <a:p>
            <a:fld id="{EE64201F-0F5A-4BCA-A7D5-D29648563B3D}" type="slidenum">
              <a:rPr lang="en-US" smtClean="0"/>
              <a:pPr/>
              <a:t>254</a:t>
            </a:fld>
            <a:endParaRPr lang="en-US"/>
          </a:p>
        </p:txBody>
      </p:sp>
    </p:spTree>
    <p:extLst>
      <p:ext uri="{BB962C8B-B14F-4D97-AF65-F5344CB8AC3E}">
        <p14:creationId xmlns:p14="http://schemas.microsoft.com/office/powerpoint/2010/main" val="160173373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3D6534-9444-4EE6-9523-BFECB26B6831}"/>
              </a:ext>
            </a:extLst>
          </p:cNvPr>
          <p:cNvSpPr>
            <a:spLocks noGrp="1"/>
          </p:cNvSpPr>
          <p:nvPr>
            <p:ph idx="1"/>
          </p:nvPr>
        </p:nvSpPr>
        <p:spPr/>
        <p:txBody>
          <a:bodyPr>
            <a:noAutofit/>
          </a:bodyPr>
          <a:lstStyle/>
          <a:p>
            <a:pPr marL="0" indent="0">
              <a:lnSpc>
                <a:spcPct val="107000"/>
              </a:lnSpc>
              <a:spcAft>
                <a:spcPts val="800"/>
              </a:spcAft>
              <a:buNone/>
            </a:pPr>
            <a:r>
              <a:rPr lang="en-US" sz="2800" dirty="0">
                <a:effectLst/>
                <a:latin typeface="Times New Roman" panose="02020603050405020304" pitchFamily="18" charset="0"/>
                <a:ea typeface="LiberationSerif"/>
                <a:cs typeface="Times New Roman" panose="02020603050405020304" pitchFamily="18" charset="0"/>
              </a:rPr>
              <a:t>The graphics system was also simplified based on the same set of underlying assumptions about memory and timing. The result was a dramatically simplified design, offering performance on par with expensive workstations but at a price point similar to contemporary desktops. The ARM2 featured a 32-bit data bus, 26-bit address space and 27 32-bit registers. The ARM2 had a transistor count of just 30,000, compared to Motorola's six-year-older 68000 model with around 40,000. </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US" sz="2800" dirty="0"/>
          </a:p>
        </p:txBody>
      </p:sp>
      <p:sp>
        <p:nvSpPr>
          <p:cNvPr id="4" name="Date Placeholder 3">
            <a:extLst>
              <a:ext uri="{FF2B5EF4-FFF2-40B4-BE49-F238E27FC236}">
                <a16:creationId xmlns:a16="http://schemas.microsoft.com/office/drawing/2014/main" id="{538001E0-43A0-4EC0-84EB-56355A9DC36A}"/>
              </a:ext>
            </a:extLst>
          </p:cNvPr>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a:extLst>
              <a:ext uri="{FF2B5EF4-FFF2-40B4-BE49-F238E27FC236}">
                <a16:creationId xmlns:a16="http://schemas.microsoft.com/office/drawing/2014/main" id="{5CEAFC00-BD7A-4720-9854-F550289CB3DD}"/>
              </a:ext>
            </a:extLst>
          </p:cNvPr>
          <p:cNvSpPr>
            <a:spLocks noGrp="1"/>
          </p:cNvSpPr>
          <p:nvPr>
            <p:ph type="sldNum" sz="quarter" idx="12"/>
          </p:nvPr>
        </p:nvSpPr>
        <p:spPr/>
        <p:txBody>
          <a:bodyPr/>
          <a:lstStyle/>
          <a:p>
            <a:fld id="{EE64201F-0F5A-4BCA-A7D5-D29648563B3D}" type="slidenum">
              <a:rPr lang="en-US" smtClean="0"/>
              <a:pPr/>
              <a:t>255</a:t>
            </a:fld>
            <a:endParaRPr lang="en-US"/>
          </a:p>
        </p:txBody>
      </p:sp>
    </p:spTree>
    <p:extLst>
      <p:ext uri="{BB962C8B-B14F-4D97-AF65-F5344CB8AC3E}">
        <p14:creationId xmlns:p14="http://schemas.microsoft.com/office/powerpoint/2010/main" val="337239146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3D6534-9444-4EE6-9523-BFECB26B6831}"/>
              </a:ext>
            </a:extLst>
          </p:cNvPr>
          <p:cNvSpPr>
            <a:spLocks noGrp="1"/>
          </p:cNvSpPr>
          <p:nvPr>
            <p:ph idx="1"/>
          </p:nvPr>
        </p:nvSpPr>
        <p:spPr/>
        <p:txBody>
          <a:bodyPr>
            <a:normAutofit/>
          </a:bodyPr>
          <a:lstStyle/>
          <a:p>
            <a:pPr marL="0" indent="0">
              <a:lnSpc>
                <a:spcPct val="107000"/>
              </a:lnSpc>
              <a:spcAft>
                <a:spcPts val="800"/>
              </a:spcAft>
              <a:buNone/>
            </a:pPr>
            <a:r>
              <a:rPr lang="en-US" sz="2800" dirty="0">
                <a:effectLst/>
                <a:latin typeface="Times New Roman" panose="02020603050405020304" pitchFamily="18" charset="0"/>
                <a:ea typeface="LiberationSerif"/>
                <a:cs typeface="Times New Roman" panose="02020603050405020304" pitchFamily="18" charset="0"/>
              </a:rPr>
              <a:t>This simplicity enabled low power consumption, yet better performance than the Intel 80286. A successor, ARM3, was produced with a 4 KB cache, which further improved performance. The address bus was extended to 32 bits in the ARM6, but program code still had to lie within the first 64 MB of memory in 26-bit compatibility mode, due to the reserved bits for the status flags.</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US" sz="2800" dirty="0"/>
          </a:p>
        </p:txBody>
      </p:sp>
      <p:sp>
        <p:nvSpPr>
          <p:cNvPr id="4" name="Date Placeholder 3">
            <a:extLst>
              <a:ext uri="{FF2B5EF4-FFF2-40B4-BE49-F238E27FC236}">
                <a16:creationId xmlns:a16="http://schemas.microsoft.com/office/drawing/2014/main" id="{538001E0-43A0-4EC0-84EB-56355A9DC36A}"/>
              </a:ext>
            </a:extLst>
          </p:cNvPr>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a:extLst>
              <a:ext uri="{FF2B5EF4-FFF2-40B4-BE49-F238E27FC236}">
                <a16:creationId xmlns:a16="http://schemas.microsoft.com/office/drawing/2014/main" id="{5CEAFC00-BD7A-4720-9854-F550289CB3DD}"/>
              </a:ext>
            </a:extLst>
          </p:cNvPr>
          <p:cNvSpPr>
            <a:spLocks noGrp="1"/>
          </p:cNvSpPr>
          <p:nvPr>
            <p:ph type="sldNum" sz="quarter" idx="12"/>
          </p:nvPr>
        </p:nvSpPr>
        <p:spPr/>
        <p:txBody>
          <a:bodyPr/>
          <a:lstStyle/>
          <a:p>
            <a:fld id="{EE64201F-0F5A-4BCA-A7D5-D29648563B3D}" type="slidenum">
              <a:rPr lang="en-US" smtClean="0"/>
              <a:pPr/>
              <a:t>256</a:t>
            </a:fld>
            <a:endParaRPr lang="en-US"/>
          </a:p>
        </p:txBody>
      </p:sp>
    </p:spTree>
    <p:extLst>
      <p:ext uri="{BB962C8B-B14F-4D97-AF65-F5344CB8AC3E}">
        <p14:creationId xmlns:p14="http://schemas.microsoft.com/office/powerpoint/2010/main" val="52749310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3D6534-9444-4EE6-9523-BFECB26B6831}"/>
              </a:ext>
            </a:extLst>
          </p:cNvPr>
          <p:cNvSpPr>
            <a:spLocks noGrp="1"/>
          </p:cNvSpPr>
          <p:nvPr>
            <p:ph idx="1"/>
          </p:nvPr>
        </p:nvSpPr>
        <p:spPr/>
        <p:txBody>
          <a:bodyPr>
            <a:normAutofit/>
          </a:bodyPr>
          <a:lstStyle/>
          <a:p>
            <a:pPr marL="0" indent="0">
              <a:lnSpc>
                <a:spcPct val="107000"/>
              </a:lnSpc>
              <a:spcAft>
                <a:spcPts val="800"/>
              </a:spcAft>
              <a:buNone/>
            </a:pPr>
            <a:r>
              <a:rPr lang="en-US" sz="2400" b="1" dirty="0">
                <a:effectLst/>
                <a:latin typeface="Times New Roman" panose="02020603050405020304" pitchFamily="18" charset="0"/>
                <a:ea typeface="Arial" panose="020B0604020202020204" pitchFamily="34" charset="0"/>
                <a:cs typeface="Arial" panose="020B0604020202020204" pitchFamily="34" charset="0"/>
              </a:rPr>
              <a:t>Higher performance through better efficiency</a:t>
            </a:r>
            <a:endParaRPr lang="en-US" sz="2400" dirty="0">
              <a:effectLst/>
              <a:latin typeface="Arial" panose="020B0604020202020204" pitchFamily="34" charset="0"/>
              <a:ea typeface="Arial" panose="020B0604020202020204" pitchFamily="34" charset="0"/>
            </a:endParaRPr>
          </a:p>
          <a:p>
            <a:pPr indent="228600" algn="just">
              <a:lnSpc>
                <a:spcPct val="115000"/>
              </a:lnSpc>
              <a:spcAft>
                <a:spcPts val="1000"/>
              </a:spcAf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In order to achieve higher performance, processors can either work hard or work smart.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higher clock frequencies may increase performance but is also accompanied by higher power</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consumption and design complexity. On the other hand, higher compute efficiency at slower clock</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r>
              <a:rPr lang="en-IN" sz="2400" dirty="0">
                <a:effectLst/>
                <a:latin typeface="Times New Roman" panose="02020603050405020304" pitchFamily="18" charset="0"/>
                <a:ea typeface="Calibri" panose="020F0502020204030204" pitchFamily="34" charset="0"/>
              </a:rPr>
              <a:t>speeds results in simpler and lower power designs that can perform the same tasks. </a:t>
            </a:r>
            <a:endParaRPr lang="en-US" sz="2400" dirty="0"/>
          </a:p>
        </p:txBody>
      </p:sp>
      <p:sp>
        <p:nvSpPr>
          <p:cNvPr id="4" name="Date Placeholder 3">
            <a:extLst>
              <a:ext uri="{FF2B5EF4-FFF2-40B4-BE49-F238E27FC236}">
                <a16:creationId xmlns:a16="http://schemas.microsoft.com/office/drawing/2014/main" id="{538001E0-43A0-4EC0-84EB-56355A9DC36A}"/>
              </a:ext>
            </a:extLst>
          </p:cNvPr>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a:extLst>
              <a:ext uri="{FF2B5EF4-FFF2-40B4-BE49-F238E27FC236}">
                <a16:creationId xmlns:a16="http://schemas.microsoft.com/office/drawing/2014/main" id="{5CEAFC00-BD7A-4720-9854-F550289CB3DD}"/>
              </a:ext>
            </a:extLst>
          </p:cNvPr>
          <p:cNvSpPr>
            <a:spLocks noGrp="1"/>
          </p:cNvSpPr>
          <p:nvPr>
            <p:ph type="sldNum" sz="quarter" idx="12"/>
          </p:nvPr>
        </p:nvSpPr>
        <p:spPr/>
        <p:txBody>
          <a:bodyPr/>
          <a:lstStyle/>
          <a:p>
            <a:fld id="{EE64201F-0F5A-4BCA-A7D5-D29648563B3D}" type="slidenum">
              <a:rPr lang="en-US" smtClean="0"/>
              <a:pPr/>
              <a:t>257</a:t>
            </a:fld>
            <a:endParaRPr lang="en-US"/>
          </a:p>
        </p:txBody>
      </p:sp>
    </p:spTree>
    <p:extLst>
      <p:ext uri="{BB962C8B-B14F-4D97-AF65-F5344CB8AC3E}">
        <p14:creationId xmlns:p14="http://schemas.microsoft.com/office/powerpoint/2010/main" val="157428057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3D6534-9444-4EE6-9523-BFECB26B6831}"/>
              </a:ext>
            </a:extLst>
          </p:cNvPr>
          <p:cNvSpPr>
            <a:spLocks noGrp="1"/>
          </p:cNvSpPr>
          <p:nvPr>
            <p:ph idx="1"/>
          </p:nvPr>
        </p:nvSpPr>
        <p:spPr/>
        <p:txBody>
          <a:bodyPr>
            <a:normAutofit/>
          </a:bodyPr>
          <a:lstStyle/>
          <a:p>
            <a:pPr algn="just">
              <a:lnSpc>
                <a:spcPct val="115000"/>
              </a:lnSpc>
              <a:spcAft>
                <a:spcPts val="1000"/>
              </a:spcAft>
            </a:pP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At the heart of the Cortex-M3 processor is an advanced 3-stage pipeline core, based on the Harvard architecture,</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that incorporates many new powerful features such as branch speculation, single cycle multiply and</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hardware divide to deliver an exceptional Dhrystone benchmark performance of 1.25 DMIPS/</a:t>
            </a:r>
            <a:r>
              <a:rPr lang="en-IN" sz="2800" dirty="0" err="1">
                <a:effectLst/>
                <a:latin typeface="Times New Roman" panose="02020603050405020304" pitchFamily="18" charset="0"/>
                <a:ea typeface="Calibri" panose="020F0502020204030204" pitchFamily="34" charset="0"/>
                <a:cs typeface="Times New Roman" panose="02020603050405020304" pitchFamily="18" charset="0"/>
              </a:rPr>
              <a:t>MHz.</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US" sz="2800" dirty="0"/>
          </a:p>
        </p:txBody>
      </p:sp>
      <p:sp>
        <p:nvSpPr>
          <p:cNvPr id="4" name="Date Placeholder 3">
            <a:extLst>
              <a:ext uri="{FF2B5EF4-FFF2-40B4-BE49-F238E27FC236}">
                <a16:creationId xmlns:a16="http://schemas.microsoft.com/office/drawing/2014/main" id="{538001E0-43A0-4EC0-84EB-56355A9DC36A}"/>
              </a:ext>
            </a:extLst>
          </p:cNvPr>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a:extLst>
              <a:ext uri="{FF2B5EF4-FFF2-40B4-BE49-F238E27FC236}">
                <a16:creationId xmlns:a16="http://schemas.microsoft.com/office/drawing/2014/main" id="{5CEAFC00-BD7A-4720-9854-F550289CB3DD}"/>
              </a:ext>
            </a:extLst>
          </p:cNvPr>
          <p:cNvSpPr>
            <a:spLocks noGrp="1"/>
          </p:cNvSpPr>
          <p:nvPr>
            <p:ph type="sldNum" sz="quarter" idx="12"/>
          </p:nvPr>
        </p:nvSpPr>
        <p:spPr/>
        <p:txBody>
          <a:bodyPr/>
          <a:lstStyle/>
          <a:p>
            <a:fld id="{EE64201F-0F5A-4BCA-A7D5-D29648563B3D}" type="slidenum">
              <a:rPr lang="en-US" smtClean="0"/>
              <a:pPr/>
              <a:t>258</a:t>
            </a:fld>
            <a:endParaRPr lang="en-US"/>
          </a:p>
        </p:txBody>
      </p:sp>
    </p:spTree>
    <p:extLst>
      <p:ext uri="{BB962C8B-B14F-4D97-AF65-F5344CB8AC3E}">
        <p14:creationId xmlns:p14="http://schemas.microsoft.com/office/powerpoint/2010/main" val="282997196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3D6534-9444-4EE6-9523-BFECB26B6831}"/>
              </a:ext>
            </a:extLst>
          </p:cNvPr>
          <p:cNvSpPr>
            <a:spLocks noGrp="1"/>
          </p:cNvSpPr>
          <p:nvPr>
            <p:ph idx="1"/>
          </p:nvPr>
        </p:nvSpPr>
        <p:spPr/>
        <p:txBody>
          <a:bodyPr>
            <a:normAutofit/>
          </a:bodyPr>
          <a:lstStyle/>
          <a:p>
            <a:pPr algn="just">
              <a:lnSpc>
                <a:spcPct val="115000"/>
              </a:lnSpc>
              <a:spcAft>
                <a:spcPts val="1000"/>
              </a:spcAf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The Cortex-M3 processor also implements the new Thumb®-2 instruction set architecture,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to be 70% more efficient per MHz than an ARM7TDMI-S® processor executing Thumb instructions,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and 35% more efficient than the ARM7TDMI-S processor executing ARM instructions, for the Dhrystone benchmark.</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US" sz="2400" dirty="0"/>
          </a:p>
        </p:txBody>
      </p:sp>
      <p:sp>
        <p:nvSpPr>
          <p:cNvPr id="4" name="Date Placeholder 3">
            <a:extLst>
              <a:ext uri="{FF2B5EF4-FFF2-40B4-BE49-F238E27FC236}">
                <a16:creationId xmlns:a16="http://schemas.microsoft.com/office/drawing/2014/main" id="{538001E0-43A0-4EC0-84EB-56355A9DC36A}"/>
              </a:ext>
            </a:extLst>
          </p:cNvPr>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a:extLst>
              <a:ext uri="{FF2B5EF4-FFF2-40B4-BE49-F238E27FC236}">
                <a16:creationId xmlns:a16="http://schemas.microsoft.com/office/drawing/2014/main" id="{5CEAFC00-BD7A-4720-9854-F550289CB3DD}"/>
              </a:ext>
            </a:extLst>
          </p:cNvPr>
          <p:cNvSpPr>
            <a:spLocks noGrp="1"/>
          </p:cNvSpPr>
          <p:nvPr>
            <p:ph type="sldNum" sz="quarter" idx="12"/>
          </p:nvPr>
        </p:nvSpPr>
        <p:spPr/>
        <p:txBody>
          <a:bodyPr/>
          <a:lstStyle/>
          <a:p>
            <a:fld id="{EE64201F-0F5A-4BCA-A7D5-D29648563B3D}" type="slidenum">
              <a:rPr lang="en-US" smtClean="0"/>
              <a:pPr/>
              <a:t>259</a:t>
            </a:fld>
            <a:endParaRPr lang="en-US"/>
          </a:p>
        </p:txBody>
      </p:sp>
    </p:spTree>
    <p:extLst>
      <p:ext uri="{BB962C8B-B14F-4D97-AF65-F5344CB8AC3E}">
        <p14:creationId xmlns:p14="http://schemas.microsoft.com/office/powerpoint/2010/main" val="29657674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lnSpc>
                <a:spcPct val="150000"/>
              </a:lnSpc>
            </a:pPr>
            <a:r>
              <a:rPr lang="en-US" b="1" dirty="0">
                <a:solidFill>
                  <a:srgbClr val="00B0F0"/>
                </a:solidFill>
              </a:rPr>
              <a:t>Thermistor</a:t>
            </a:r>
            <a:r>
              <a:rPr lang="en-US" dirty="0">
                <a:solidFill>
                  <a:srgbClr val="00B0F0"/>
                </a:solidFill>
              </a:rPr>
              <a:t>:</a:t>
            </a:r>
            <a:r>
              <a:rPr lang="en-US" dirty="0"/>
              <a:t> </a:t>
            </a:r>
            <a:r>
              <a:rPr lang="en-US" dirty="0">
                <a:solidFill>
                  <a:srgbClr val="0070C0"/>
                </a:solidFill>
              </a:rPr>
              <a:t>A type of resistor, whose resistance (resistance) depends significantly on the temperature. Thermistors are widely used as </a:t>
            </a:r>
            <a:r>
              <a:rPr lang="en-US" dirty="0">
                <a:solidFill>
                  <a:srgbClr val="FF0000"/>
                </a:solidFill>
              </a:rPr>
              <a:t>sensors in electronics</a:t>
            </a:r>
            <a:r>
              <a:rPr lang="en-US" dirty="0">
                <a:solidFill>
                  <a:srgbClr val="0070C0"/>
                </a:solidFill>
              </a:rPr>
              <a:t>, e.g. as temperature sensors in </a:t>
            </a:r>
            <a:r>
              <a:rPr lang="en-US" dirty="0">
                <a:solidFill>
                  <a:srgbClr val="FF0000"/>
                </a:solidFill>
              </a:rPr>
              <a:t>electronic thermometers </a:t>
            </a:r>
            <a:r>
              <a:rPr lang="en-US" dirty="0">
                <a:solidFill>
                  <a:srgbClr val="0070C0"/>
                </a:solidFill>
              </a:rPr>
              <a:t>or in systems preventing excessive current increase.</a:t>
            </a:r>
          </a:p>
          <a:p>
            <a:endParaRPr lang="en-US" dirty="0"/>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26</a:t>
            </a:fld>
            <a:endParaRPr lang="en-US"/>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3D6534-9444-4EE6-9523-BFECB26B6831}"/>
              </a:ext>
            </a:extLst>
          </p:cNvPr>
          <p:cNvSpPr>
            <a:spLocks noGrp="1"/>
          </p:cNvSpPr>
          <p:nvPr>
            <p:ph idx="1"/>
          </p:nvPr>
        </p:nvSpPr>
        <p:spPr/>
        <p:txBody>
          <a:bodyPr>
            <a:noAutofit/>
          </a:bodyPr>
          <a:lstStyle/>
          <a:p>
            <a:pPr marL="0" indent="0">
              <a:lnSpc>
                <a:spcPct val="107000"/>
              </a:lnSpc>
              <a:spcAft>
                <a:spcPts val="800"/>
              </a:spcAft>
              <a:buNone/>
            </a:pPr>
            <a:r>
              <a:rPr lang="en-US" sz="2400" b="1" dirty="0">
                <a:effectLst/>
                <a:latin typeface="Times New Roman" panose="02020603050405020304" pitchFamily="18" charset="0"/>
                <a:ea typeface="Arial" panose="020B0604020202020204" pitchFamily="34" charset="0"/>
                <a:cs typeface="Arial" panose="020B0604020202020204" pitchFamily="34" charset="0"/>
              </a:rPr>
              <a:t>Ease of use for quick and efficient application development</a:t>
            </a:r>
            <a:endParaRPr lang="en-US" sz="2400" dirty="0">
              <a:effectLst/>
              <a:latin typeface="Arial" panose="020B0604020202020204" pitchFamily="34" charset="0"/>
              <a:ea typeface="Arial" panose="020B0604020202020204" pitchFamily="34" charset="0"/>
            </a:endParaRPr>
          </a:p>
          <a:p>
            <a:pPr indent="228600" algn="just">
              <a:lnSpc>
                <a:spcPct val="115000"/>
              </a:lnSpc>
              <a:spcAft>
                <a:spcPts val="1000"/>
              </a:spcAf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Reducing time-to-market and lowering development costs are critical criteria in the choice of microcontrollers, and the ability to quickly and easily develop software is key to these requirements.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The Cortex-M3 processor has been designed to be fast and easy to program, with the users not required to write any assembler code or have deep knowledge of the architecture to create simple </a:t>
            </a:r>
            <a:r>
              <a:rPr lang="en-IN" sz="2400" dirty="0">
                <a:effectLst/>
                <a:latin typeface="Times New Roman" panose="02020603050405020304" pitchFamily="18" charset="0"/>
                <a:ea typeface="Calibri" panose="020F0502020204030204" pitchFamily="34" charset="0"/>
              </a:rPr>
              <a:t>applications. </a:t>
            </a:r>
            <a:endParaRPr lang="en-US" sz="2400" dirty="0"/>
          </a:p>
        </p:txBody>
      </p:sp>
      <p:sp>
        <p:nvSpPr>
          <p:cNvPr id="4" name="Date Placeholder 3">
            <a:extLst>
              <a:ext uri="{FF2B5EF4-FFF2-40B4-BE49-F238E27FC236}">
                <a16:creationId xmlns:a16="http://schemas.microsoft.com/office/drawing/2014/main" id="{538001E0-43A0-4EC0-84EB-56355A9DC36A}"/>
              </a:ext>
            </a:extLst>
          </p:cNvPr>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a:extLst>
              <a:ext uri="{FF2B5EF4-FFF2-40B4-BE49-F238E27FC236}">
                <a16:creationId xmlns:a16="http://schemas.microsoft.com/office/drawing/2014/main" id="{5CEAFC00-BD7A-4720-9854-F550289CB3DD}"/>
              </a:ext>
            </a:extLst>
          </p:cNvPr>
          <p:cNvSpPr>
            <a:spLocks noGrp="1"/>
          </p:cNvSpPr>
          <p:nvPr>
            <p:ph type="sldNum" sz="quarter" idx="12"/>
          </p:nvPr>
        </p:nvSpPr>
        <p:spPr/>
        <p:txBody>
          <a:bodyPr/>
          <a:lstStyle/>
          <a:p>
            <a:fld id="{EE64201F-0F5A-4BCA-A7D5-D29648563B3D}" type="slidenum">
              <a:rPr lang="en-US" smtClean="0"/>
              <a:pPr/>
              <a:t>260</a:t>
            </a:fld>
            <a:endParaRPr lang="en-US"/>
          </a:p>
        </p:txBody>
      </p:sp>
    </p:spTree>
    <p:extLst>
      <p:ext uri="{BB962C8B-B14F-4D97-AF65-F5344CB8AC3E}">
        <p14:creationId xmlns:p14="http://schemas.microsoft.com/office/powerpoint/2010/main" val="203247422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3D6534-9444-4EE6-9523-BFECB26B6831}"/>
              </a:ext>
            </a:extLst>
          </p:cNvPr>
          <p:cNvSpPr>
            <a:spLocks noGrp="1"/>
          </p:cNvSpPr>
          <p:nvPr>
            <p:ph idx="1"/>
          </p:nvPr>
        </p:nvSpPr>
        <p:spPr/>
        <p:txBody>
          <a:bodyPr>
            <a:normAutofit/>
          </a:bodyPr>
          <a:lstStyle/>
          <a:p>
            <a:pPr algn="just">
              <a:lnSpc>
                <a:spcPct val="115000"/>
              </a:lnSpc>
              <a:spcAft>
                <a:spcPts val="1000"/>
              </a:spcAft>
            </a:pPr>
            <a:r>
              <a:rPr lang="en-IN" sz="3200" dirty="0">
                <a:effectLst/>
                <a:latin typeface="Times New Roman" panose="02020603050405020304" pitchFamily="18" charset="0"/>
                <a:ea typeface="Calibri" panose="020F0502020204030204" pitchFamily="34" charset="0"/>
                <a:cs typeface="Times New Roman" panose="02020603050405020304" pitchFamily="18" charset="0"/>
              </a:rPr>
              <a:t>The processor has a simplified stack-based programmer’s model which still maintains compatibility with the traditional ARM architecture but is analogous to the systems employed by </a:t>
            </a:r>
            <a:r>
              <a:rPr lang="en-IN" sz="3200" dirty="0">
                <a:effectLst/>
                <a:latin typeface="Times New Roman" panose="02020603050405020304" pitchFamily="18" charset="0"/>
                <a:ea typeface="Calibri" panose="020F0502020204030204" pitchFamily="34" charset="0"/>
              </a:rPr>
              <a:t>legacy 8- and 16-bit architectures, making the transition to 32-bit easier. </a:t>
            </a:r>
            <a:endParaRPr lang="en-US" sz="3200" dirty="0"/>
          </a:p>
        </p:txBody>
      </p:sp>
      <p:sp>
        <p:nvSpPr>
          <p:cNvPr id="4" name="Date Placeholder 3">
            <a:extLst>
              <a:ext uri="{FF2B5EF4-FFF2-40B4-BE49-F238E27FC236}">
                <a16:creationId xmlns:a16="http://schemas.microsoft.com/office/drawing/2014/main" id="{538001E0-43A0-4EC0-84EB-56355A9DC36A}"/>
              </a:ext>
            </a:extLst>
          </p:cNvPr>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a:extLst>
              <a:ext uri="{FF2B5EF4-FFF2-40B4-BE49-F238E27FC236}">
                <a16:creationId xmlns:a16="http://schemas.microsoft.com/office/drawing/2014/main" id="{5CEAFC00-BD7A-4720-9854-F550289CB3DD}"/>
              </a:ext>
            </a:extLst>
          </p:cNvPr>
          <p:cNvSpPr>
            <a:spLocks noGrp="1"/>
          </p:cNvSpPr>
          <p:nvPr>
            <p:ph type="sldNum" sz="quarter" idx="12"/>
          </p:nvPr>
        </p:nvSpPr>
        <p:spPr/>
        <p:txBody>
          <a:bodyPr/>
          <a:lstStyle/>
          <a:p>
            <a:fld id="{EE64201F-0F5A-4BCA-A7D5-D29648563B3D}" type="slidenum">
              <a:rPr lang="en-US" smtClean="0"/>
              <a:pPr/>
              <a:t>261</a:t>
            </a:fld>
            <a:endParaRPr lang="en-US"/>
          </a:p>
        </p:txBody>
      </p:sp>
    </p:spTree>
    <p:extLst>
      <p:ext uri="{BB962C8B-B14F-4D97-AF65-F5344CB8AC3E}">
        <p14:creationId xmlns:p14="http://schemas.microsoft.com/office/powerpoint/2010/main" val="235623066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3D6534-9444-4EE6-9523-BFECB26B6831}"/>
              </a:ext>
            </a:extLst>
          </p:cNvPr>
          <p:cNvSpPr>
            <a:spLocks noGrp="1"/>
          </p:cNvSpPr>
          <p:nvPr>
            <p:ph idx="1"/>
          </p:nvPr>
        </p:nvSpPr>
        <p:spPr/>
        <p:txBody>
          <a:bodyPr>
            <a:normAutofit/>
          </a:bodyPr>
          <a:lstStyle/>
          <a:p>
            <a:pPr algn="just">
              <a:lnSpc>
                <a:spcPct val="115000"/>
              </a:lnSpc>
              <a:spcAft>
                <a:spcPts val="1000"/>
              </a:spcAft>
            </a:pPr>
            <a:r>
              <a:rPr lang="en-IN" sz="3200" dirty="0">
                <a:effectLst/>
                <a:latin typeface="Times New Roman" panose="02020603050405020304" pitchFamily="18" charset="0"/>
                <a:ea typeface="Calibri" panose="020F0502020204030204" pitchFamily="34" charset="0"/>
                <a:cs typeface="Times New Roman" panose="02020603050405020304" pitchFamily="18" charset="0"/>
              </a:rPr>
              <a:t>Additionally a </a:t>
            </a:r>
            <a:r>
              <a:rPr lang="en-IN" sz="3200" dirty="0" err="1">
                <a:effectLst/>
                <a:latin typeface="Times New Roman" panose="02020603050405020304" pitchFamily="18" charset="0"/>
                <a:ea typeface="Calibri" panose="020F0502020204030204" pitchFamily="34" charset="0"/>
                <a:cs typeface="Times New Roman" panose="02020603050405020304" pitchFamily="18" charset="0"/>
              </a:rPr>
              <a:t>hardwarebased</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sz="3200" dirty="0">
                <a:effectLst/>
                <a:latin typeface="Times New Roman" panose="02020603050405020304" pitchFamily="18" charset="0"/>
                <a:ea typeface="Calibri" panose="020F0502020204030204" pitchFamily="34" charset="0"/>
                <a:cs typeface="Times New Roman" panose="02020603050405020304" pitchFamily="18" charset="0"/>
              </a:rPr>
              <a:t>interrupt scheme means that writing interrupt service routines (handlers) becomes trivial, and that start-up code is now significantly simplified as no assembler code register manipulation is required.</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US" sz="3200" dirty="0"/>
          </a:p>
        </p:txBody>
      </p:sp>
      <p:sp>
        <p:nvSpPr>
          <p:cNvPr id="4" name="Date Placeholder 3">
            <a:extLst>
              <a:ext uri="{FF2B5EF4-FFF2-40B4-BE49-F238E27FC236}">
                <a16:creationId xmlns:a16="http://schemas.microsoft.com/office/drawing/2014/main" id="{538001E0-43A0-4EC0-84EB-56355A9DC36A}"/>
              </a:ext>
            </a:extLst>
          </p:cNvPr>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a:extLst>
              <a:ext uri="{FF2B5EF4-FFF2-40B4-BE49-F238E27FC236}">
                <a16:creationId xmlns:a16="http://schemas.microsoft.com/office/drawing/2014/main" id="{5CEAFC00-BD7A-4720-9854-F550289CB3DD}"/>
              </a:ext>
            </a:extLst>
          </p:cNvPr>
          <p:cNvSpPr>
            <a:spLocks noGrp="1"/>
          </p:cNvSpPr>
          <p:nvPr>
            <p:ph type="sldNum" sz="quarter" idx="12"/>
          </p:nvPr>
        </p:nvSpPr>
        <p:spPr/>
        <p:txBody>
          <a:bodyPr/>
          <a:lstStyle/>
          <a:p>
            <a:fld id="{EE64201F-0F5A-4BCA-A7D5-D29648563B3D}" type="slidenum">
              <a:rPr lang="en-US" smtClean="0"/>
              <a:pPr/>
              <a:t>262</a:t>
            </a:fld>
            <a:endParaRPr lang="en-US"/>
          </a:p>
        </p:txBody>
      </p:sp>
    </p:spTree>
    <p:extLst>
      <p:ext uri="{BB962C8B-B14F-4D97-AF65-F5344CB8AC3E}">
        <p14:creationId xmlns:p14="http://schemas.microsoft.com/office/powerpoint/2010/main" val="239119614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3D6534-9444-4EE6-9523-BFECB26B6831}"/>
              </a:ext>
            </a:extLst>
          </p:cNvPr>
          <p:cNvSpPr>
            <a:spLocks noGrp="1"/>
          </p:cNvSpPr>
          <p:nvPr>
            <p:ph idx="1"/>
          </p:nvPr>
        </p:nvSpPr>
        <p:spPr/>
        <p:txBody>
          <a:bodyPr>
            <a:normAutofit/>
          </a:bodyPr>
          <a:lstStyle/>
          <a:p>
            <a:pPr algn="just">
              <a:lnSpc>
                <a:spcPct val="115000"/>
              </a:lnSpc>
              <a:spcAft>
                <a:spcPts val="1000"/>
              </a:spcAf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Key new features in the underlying Thumb-2 Instruction Set Architecture (ISA) implement C code more naturally, with native bitfield manipulation, hardware division and If/Then instructions. Further, from a development perspective, Thumb-2 instructions speed up development and simplify long term maintenance and support of compiled objects through automatic optimization for both performance and code density, without the need for complex interworking between code compiled for ARM or Thumb modes.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US" sz="2400" dirty="0"/>
          </a:p>
        </p:txBody>
      </p:sp>
      <p:sp>
        <p:nvSpPr>
          <p:cNvPr id="4" name="Date Placeholder 3">
            <a:extLst>
              <a:ext uri="{FF2B5EF4-FFF2-40B4-BE49-F238E27FC236}">
                <a16:creationId xmlns:a16="http://schemas.microsoft.com/office/drawing/2014/main" id="{538001E0-43A0-4EC0-84EB-56355A9DC36A}"/>
              </a:ext>
            </a:extLst>
          </p:cNvPr>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a:extLst>
              <a:ext uri="{FF2B5EF4-FFF2-40B4-BE49-F238E27FC236}">
                <a16:creationId xmlns:a16="http://schemas.microsoft.com/office/drawing/2014/main" id="{5CEAFC00-BD7A-4720-9854-F550289CB3DD}"/>
              </a:ext>
            </a:extLst>
          </p:cNvPr>
          <p:cNvSpPr>
            <a:spLocks noGrp="1"/>
          </p:cNvSpPr>
          <p:nvPr>
            <p:ph type="sldNum" sz="quarter" idx="12"/>
          </p:nvPr>
        </p:nvSpPr>
        <p:spPr/>
        <p:txBody>
          <a:bodyPr/>
          <a:lstStyle/>
          <a:p>
            <a:fld id="{EE64201F-0F5A-4BCA-A7D5-D29648563B3D}" type="slidenum">
              <a:rPr lang="en-US" smtClean="0"/>
              <a:pPr/>
              <a:t>263</a:t>
            </a:fld>
            <a:endParaRPr lang="en-US"/>
          </a:p>
        </p:txBody>
      </p:sp>
    </p:spTree>
    <p:extLst>
      <p:ext uri="{BB962C8B-B14F-4D97-AF65-F5344CB8AC3E}">
        <p14:creationId xmlns:p14="http://schemas.microsoft.com/office/powerpoint/2010/main" val="413517593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3D6534-9444-4EE6-9523-BFECB26B6831}"/>
              </a:ext>
            </a:extLst>
          </p:cNvPr>
          <p:cNvSpPr>
            <a:spLocks noGrp="1"/>
          </p:cNvSpPr>
          <p:nvPr>
            <p:ph idx="1"/>
          </p:nvPr>
        </p:nvSpPr>
        <p:spPr/>
        <p:txBody>
          <a:bodyPr>
            <a:normAutofit/>
          </a:bodyPr>
          <a:lstStyle/>
          <a:p>
            <a:pPr algn="just">
              <a:lnSpc>
                <a:spcPct val="115000"/>
              </a:lnSpc>
              <a:spcAft>
                <a:spcPts val="1000"/>
              </a:spcAft>
            </a:pPr>
            <a:r>
              <a:rPr lang="en-US" sz="2000" b="1" dirty="0">
                <a:effectLst/>
                <a:latin typeface="LiberationSans-Bold"/>
                <a:ea typeface="Calibri" panose="020F0502020204030204" pitchFamily="34" charset="0"/>
                <a:cs typeface="LiberationSans-Bold"/>
              </a:rPr>
              <a:t>ARM6</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2000" b="1" dirty="0">
                <a:effectLst/>
                <a:latin typeface="LiberationSans-Bold"/>
                <a:ea typeface="Calibri" panose="020F0502020204030204" pitchFamily="34" charset="0"/>
                <a:cs typeface="LiberationSans-Bold"/>
              </a:rPr>
              <a:t>	</a:t>
            </a:r>
            <a:r>
              <a:rPr lang="en-US" sz="2000" dirty="0">
                <a:effectLst/>
                <a:latin typeface="Times New Roman" panose="02020603050405020304" pitchFamily="18" charset="0"/>
                <a:ea typeface="LiberationSerif"/>
                <a:cs typeface="Times New Roman" panose="02020603050405020304" pitchFamily="18" charset="0"/>
              </a:rPr>
              <a:t>In the late 1980s, Apple Computer and VLSI Technology started working with Acorn on newer versions of the ARM core. In 1990, Acorn spun off the design team into a new company named Advanced RISC Machines </a:t>
            </a:r>
            <a:r>
              <a:rPr lang="en-US" sz="2000" dirty="0" err="1">
                <a:effectLst/>
                <a:latin typeface="Times New Roman" panose="02020603050405020304" pitchFamily="18" charset="0"/>
                <a:ea typeface="LiberationSerif"/>
                <a:cs typeface="Times New Roman" panose="02020603050405020304" pitchFamily="18" charset="0"/>
              </a:rPr>
              <a:t>Ltd.,which</a:t>
            </a:r>
            <a:r>
              <a:rPr lang="en-US" sz="2000" dirty="0">
                <a:effectLst/>
                <a:latin typeface="Times New Roman" panose="02020603050405020304" pitchFamily="18" charset="0"/>
                <a:ea typeface="LiberationSerif"/>
                <a:cs typeface="Times New Roman" panose="02020603050405020304" pitchFamily="18" charset="0"/>
              </a:rPr>
              <a:t> became ARM Ltd. when its parent company, Arm Holdings plc, floated on the London Stock Exchange and NASDAQ in 1998.[46] The new Apple- ARM work would eventually evolve into the ARM6, first released in early 1992. Apple used the ARM6-based ARM610 as the basis for their Apple Newton PDA.</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US" sz="2000" dirty="0"/>
          </a:p>
        </p:txBody>
      </p:sp>
      <p:sp>
        <p:nvSpPr>
          <p:cNvPr id="4" name="Date Placeholder 3">
            <a:extLst>
              <a:ext uri="{FF2B5EF4-FFF2-40B4-BE49-F238E27FC236}">
                <a16:creationId xmlns:a16="http://schemas.microsoft.com/office/drawing/2014/main" id="{538001E0-43A0-4EC0-84EB-56355A9DC36A}"/>
              </a:ext>
            </a:extLst>
          </p:cNvPr>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a:extLst>
              <a:ext uri="{FF2B5EF4-FFF2-40B4-BE49-F238E27FC236}">
                <a16:creationId xmlns:a16="http://schemas.microsoft.com/office/drawing/2014/main" id="{5CEAFC00-BD7A-4720-9854-F550289CB3DD}"/>
              </a:ext>
            </a:extLst>
          </p:cNvPr>
          <p:cNvSpPr>
            <a:spLocks noGrp="1"/>
          </p:cNvSpPr>
          <p:nvPr>
            <p:ph type="sldNum" sz="quarter" idx="12"/>
          </p:nvPr>
        </p:nvSpPr>
        <p:spPr/>
        <p:txBody>
          <a:bodyPr/>
          <a:lstStyle/>
          <a:p>
            <a:fld id="{EE64201F-0F5A-4BCA-A7D5-D29648563B3D}" type="slidenum">
              <a:rPr lang="en-US" smtClean="0"/>
              <a:pPr/>
              <a:t>264</a:t>
            </a:fld>
            <a:endParaRPr lang="en-US"/>
          </a:p>
        </p:txBody>
      </p:sp>
    </p:spTree>
    <p:extLst>
      <p:ext uri="{BB962C8B-B14F-4D97-AF65-F5344CB8AC3E}">
        <p14:creationId xmlns:p14="http://schemas.microsoft.com/office/powerpoint/2010/main" val="415500995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38001E0-43A0-4EC0-84EB-56355A9DC36A}"/>
              </a:ext>
            </a:extLst>
          </p:cNvPr>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a:extLst>
              <a:ext uri="{FF2B5EF4-FFF2-40B4-BE49-F238E27FC236}">
                <a16:creationId xmlns:a16="http://schemas.microsoft.com/office/drawing/2014/main" id="{5CEAFC00-BD7A-4720-9854-F550289CB3DD}"/>
              </a:ext>
            </a:extLst>
          </p:cNvPr>
          <p:cNvSpPr>
            <a:spLocks noGrp="1"/>
          </p:cNvSpPr>
          <p:nvPr>
            <p:ph type="sldNum" sz="quarter" idx="12"/>
          </p:nvPr>
        </p:nvSpPr>
        <p:spPr/>
        <p:txBody>
          <a:bodyPr/>
          <a:lstStyle/>
          <a:p>
            <a:fld id="{EE64201F-0F5A-4BCA-A7D5-D29648563B3D}" type="slidenum">
              <a:rPr lang="en-US" smtClean="0"/>
              <a:pPr/>
              <a:t>265</a:t>
            </a:fld>
            <a:endParaRPr lang="en-US"/>
          </a:p>
        </p:txBody>
      </p:sp>
      <p:pic>
        <p:nvPicPr>
          <p:cNvPr id="6" name="Content Placeholder 5">
            <a:extLst>
              <a:ext uri="{FF2B5EF4-FFF2-40B4-BE49-F238E27FC236}">
                <a16:creationId xmlns:a16="http://schemas.microsoft.com/office/drawing/2014/main" id="{DC92EAB6-A7E2-464C-B1CF-02C800544ACE}"/>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3504" y="764704"/>
            <a:ext cx="8045196" cy="5184576"/>
          </a:xfrm>
          <a:prstGeom prst="rect">
            <a:avLst/>
          </a:prstGeom>
          <a:noFill/>
          <a:ln>
            <a:noFill/>
          </a:ln>
        </p:spPr>
      </p:pic>
    </p:spTree>
    <p:extLst>
      <p:ext uri="{BB962C8B-B14F-4D97-AF65-F5344CB8AC3E}">
        <p14:creationId xmlns:p14="http://schemas.microsoft.com/office/powerpoint/2010/main" val="205046970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3D6534-9444-4EE6-9523-BFECB26B6831}"/>
              </a:ext>
            </a:extLst>
          </p:cNvPr>
          <p:cNvSpPr>
            <a:spLocks noGrp="1"/>
          </p:cNvSpPr>
          <p:nvPr>
            <p:ph idx="1"/>
          </p:nvPr>
        </p:nvSpPr>
        <p:spPr/>
        <p:txBody>
          <a:bodyPr>
            <a:normAutofit/>
          </a:bodyPr>
          <a:lstStyle/>
          <a:p>
            <a:pPr marL="742950" marR="312420" lvl="1" indent="-285750" algn="just">
              <a:lnSpc>
                <a:spcPct val="115000"/>
              </a:lnSpc>
              <a:spcBef>
                <a:spcPts val="5"/>
              </a:spcBef>
              <a:buFont typeface="+mj-lt"/>
              <a:buAutoNum type="arabicPeriod"/>
            </a:pPr>
            <a:r>
              <a:rPr lang="en-US" b="1" dirty="0">
                <a:effectLst/>
                <a:latin typeface="Times New Roman" panose="02020603050405020304" pitchFamily="18" charset="0"/>
                <a:ea typeface="Arial" panose="020B0604020202020204" pitchFamily="34" charset="0"/>
                <a:cs typeface="Arial" panose="020B0604020202020204" pitchFamily="34" charset="0"/>
              </a:rPr>
              <a:t>Reduced costs and lower power for sensitive markets</a:t>
            </a:r>
            <a:endParaRPr lang="en-US" dirty="0">
              <a:effectLst/>
              <a:latin typeface="Arial" panose="020B0604020202020204" pitchFamily="34" charset="0"/>
              <a:ea typeface="Arial" panose="020B0604020202020204" pitchFamily="34" charset="0"/>
            </a:endParaRPr>
          </a:p>
          <a:p>
            <a:pPr marL="0" marR="312420" indent="0" algn="just">
              <a:lnSpc>
                <a:spcPct val="115000"/>
              </a:lnSpc>
              <a:spcBef>
                <a:spcPts val="5"/>
              </a:spcBef>
              <a:buNone/>
            </a:pPr>
            <a:endParaRPr lang="en-US" sz="2400" dirty="0">
              <a:effectLst/>
              <a:latin typeface="Arial" panose="020B0604020202020204" pitchFamily="34" charset="0"/>
              <a:ea typeface="Arial" panose="020B0604020202020204" pitchFamily="34" charset="0"/>
            </a:endParaRPr>
          </a:p>
          <a:p>
            <a:pPr indent="457200" algn="just">
              <a:lnSpc>
                <a:spcPct val="115000"/>
              </a:lnSpc>
              <a:spcAft>
                <a:spcPts val="1000"/>
              </a:spcAf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A constant barrier to the adoption of higher performance microcontrollers has always been cost.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Advanced manufacturing technologies are expensive and therefore smaller silicon area</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r>
              <a:rPr lang="en-IN" sz="2400" dirty="0">
                <a:effectLst/>
                <a:latin typeface="Times New Roman" panose="02020603050405020304" pitchFamily="18" charset="0"/>
                <a:ea typeface="Calibri" panose="020F0502020204030204" pitchFamily="34" charset="0"/>
              </a:rPr>
              <a:t>requirements can reduce costs significantly. </a:t>
            </a:r>
            <a:endParaRPr lang="en-US" sz="2400" dirty="0"/>
          </a:p>
        </p:txBody>
      </p:sp>
      <p:sp>
        <p:nvSpPr>
          <p:cNvPr id="4" name="Date Placeholder 3">
            <a:extLst>
              <a:ext uri="{FF2B5EF4-FFF2-40B4-BE49-F238E27FC236}">
                <a16:creationId xmlns:a16="http://schemas.microsoft.com/office/drawing/2014/main" id="{538001E0-43A0-4EC0-84EB-56355A9DC36A}"/>
              </a:ext>
            </a:extLst>
          </p:cNvPr>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a:extLst>
              <a:ext uri="{FF2B5EF4-FFF2-40B4-BE49-F238E27FC236}">
                <a16:creationId xmlns:a16="http://schemas.microsoft.com/office/drawing/2014/main" id="{5CEAFC00-BD7A-4720-9854-F550289CB3DD}"/>
              </a:ext>
            </a:extLst>
          </p:cNvPr>
          <p:cNvSpPr>
            <a:spLocks noGrp="1"/>
          </p:cNvSpPr>
          <p:nvPr>
            <p:ph type="sldNum" sz="quarter" idx="12"/>
          </p:nvPr>
        </p:nvSpPr>
        <p:spPr/>
        <p:txBody>
          <a:bodyPr/>
          <a:lstStyle/>
          <a:p>
            <a:fld id="{EE64201F-0F5A-4BCA-A7D5-D29648563B3D}" type="slidenum">
              <a:rPr lang="en-US" smtClean="0"/>
              <a:pPr/>
              <a:t>266</a:t>
            </a:fld>
            <a:endParaRPr lang="en-US"/>
          </a:p>
        </p:txBody>
      </p:sp>
    </p:spTree>
    <p:extLst>
      <p:ext uri="{BB962C8B-B14F-4D97-AF65-F5344CB8AC3E}">
        <p14:creationId xmlns:p14="http://schemas.microsoft.com/office/powerpoint/2010/main" val="221060554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3D6534-9444-4EE6-9523-BFECB26B6831}"/>
              </a:ext>
            </a:extLst>
          </p:cNvPr>
          <p:cNvSpPr>
            <a:spLocks noGrp="1"/>
          </p:cNvSpPr>
          <p:nvPr>
            <p:ph idx="1"/>
          </p:nvPr>
        </p:nvSpPr>
        <p:spPr/>
        <p:txBody>
          <a:bodyPr>
            <a:noAutofit/>
          </a:bodyPr>
          <a:lstStyle/>
          <a:p>
            <a:pPr>
              <a:lnSpc>
                <a:spcPct val="115000"/>
              </a:lnSpc>
              <a:spcAft>
                <a:spcPts val="1000"/>
              </a:spcAf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The Cortex-M3 processor reduces system area by implementing the smallest ARM core to date, with just 33,000 gates in the central core (0.18um G) and by efficiently incorporating tightly coupled system components in the processor. Memory requirements are minimized by implementing unaligned data storage, atomic bit manipulation and</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the Thumb-2 instruction set that reduces instruction memory requirements for the Dhrystone benchmark by more than 25% compared to ARM instructions.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US" sz="2400" dirty="0"/>
          </a:p>
        </p:txBody>
      </p:sp>
      <p:sp>
        <p:nvSpPr>
          <p:cNvPr id="4" name="Date Placeholder 3">
            <a:extLst>
              <a:ext uri="{FF2B5EF4-FFF2-40B4-BE49-F238E27FC236}">
                <a16:creationId xmlns:a16="http://schemas.microsoft.com/office/drawing/2014/main" id="{538001E0-43A0-4EC0-84EB-56355A9DC36A}"/>
              </a:ext>
            </a:extLst>
          </p:cNvPr>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a:extLst>
              <a:ext uri="{FF2B5EF4-FFF2-40B4-BE49-F238E27FC236}">
                <a16:creationId xmlns:a16="http://schemas.microsoft.com/office/drawing/2014/main" id="{5CEAFC00-BD7A-4720-9854-F550289CB3DD}"/>
              </a:ext>
            </a:extLst>
          </p:cNvPr>
          <p:cNvSpPr>
            <a:spLocks noGrp="1"/>
          </p:cNvSpPr>
          <p:nvPr>
            <p:ph type="sldNum" sz="quarter" idx="12"/>
          </p:nvPr>
        </p:nvSpPr>
        <p:spPr/>
        <p:txBody>
          <a:bodyPr/>
          <a:lstStyle/>
          <a:p>
            <a:fld id="{EE64201F-0F5A-4BCA-A7D5-D29648563B3D}" type="slidenum">
              <a:rPr lang="en-US" smtClean="0"/>
              <a:pPr/>
              <a:t>267</a:t>
            </a:fld>
            <a:endParaRPr lang="en-US"/>
          </a:p>
        </p:txBody>
      </p:sp>
    </p:spTree>
    <p:extLst>
      <p:ext uri="{BB962C8B-B14F-4D97-AF65-F5344CB8AC3E}">
        <p14:creationId xmlns:p14="http://schemas.microsoft.com/office/powerpoint/2010/main" val="168814393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3D6534-9444-4EE6-9523-BFECB26B6831}"/>
              </a:ext>
            </a:extLst>
          </p:cNvPr>
          <p:cNvSpPr>
            <a:spLocks noGrp="1"/>
          </p:cNvSpPr>
          <p:nvPr>
            <p:ph idx="1"/>
          </p:nvPr>
        </p:nvSpPr>
        <p:spPr/>
        <p:txBody>
          <a:bodyPr>
            <a:noAutofit/>
          </a:bodyPr>
          <a:lstStyle/>
          <a:p>
            <a:pPr indent="457200" algn="just">
              <a:lnSpc>
                <a:spcPct val="115000"/>
              </a:lnSpc>
              <a:spcAft>
                <a:spcPts val="1000"/>
              </a:spcAf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In order to address the increasing need for energy conservation in markets like white goods and</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wireless networking, the Cortex-M3 processor supports extensive clock gating and integrated sleep</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modes. Enabled by these features, the processor delivers a power consumption of just 4.5mW and</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a silicon footprint of 0.30mm2 when implemented at a target frequency of 50MHz on the TSMC</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0.13G process using ARM Metro™ standard cells.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US" sz="2400" dirty="0"/>
          </a:p>
        </p:txBody>
      </p:sp>
      <p:sp>
        <p:nvSpPr>
          <p:cNvPr id="4" name="Date Placeholder 3">
            <a:extLst>
              <a:ext uri="{FF2B5EF4-FFF2-40B4-BE49-F238E27FC236}">
                <a16:creationId xmlns:a16="http://schemas.microsoft.com/office/drawing/2014/main" id="{538001E0-43A0-4EC0-84EB-56355A9DC36A}"/>
              </a:ext>
            </a:extLst>
          </p:cNvPr>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a:extLst>
              <a:ext uri="{FF2B5EF4-FFF2-40B4-BE49-F238E27FC236}">
                <a16:creationId xmlns:a16="http://schemas.microsoft.com/office/drawing/2014/main" id="{5CEAFC00-BD7A-4720-9854-F550289CB3DD}"/>
              </a:ext>
            </a:extLst>
          </p:cNvPr>
          <p:cNvSpPr>
            <a:spLocks noGrp="1"/>
          </p:cNvSpPr>
          <p:nvPr>
            <p:ph type="sldNum" sz="quarter" idx="12"/>
          </p:nvPr>
        </p:nvSpPr>
        <p:spPr/>
        <p:txBody>
          <a:bodyPr/>
          <a:lstStyle/>
          <a:p>
            <a:fld id="{EE64201F-0F5A-4BCA-A7D5-D29648563B3D}" type="slidenum">
              <a:rPr lang="en-US" smtClean="0"/>
              <a:pPr/>
              <a:t>268</a:t>
            </a:fld>
            <a:endParaRPr lang="en-US"/>
          </a:p>
        </p:txBody>
      </p:sp>
    </p:spTree>
    <p:extLst>
      <p:ext uri="{BB962C8B-B14F-4D97-AF65-F5344CB8AC3E}">
        <p14:creationId xmlns:p14="http://schemas.microsoft.com/office/powerpoint/2010/main" val="103623974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3D6534-9444-4EE6-9523-BFECB26B6831}"/>
              </a:ext>
            </a:extLst>
          </p:cNvPr>
          <p:cNvSpPr>
            <a:spLocks noGrp="1"/>
          </p:cNvSpPr>
          <p:nvPr>
            <p:ph idx="1"/>
          </p:nvPr>
        </p:nvSpPr>
        <p:spPr/>
        <p:txBody>
          <a:bodyPr>
            <a:normAutofit/>
          </a:bodyPr>
          <a:lstStyle/>
          <a:p>
            <a:pPr marL="457200" marR="312420" lvl="1" indent="0" algn="just">
              <a:lnSpc>
                <a:spcPct val="115000"/>
              </a:lnSpc>
              <a:spcBef>
                <a:spcPts val="5"/>
              </a:spcBef>
              <a:buNone/>
            </a:pPr>
            <a:r>
              <a:rPr lang="en-US" b="1" dirty="0">
                <a:effectLst/>
                <a:latin typeface="Times New Roman" panose="02020603050405020304" pitchFamily="18" charset="0"/>
                <a:ea typeface="Arial" panose="020B0604020202020204" pitchFamily="34" charset="0"/>
                <a:cs typeface="Arial" panose="020B0604020202020204" pitchFamily="34" charset="0"/>
              </a:rPr>
              <a:t>Integrated debug and trace for faster time to market</a:t>
            </a:r>
            <a:endParaRPr lang="en-US" dirty="0">
              <a:effectLst/>
              <a:latin typeface="Arial" panose="020B0604020202020204" pitchFamily="34" charset="0"/>
              <a:ea typeface="Arial" panose="020B0604020202020204" pitchFamily="34" charset="0"/>
            </a:endParaRPr>
          </a:p>
          <a:p>
            <a:pPr marL="0" marR="312420" indent="0" algn="just">
              <a:lnSpc>
                <a:spcPct val="115000"/>
              </a:lnSpc>
              <a:spcBef>
                <a:spcPts val="5"/>
              </a:spcBef>
              <a:buNone/>
            </a:pPr>
            <a:endParaRPr lang="en-US" sz="2400" dirty="0">
              <a:effectLst/>
              <a:latin typeface="Arial" panose="020B0604020202020204" pitchFamily="34" charset="0"/>
              <a:ea typeface="Arial" panose="020B0604020202020204" pitchFamily="34" charset="0"/>
            </a:endParaRPr>
          </a:p>
          <a:p>
            <a:pPr indent="228600">
              <a:lnSpc>
                <a:spcPct val="115000"/>
              </a:lnSpc>
              <a:spcAft>
                <a:spcPts val="1000"/>
              </a:spcAf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Embedded systems typically have no graphical user interface making software debug a special challenge for programmers. In-circuit Emulator (ICE) units have traditionally been used as plug-in </a:t>
            </a:r>
            <a:r>
              <a:rPr lang="en-IN" sz="2400" dirty="0">
                <a:effectLst/>
                <a:latin typeface="Times New Roman" panose="02020603050405020304" pitchFamily="18" charset="0"/>
                <a:ea typeface="Calibri" panose="020F0502020204030204" pitchFamily="34" charset="0"/>
              </a:rPr>
              <a:t>devices to provide a window into the system through a familiar PC      interface. </a:t>
            </a:r>
            <a:endParaRPr lang="en-US" sz="2400" dirty="0"/>
          </a:p>
        </p:txBody>
      </p:sp>
      <p:sp>
        <p:nvSpPr>
          <p:cNvPr id="4" name="Date Placeholder 3">
            <a:extLst>
              <a:ext uri="{FF2B5EF4-FFF2-40B4-BE49-F238E27FC236}">
                <a16:creationId xmlns:a16="http://schemas.microsoft.com/office/drawing/2014/main" id="{538001E0-43A0-4EC0-84EB-56355A9DC36A}"/>
              </a:ext>
            </a:extLst>
          </p:cNvPr>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a:extLst>
              <a:ext uri="{FF2B5EF4-FFF2-40B4-BE49-F238E27FC236}">
                <a16:creationId xmlns:a16="http://schemas.microsoft.com/office/drawing/2014/main" id="{5CEAFC00-BD7A-4720-9854-F550289CB3DD}"/>
              </a:ext>
            </a:extLst>
          </p:cNvPr>
          <p:cNvSpPr>
            <a:spLocks noGrp="1"/>
          </p:cNvSpPr>
          <p:nvPr>
            <p:ph type="sldNum" sz="quarter" idx="12"/>
          </p:nvPr>
        </p:nvSpPr>
        <p:spPr/>
        <p:txBody>
          <a:bodyPr/>
          <a:lstStyle/>
          <a:p>
            <a:fld id="{EE64201F-0F5A-4BCA-A7D5-D29648563B3D}" type="slidenum">
              <a:rPr lang="en-US" smtClean="0"/>
              <a:pPr/>
              <a:t>269</a:t>
            </a:fld>
            <a:endParaRPr lang="en-US"/>
          </a:p>
        </p:txBody>
      </p:sp>
    </p:spTree>
    <p:extLst>
      <p:ext uri="{BB962C8B-B14F-4D97-AF65-F5344CB8AC3E}">
        <p14:creationId xmlns:p14="http://schemas.microsoft.com/office/powerpoint/2010/main" val="7796176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6A377-66B6-45D6-9808-B3421A078589}"/>
              </a:ext>
            </a:extLst>
          </p:cNvPr>
          <p:cNvSpPr>
            <a:spLocks noGrp="1"/>
          </p:cNvSpPr>
          <p:nvPr>
            <p:ph type="title"/>
          </p:nvPr>
        </p:nvSpPr>
        <p:spPr/>
        <p:txBody>
          <a:bodyPr/>
          <a:lstStyle/>
          <a:p>
            <a:r>
              <a:rPr lang="en-US" b="1" dirty="0">
                <a:solidFill>
                  <a:srgbClr val="00B0F0"/>
                </a:solidFill>
              </a:rPr>
              <a:t>Thermistor</a:t>
            </a:r>
            <a:endParaRPr lang="en-US" dirty="0"/>
          </a:p>
        </p:txBody>
      </p:sp>
      <p:sp>
        <p:nvSpPr>
          <p:cNvPr id="4" name="Date Placeholder 3">
            <a:extLst>
              <a:ext uri="{FF2B5EF4-FFF2-40B4-BE49-F238E27FC236}">
                <a16:creationId xmlns:a16="http://schemas.microsoft.com/office/drawing/2014/main" id="{73A3D63F-585C-47C8-8DFE-333DF86569B9}"/>
              </a:ext>
            </a:extLst>
          </p:cNvPr>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a:extLst>
              <a:ext uri="{FF2B5EF4-FFF2-40B4-BE49-F238E27FC236}">
                <a16:creationId xmlns:a16="http://schemas.microsoft.com/office/drawing/2014/main" id="{CA8E09C9-21A1-4086-94FA-F1CF1FDEF14A}"/>
              </a:ext>
            </a:extLst>
          </p:cNvPr>
          <p:cNvSpPr>
            <a:spLocks noGrp="1"/>
          </p:cNvSpPr>
          <p:nvPr>
            <p:ph type="sldNum" sz="quarter" idx="12"/>
          </p:nvPr>
        </p:nvSpPr>
        <p:spPr/>
        <p:txBody>
          <a:bodyPr/>
          <a:lstStyle/>
          <a:p>
            <a:fld id="{EE64201F-0F5A-4BCA-A7D5-D29648563B3D}" type="slidenum">
              <a:rPr lang="en-US" smtClean="0"/>
              <a:pPr/>
              <a:t>27</a:t>
            </a:fld>
            <a:endParaRPr lang="en-US"/>
          </a:p>
        </p:txBody>
      </p:sp>
      <p:pic>
        <p:nvPicPr>
          <p:cNvPr id="6" name="Content Placeholder 5">
            <a:extLst>
              <a:ext uri="{FF2B5EF4-FFF2-40B4-BE49-F238E27FC236}">
                <a16:creationId xmlns:a16="http://schemas.microsoft.com/office/drawing/2014/main" id="{B8BAAFEC-CF24-441A-B67E-AD7E79D40B71}"/>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33587" y="2234406"/>
            <a:ext cx="5076825" cy="3257550"/>
          </a:xfrm>
          <a:prstGeom prst="rect">
            <a:avLst/>
          </a:prstGeom>
          <a:noFill/>
          <a:ln>
            <a:noFill/>
          </a:ln>
        </p:spPr>
      </p:pic>
    </p:spTree>
    <p:extLst>
      <p:ext uri="{BB962C8B-B14F-4D97-AF65-F5344CB8AC3E}">
        <p14:creationId xmlns:p14="http://schemas.microsoft.com/office/powerpoint/2010/main" val="414625303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3D6534-9444-4EE6-9523-BFECB26B6831}"/>
              </a:ext>
            </a:extLst>
          </p:cNvPr>
          <p:cNvSpPr>
            <a:spLocks noGrp="1"/>
          </p:cNvSpPr>
          <p:nvPr>
            <p:ph idx="1"/>
          </p:nvPr>
        </p:nvSpPr>
        <p:spPr/>
        <p:txBody>
          <a:bodyPr>
            <a:normAutofit/>
          </a:bodyPr>
          <a:lstStyle/>
          <a:p>
            <a:pPr>
              <a:lnSpc>
                <a:spcPct val="115000"/>
              </a:lnSpc>
              <a:spcAft>
                <a:spcPts val="1000"/>
              </a:spcAft>
            </a:pP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      As systems get smaller and more complex, physically attaching such debug units is no longer a viable solution. The Cortex-M3 processor implements debug technology in the hardware itself    with several integrated components that facilitate quicker debug with trace &amp; profiling, breakpoints, watchpoints and code patching, significantly reducing time to market.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US" sz="2800" dirty="0"/>
          </a:p>
        </p:txBody>
      </p:sp>
      <p:sp>
        <p:nvSpPr>
          <p:cNvPr id="4" name="Date Placeholder 3">
            <a:extLst>
              <a:ext uri="{FF2B5EF4-FFF2-40B4-BE49-F238E27FC236}">
                <a16:creationId xmlns:a16="http://schemas.microsoft.com/office/drawing/2014/main" id="{538001E0-43A0-4EC0-84EB-56355A9DC36A}"/>
              </a:ext>
            </a:extLst>
          </p:cNvPr>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a:extLst>
              <a:ext uri="{FF2B5EF4-FFF2-40B4-BE49-F238E27FC236}">
                <a16:creationId xmlns:a16="http://schemas.microsoft.com/office/drawing/2014/main" id="{5CEAFC00-BD7A-4720-9854-F550289CB3DD}"/>
              </a:ext>
            </a:extLst>
          </p:cNvPr>
          <p:cNvSpPr>
            <a:spLocks noGrp="1"/>
          </p:cNvSpPr>
          <p:nvPr>
            <p:ph type="sldNum" sz="quarter" idx="12"/>
          </p:nvPr>
        </p:nvSpPr>
        <p:spPr/>
        <p:txBody>
          <a:bodyPr/>
          <a:lstStyle/>
          <a:p>
            <a:fld id="{EE64201F-0F5A-4BCA-A7D5-D29648563B3D}" type="slidenum">
              <a:rPr lang="en-US" smtClean="0"/>
              <a:pPr/>
              <a:t>270</a:t>
            </a:fld>
            <a:endParaRPr lang="en-US"/>
          </a:p>
        </p:txBody>
      </p:sp>
    </p:spTree>
    <p:extLst>
      <p:ext uri="{BB962C8B-B14F-4D97-AF65-F5344CB8AC3E}">
        <p14:creationId xmlns:p14="http://schemas.microsoft.com/office/powerpoint/2010/main" val="181518902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solidFill>
                  <a:srgbClr val="FF00FF"/>
                </a:solidFill>
              </a:rPr>
              <a:t>WERABLE DEVELOPMENT BOARDS</a:t>
            </a:r>
            <a:endParaRPr lang="en-US" dirty="0">
              <a:solidFill>
                <a:srgbClr val="FF00FF"/>
              </a:solidFill>
            </a:endParaRPr>
          </a:p>
        </p:txBody>
      </p:sp>
      <p:sp>
        <p:nvSpPr>
          <p:cNvPr id="3" name="Content Placeholder 2"/>
          <p:cNvSpPr>
            <a:spLocks noGrp="1"/>
          </p:cNvSpPr>
          <p:nvPr>
            <p:ph idx="1"/>
          </p:nvPr>
        </p:nvSpPr>
        <p:spPr/>
        <p:txBody>
          <a:bodyPr>
            <a:normAutofit/>
          </a:bodyPr>
          <a:lstStyle/>
          <a:p>
            <a:pPr algn="just"/>
            <a:r>
              <a:rPr lang="en-IN" dirty="0"/>
              <a:t>Wearable devices are creating great buzz in the market and has become the trend of the day. Innovations are more focused on body-borne computers (also referred as </a:t>
            </a:r>
            <a:r>
              <a:rPr lang="en-IN" dirty="0" err="1"/>
              <a:t>wearables</a:t>
            </a:r>
            <a:r>
              <a:rPr lang="en-IN" dirty="0"/>
              <a:t>) which are miniature electronic devices that are worn on face, wrist, clothes or even shoes!</a:t>
            </a:r>
            <a:endParaRPr lang="en-US" dirty="0"/>
          </a:p>
          <a:p>
            <a:pPr algn="just"/>
            <a:r>
              <a:rPr lang="en-IN" dirty="0"/>
              <a:t>Eco-system of wearable devices involves extensive product development knowledge and expertise in technology areas from hardware design to cloud applications to mobile application development.</a:t>
            </a:r>
            <a:endParaRPr lang="en-US" dirty="0"/>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271</a:t>
            </a:fld>
            <a:endParaRPr lang="en-US"/>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pPr algn="just"/>
            <a:r>
              <a:rPr lang="en-IN" sz="3400" dirty="0"/>
              <a:t> Specifically, for developing wearable devices one requires following technology expertise:</a:t>
            </a:r>
            <a:endParaRPr lang="en-US" sz="3400" dirty="0"/>
          </a:p>
          <a:p>
            <a:pPr lvl="0" algn="just"/>
            <a:r>
              <a:rPr lang="en-IN" sz="3400" dirty="0"/>
              <a:t>Hardware / electronic design and development expertise for developing products with minimum form factor size. Moreover, power management expertise is a must-have to ensure that devices can last several days / weeks / months on a single battery charge.</a:t>
            </a:r>
            <a:endParaRPr lang="en-US" sz="3400" dirty="0"/>
          </a:p>
          <a:p>
            <a:pPr lvl="0" algn="just"/>
            <a:r>
              <a:rPr lang="en-IN" sz="3400" dirty="0"/>
              <a:t>BSP / firmware development expertise ensuring memory optimized driver development with minimum footprint, enhanced power management and highest performance in spite of low-end microcontroller.</a:t>
            </a:r>
            <a:endParaRPr lang="en-US" sz="3400" dirty="0"/>
          </a:p>
          <a:p>
            <a:pPr lvl="0" algn="just"/>
            <a:r>
              <a:rPr lang="en-IN" sz="3400" dirty="0"/>
              <a:t>Smartphone application development on Android and </a:t>
            </a:r>
            <a:r>
              <a:rPr lang="en-IN" sz="3400" dirty="0" err="1"/>
              <a:t>iPhone</a:t>
            </a:r>
            <a:r>
              <a:rPr lang="en-IN" sz="3400" dirty="0"/>
              <a:t> platforms to allow connectivity with the wearable device.</a:t>
            </a:r>
          </a:p>
          <a:p>
            <a:pPr lvl="0" algn="just"/>
            <a:endParaRPr lang="en-US" sz="3400" dirty="0"/>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272</a:t>
            </a:fld>
            <a:endParaRPr lang="en-US"/>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IN" dirty="0"/>
              <a:t>Cloud / web application for enabling M2M (machine-to-machine) / </a:t>
            </a:r>
            <a:r>
              <a:rPr lang="en-IN" dirty="0" err="1"/>
              <a:t>IoT</a:t>
            </a:r>
            <a:r>
              <a:rPr lang="en-IN" dirty="0"/>
              <a:t> (Internet of things) for remote monitoring and control.</a:t>
            </a:r>
            <a:endParaRPr lang="en-US" dirty="0"/>
          </a:p>
          <a:p>
            <a:pPr lvl="0">
              <a:buNone/>
            </a:pPr>
            <a:endParaRPr lang="en-IN" dirty="0"/>
          </a:p>
          <a:p>
            <a:pPr lvl="0"/>
            <a:r>
              <a:rPr lang="en-IN" dirty="0"/>
              <a:t>Smartphone application development on Android and </a:t>
            </a:r>
            <a:r>
              <a:rPr lang="en-IN" dirty="0" err="1"/>
              <a:t>iPhone</a:t>
            </a:r>
            <a:r>
              <a:rPr lang="en-IN" dirty="0"/>
              <a:t> platforms to allow connectivity with the wearable device.</a:t>
            </a:r>
          </a:p>
          <a:p>
            <a:pPr lvl="0">
              <a:buNone/>
            </a:pPr>
            <a:endParaRPr lang="en-US" dirty="0"/>
          </a:p>
          <a:p>
            <a:pPr lvl="0"/>
            <a:r>
              <a:rPr lang="en-IN" dirty="0"/>
              <a:t>Cloud / web application for enabling M2M (machine-to-machine) / </a:t>
            </a:r>
            <a:r>
              <a:rPr lang="en-IN" dirty="0" err="1"/>
              <a:t>IoT</a:t>
            </a:r>
            <a:r>
              <a:rPr lang="en-IN" dirty="0"/>
              <a:t> (Internet of things) for remote monitoring and control.</a:t>
            </a:r>
            <a:endParaRPr lang="en-US" dirty="0"/>
          </a:p>
          <a:p>
            <a:endParaRPr lang="en-US" dirty="0"/>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273</a:t>
            </a:fld>
            <a:endParaRPr lang="en-US"/>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b="1" dirty="0"/>
            </a:br>
            <a:r>
              <a:rPr lang="en-IN" dirty="0">
                <a:solidFill>
                  <a:srgbClr val="FF00FF"/>
                </a:solidFill>
              </a:rPr>
              <a:t>Challenges</a:t>
            </a:r>
            <a:br>
              <a:rPr lang="en-US" dirty="0">
                <a:solidFill>
                  <a:srgbClr val="FF00FF"/>
                </a:solidFill>
              </a:rPr>
            </a:br>
            <a:endParaRPr lang="en-US" dirty="0">
              <a:solidFill>
                <a:srgbClr val="FF00FF"/>
              </a:solidFill>
            </a:endParaRPr>
          </a:p>
        </p:txBody>
      </p:sp>
      <p:sp>
        <p:nvSpPr>
          <p:cNvPr id="3" name="Content Placeholder 2"/>
          <p:cNvSpPr>
            <a:spLocks noGrp="1"/>
          </p:cNvSpPr>
          <p:nvPr>
            <p:ph idx="1"/>
          </p:nvPr>
        </p:nvSpPr>
        <p:spPr/>
        <p:txBody>
          <a:bodyPr>
            <a:normAutofit/>
          </a:bodyPr>
          <a:lstStyle/>
          <a:p>
            <a:pPr lvl="0"/>
            <a:r>
              <a:rPr lang="en-IN" dirty="0"/>
              <a:t>Complex hardware designing abilities smaller sized form factor development.</a:t>
            </a:r>
            <a:endParaRPr lang="en-US" dirty="0"/>
          </a:p>
          <a:p>
            <a:pPr lvl="0"/>
            <a:r>
              <a:rPr lang="en-IN" dirty="0"/>
              <a:t>Knowledge of choosing the right components for size and efficient power management.</a:t>
            </a:r>
            <a:endParaRPr lang="en-US" dirty="0"/>
          </a:p>
          <a:p>
            <a:pPr lvl="0"/>
            <a:r>
              <a:rPr lang="en-IN" dirty="0"/>
              <a:t>Certifications to ensure radiations do not affect human body.</a:t>
            </a:r>
            <a:endParaRPr lang="en-US" dirty="0"/>
          </a:p>
          <a:p>
            <a:pPr lvl="0"/>
            <a:r>
              <a:rPr lang="en-IN" dirty="0"/>
              <a:t>Expertise in driver development for developing optimized drivers for new types of sensors.</a:t>
            </a:r>
            <a:endParaRPr lang="en-US" dirty="0"/>
          </a:p>
          <a:p>
            <a:endParaRPr lang="en-US" dirty="0"/>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274</a:t>
            </a:fld>
            <a:endParaRPr lang="en-US"/>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IN" dirty="0"/>
              <a:t>Ability to develop code that fits on lower capacity RAM / flash.</a:t>
            </a:r>
            <a:endParaRPr lang="en-US" dirty="0"/>
          </a:p>
          <a:p>
            <a:pPr lvl="0"/>
            <a:r>
              <a:rPr lang="en-IN" dirty="0"/>
              <a:t>Domain knowledge for efficient application development.</a:t>
            </a:r>
            <a:endParaRPr lang="en-US" dirty="0"/>
          </a:p>
          <a:p>
            <a:pPr lvl="0"/>
            <a:r>
              <a:rPr lang="en-IN" dirty="0"/>
              <a:t>Ability to develop </a:t>
            </a:r>
            <a:r>
              <a:rPr lang="en-IN" dirty="0" err="1"/>
              <a:t>iPhone</a:t>
            </a:r>
            <a:r>
              <a:rPr lang="en-IN" dirty="0"/>
              <a:t> / Android / Windows applications.</a:t>
            </a:r>
            <a:endParaRPr lang="en-US" dirty="0"/>
          </a:p>
          <a:p>
            <a:pPr lvl="0"/>
            <a:r>
              <a:rPr lang="en-IN" dirty="0"/>
              <a:t>Ability to develop Cloud / web / </a:t>
            </a:r>
            <a:r>
              <a:rPr lang="en-IN" dirty="0" err="1"/>
              <a:t>smartphone</a:t>
            </a:r>
            <a:r>
              <a:rPr lang="en-IN" dirty="0"/>
              <a:t> connectivity applications.</a:t>
            </a:r>
            <a:endParaRPr lang="en-US" dirty="0"/>
          </a:p>
          <a:p>
            <a:endParaRPr lang="en-US" dirty="0"/>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275</a:t>
            </a:fld>
            <a:endParaRPr lang="en-US"/>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r>
              <a:rPr lang="en-US" dirty="0"/>
              <a:t>Input </a:t>
            </a:r>
            <a:r>
              <a:rPr lang="en-US" dirty="0" err="1"/>
              <a:t>wearables</a:t>
            </a:r>
            <a:r>
              <a:rPr lang="en-US" dirty="0"/>
              <a:t> are devices which get input from something and transmit it to the server, for example health monitoring devices. In medical electronics coupled with remote communication capabilities that can be used for developing such type of applications.</a:t>
            </a:r>
          </a:p>
          <a:p>
            <a:pPr algn="just"/>
            <a:r>
              <a:rPr lang="en-US" dirty="0"/>
              <a:t>Output </a:t>
            </a:r>
            <a:r>
              <a:rPr lang="en-US" dirty="0" err="1"/>
              <a:t>wearables</a:t>
            </a:r>
            <a:r>
              <a:rPr lang="en-US" dirty="0"/>
              <a:t> are device those provide you some information like a smart watch or smart glasses. smart watch technology based on Pebble platform.</a:t>
            </a:r>
          </a:p>
          <a:p>
            <a:endParaRPr lang="en-US" dirty="0"/>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276</a:t>
            </a:fld>
            <a:endParaRPr lang="en-US"/>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dirty="0"/>
            </a:br>
            <a:r>
              <a:rPr lang="en-IN" dirty="0">
                <a:solidFill>
                  <a:srgbClr val="FF00FF"/>
                </a:solidFill>
              </a:rPr>
              <a:t>Hardware Development Services</a:t>
            </a:r>
            <a:br>
              <a:rPr lang="en-US" dirty="0"/>
            </a:br>
            <a:endParaRPr lang="en-US" dirty="0"/>
          </a:p>
        </p:txBody>
      </p:sp>
      <p:sp>
        <p:nvSpPr>
          <p:cNvPr id="3" name="Content Placeholder 2"/>
          <p:cNvSpPr>
            <a:spLocks noGrp="1"/>
          </p:cNvSpPr>
          <p:nvPr>
            <p:ph idx="1"/>
          </p:nvPr>
        </p:nvSpPr>
        <p:spPr/>
        <p:txBody>
          <a:bodyPr>
            <a:normAutofit/>
          </a:bodyPr>
          <a:lstStyle/>
          <a:p>
            <a:pPr algn="just"/>
            <a:r>
              <a:rPr lang="en-IN" dirty="0"/>
              <a:t>In hardware design development, in the embedded domains for developing tiny devices. We understand that most critical aspect of wearable devices is power profiles that radically varies based on solutions. A smart watch for instance would at least need a battery that lasts for a week, while a health monitoring device may be expected to work for a month or so. </a:t>
            </a:r>
            <a:endParaRPr lang="en-US" dirty="0"/>
          </a:p>
          <a:p>
            <a:endParaRPr lang="en-US" dirty="0"/>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277</a:t>
            </a:fld>
            <a:endParaRPr lang="en-US"/>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lvl="0" algn="just">
              <a:buNone/>
            </a:pPr>
            <a:r>
              <a:rPr lang="en-IN" dirty="0"/>
              <a:t>Key development considerations for </a:t>
            </a:r>
            <a:r>
              <a:rPr lang="en-IN" dirty="0" err="1"/>
              <a:t>wearables</a:t>
            </a:r>
            <a:r>
              <a:rPr lang="en-IN" dirty="0"/>
              <a:t> include:</a:t>
            </a:r>
          </a:p>
          <a:p>
            <a:pPr lvl="0" algn="just"/>
            <a:r>
              <a:rPr lang="en-IN" dirty="0"/>
              <a:t>Developing extremely small form factors.</a:t>
            </a:r>
            <a:endParaRPr lang="en-US" dirty="0"/>
          </a:p>
          <a:p>
            <a:pPr lvl="0" algn="just"/>
            <a:r>
              <a:rPr lang="en-IN" dirty="0"/>
              <a:t>Power management by using the right components and critical designs.</a:t>
            </a:r>
            <a:endParaRPr lang="en-US" dirty="0"/>
          </a:p>
          <a:p>
            <a:pPr lvl="0" algn="just"/>
            <a:r>
              <a:rPr lang="en-IN" dirty="0"/>
              <a:t>Sensor integration by using sensors such as accelerometers, gyroscopes, motion sensors, proximity sensors, magnetometers etc.</a:t>
            </a:r>
            <a:endParaRPr lang="en-US" dirty="0"/>
          </a:p>
          <a:p>
            <a:pPr lvl="0" algn="just"/>
            <a:r>
              <a:rPr lang="en-IN" dirty="0"/>
              <a:t>Using of power sensitive displays that require minimum energy.</a:t>
            </a:r>
            <a:endParaRPr lang="en-US" dirty="0"/>
          </a:p>
          <a:p>
            <a:pPr algn="just"/>
            <a:r>
              <a:rPr lang="en-IN" dirty="0"/>
              <a:t>Enclosure / housing designing support</a:t>
            </a:r>
            <a:endParaRPr lang="en-US" dirty="0"/>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278</a:t>
            </a:fld>
            <a:endParaRPr lang="en-US"/>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dirty="0"/>
            </a:br>
            <a:r>
              <a:rPr lang="en-IN" dirty="0">
                <a:solidFill>
                  <a:srgbClr val="FF00FF"/>
                </a:solidFill>
              </a:rPr>
              <a:t>Development Boards for </a:t>
            </a:r>
            <a:r>
              <a:rPr lang="en-IN" dirty="0" err="1">
                <a:solidFill>
                  <a:srgbClr val="FF00FF"/>
                </a:solidFill>
              </a:rPr>
              <a:t>IoT</a:t>
            </a:r>
            <a:r>
              <a:rPr lang="en-IN" dirty="0">
                <a:solidFill>
                  <a:srgbClr val="FF00FF"/>
                </a:solidFill>
              </a:rPr>
              <a:t> </a:t>
            </a:r>
            <a:br>
              <a:rPr lang="en-US" b="1" dirty="0">
                <a:solidFill>
                  <a:srgbClr val="FF00FF"/>
                </a:solidFill>
              </a:rPr>
            </a:br>
            <a:endParaRPr lang="en-US" dirty="0">
              <a:solidFill>
                <a:srgbClr val="FF00FF"/>
              </a:solidFill>
            </a:endParaRPr>
          </a:p>
        </p:txBody>
      </p:sp>
      <p:sp>
        <p:nvSpPr>
          <p:cNvPr id="3" name="Content Placeholder 2"/>
          <p:cNvSpPr>
            <a:spLocks noGrp="1"/>
          </p:cNvSpPr>
          <p:nvPr>
            <p:ph idx="1"/>
          </p:nvPr>
        </p:nvSpPr>
        <p:spPr/>
        <p:txBody>
          <a:bodyPr>
            <a:normAutofit/>
          </a:bodyPr>
          <a:lstStyle/>
          <a:p>
            <a:pPr lvl="0" algn="just"/>
            <a:r>
              <a:rPr lang="en-IN" dirty="0"/>
              <a:t>Driver development for various sensors such as accelerometers, gyroscopes, motion sensors, proximity sensors, magnetometers etc.</a:t>
            </a:r>
            <a:endParaRPr lang="en-US" dirty="0"/>
          </a:p>
          <a:p>
            <a:pPr lvl="0" algn="just"/>
            <a:r>
              <a:rPr lang="en-IN" dirty="0"/>
              <a:t>Driver development for communication interfaces like BLE 4.0, NFC, RF and even using the 3.5 mm audio headphone jack.</a:t>
            </a:r>
            <a:endParaRPr lang="en-US" dirty="0"/>
          </a:p>
          <a:p>
            <a:pPr lvl="0" algn="just"/>
            <a:r>
              <a:rPr lang="en-IN" dirty="0"/>
              <a:t>Development of power management algorithms.</a:t>
            </a:r>
            <a:endParaRPr lang="en-US" dirty="0"/>
          </a:p>
          <a:p>
            <a:pPr lvl="0" algn="just"/>
            <a:r>
              <a:rPr lang="en-IN" dirty="0"/>
              <a:t>Power management by using the right components and critical designs.</a:t>
            </a:r>
            <a:endParaRPr lang="en-US" dirty="0"/>
          </a:p>
          <a:p>
            <a:endParaRPr lang="en-US" dirty="0"/>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279</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6" name="Content Placeholder 5" descr="moisture_ Sensor.png"/>
          <p:cNvPicPr>
            <a:picLocks noGrp="1" noChangeAspect="1"/>
          </p:cNvPicPr>
          <p:nvPr>
            <p:ph idx="1"/>
          </p:nvPr>
        </p:nvPicPr>
        <p:blipFill>
          <a:blip r:embed="rId2"/>
          <a:stretch>
            <a:fillRect/>
          </a:stretch>
        </p:blipFill>
        <p:spPr>
          <a:xfrm>
            <a:off x="457200" y="1905000"/>
            <a:ext cx="8229600" cy="3428999"/>
          </a:xfrm>
        </p:spPr>
      </p:pic>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28</a:t>
            </a:fld>
            <a:endParaRPr lang="en-US"/>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sz="4000" b="1" dirty="0"/>
            </a:br>
            <a:r>
              <a:rPr lang="en-IN" sz="4000" dirty="0">
                <a:solidFill>
                  <a:srgbClr val="FF00FF"/>
                </a:solidFill>
              </a:rPr>
              <a:t>Embedded / real-time application development services</a:t>
            </a:r>
            <a:br>
              <a:rPr lang="en-US" dirty="0"/>
            </a:br>
            <a:endParaRPr lang="en-US" dirty="0"/>
          </a:p>
        </p:txBody>
      </p:sp>
      <p:sp>
        <p:nvSpPr>
          <p:cNvPr id="3" name="Content Placeholder 2"/>
          <p:cNvSpPr>
            <a:spLocks noGrp="1"/>
          </p:cNvSpPr>
          <p:nvPr>
            <p:ph idx="1"/>
          </p:nvPr>
        </p:nvSpPr>
        <p:spPr/>
        <p:txBody>
          <a:bodyPr>
            <a:normAutofit/>
          </a:bodyPr>
          <a:lstStyle/>
          <a:p>
            <a:pPr lvl="0" algn="just"/>
            <a:r>
              <a:rPr lang="en-IN" dirty="0"/>
              <a:t>Developing algorithms based on various type of sensors such as using combination of accelerometer, gyro meter and magnetometer for determining relative positions, sudden falls, acceleration, angle and so on.</a:t>
            </a:r>
            <a:endParaRPr lang="en-US" dirty="0"/>
          </a:p>
          <a:p>
            <a:pPr lvl="0" algn="just"/>
            <a:r>
              <a:rPr lang="en-IN" dirty="0"/>
              <a:t>Development of fast and intelligent data transfer protocols with minimum overheads considering both wired and wireless data transfer mechanisms</a:t>
            </a:r>
            <a:endParaRPr lang="en-US" dirty="0"/>
          </a:p>
          <a:p>
            <a:pPr lvl="0" algn="just"/>
            <a:r>
              <a:rPr lang="en-IN" dirty="0"/>
              <a:t>Development of over the air firmware upgrade / remote diagnostics and health monitoring protocols.</a:t>
            </a:r>
            <a:endParaRPr lang="en-US" dirty="0"/>
          </a:p>
          <a:p>
            <a:pPr algn="just"/>
            <a:r>
              <a:rPr lang="en-IN" dirty="0"/>
              <a:t>Integrating with smart phones.</a:t>
            </a:r>
            <a:endParaRPr lang="en-US" dirty="0"/>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280</a:t>
            </a:fld>
            <a:endParaRPr lang="en-US"/>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1640" y="274638"/>
            <a:ext cx="7355160" cy="1143000"/>
          </a:xfrm>
        </p:spPr>
        <p:txBody>
          <a:bodyPr>
            <a:normAutofit fontScale="90000"/>
          </a:bodyPr>
          <a:lstStyle/>
          <a:p>
            <a:br>
              <a:rPr lang="en-IN" b="1" dirty="0"/>
            </a:br>
            <a:br>
              <a:rPr lang="en-IN" b="1" dirty="0"/>
            </a:br>
            <a:br>
              <a:rPr lang="en-IN" b="1" dirty="0"/>
            </a:br>
            <a:br>
              <a:rPr lang="en-US" dirty="0">
                <a:solidFill>
                  <a:srgbClr val="FF00FF"/>
                </a:solidFill>
              </a:rPr>
            </a:br>
            <a:r>
              <a:rPr lang="en-IN" dirty="0">
                <a:solidFill>
                  <a:srgbClr val="FF00FF"/>
                </a:solidFill>
              </a:rPr>
              <a:t>Smart phone application development services</a:t>
            </a:r>
            <a:endParaRPr lang="en-US" dirty="0">
              <a:solidFill>
                <a:srgbClr val="FF00FF"/>
              </a:solidFill>
            </a:endParaRPr>
          </a:p>
        </p:txBody>
      </p:sp>
      <p:sp>
        <p:nvSpPr>
          <p:cNvPr id="3" name="Content Placeholder 2"/>
          <p:cNvSpPr>
            <a:spLocks noGrp="1"/>
          </p:cNvSpPr>
          <p:nvPr>
            <p:ph idx="1"/>
          </p:nvPr>
        </p:nvSpPr>
        <p:spPr/>
        <p:txBody>
          <a:bodyPr>
            <a:normAutofit/>
          </a:bodyPr>
          <a:lstStyle/>
          <a:p>
            <a:pPr lvl="0" algn="just"/>
            <a:r>
              <a:rPr lang="en-IN" dirty="0"/>
              <a:t>Developing communication protocols over BLE, NFC and 3.5 mm jack for getting data from the wearable devices.</a:t>
            </a:r>
            <a:endParaRPr lang="en-US" dirty="0"/>
          </a:p>
          <a:p>
            <a:pPr lvl="0" algn="just"/>
            <a:r>
              <a:rPr lang="en-IN" dirty="0"/>
              <a:t>Intelligence to take decisions based on the data, such as send event / alarm notifications over SMS, transferring data to the server.</a:t>
            </a:r>
            <a:endParaRPr lang="en-US" dirty="0"/>
          </a:p>
          <a:p>
            <a:pPr lvl="0" algn="just"/>
            <a:r>
              <a:rPr lang="en-IN" dirty="0"/>
              <a:t>Integrating navigation applications to give direction on an output type of wearable device such as a smart watch.</a:t>
            </a:r>
            <a:endParaRPr lang="en-US" dirty="0"/>
          </a:p>
          <a:p>
            <a:endParaRPr lang="en-US" dirty="0"/>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281</a:t>
            </a:fld>
            <a:endParaRPr lang="en-US"/>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b="1" dirty="0"/>
            </a:br>
            <a:r>
              <a:rPr lang="en-IN" dirty="0">
                <a:solidFill>
                  <a:srgbClr val="FF00FF"/>
                </a:solidFill>
              </a:rPr>
              <a:t>Cloud / web application development services</a:t>
            </a:r>
            <a:br>
              <a:rPr lang="en-US" dirty="0"/>
            </a:br>
            <a:endParaRPr lang="en-US" dirty="0"/>
          </a:p>
        </p:txBody>
      </p:sp>
      <p:sp>
        <p:nvSpPr>
          <p:cNvPr id="3" name="Content Placeholder 2"/>
          <p:cNvSpPr>
            <a:spLocks noGrp="1"/>
          </p:cNvSpPr>
          <p:nvPr>
            <p:ph idx="1"/>
          </p:nvPr>
        </p:nvSpPr>
        <p:spPr/>
        <p:txBody>
          <a:bodyPr/>
          <a:lstStyle/>
          <a:p>
            <a:pPr lvl="0" algn="just"/>
            <a:r>
              <a:rPr lang="en-IN" dirty="0"/>
              <a:t>Developing applications in HTML5, Dot Net and Java with database servers such as SQL, Oracle, </a:t>
            </a:r>
            <a:r>
              <a:rPr lang="en-IN" dirty="0" err="1"/>
              <a:t>PostgreSQL</a:t>
            </a:r>
            <a:r>
              <a:rPr lang="en-IN" dirty="0"/>
              <a:t>, </a:t>
            </a:r>
            <a:r>
              <a:rPr lang="en-IN" dirty="0" err="1"/>
              <a:t>MySQL</a:t>
            </a:r>
            <a:r>
              <a:rPr lang="en-IN" dirty="0"/>
              <a:t> and application servers such as IIS, Tomcat and JBOSS.</a:t>
            </a:r>
            <a:endParaRPr lang="en-US" dirty="0"/>
          </a:p>
          <a:p>
            <a:pPr lvl="0" algn="just"/>
            <a:r>
              <a:rPr lang="en-IN" dirty="0"/>
              <a:t>Building applications for displaying real-time parameters, historical trends.</a:t>
            </a:r>
            <a:endParaRPr lang="en-US" dirty="0"/>
          </a:p>
          <a:p>
            <a:pPr lvl="0" algn="just"/>
            <a:r>
              <a:rPr lang="en-IN" dirty="0"/>
              <a:t>Remote configuration and supports over-the-air firmware upgrade.</a:t>
            </a:r>
            <a:endParaRPr lang="en-US" dirty="0"/>
          </a:p>
          <a:p>
            <a:endParaRPr lang="en-US" dirty="0"/>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282</a:t>
            </a:fld>
            <a:endParaRPr lang="en-US"/>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3648" y="274638"/>
            <a:ext cx="7283152" cy="1143000"/>
          </a:xfrm>
        </p:spPr>
        <p:txBody>
          <a:bodyPr>
            <a:normAutofit fontScale="90000"/>
          </a:bodyPr>
          <a:lstStyle/>
          <a:p>
            <a:br>
              <a:rPr lang="en-IN" dirty="0"/>
            </a:br>
            <a:r>
              <a:rPr lang="en-IN" dirty="0">
                <a:solidFill>
                  <a:srgbClr val="FF00FF"/>
                </a:solidFill>
              </a:rPr>
              <a:t>C.H.I.P</a:t>
            </a:r>
            <a:br>
              <a:rPr lang="en-US" b="1" dirty="0">
                <a:solidFill>
                  <a:srgbClr val="FF00FF"/>
                </a:solidFill>
              </a:rPr>
            </a:br>
            <a:endParaRPr lang="en-US" dirty="0">
              <a:solidFill>
                <a:srgbClr val="FF00FF"/>
              </a:solidFill>
            </a:endParaRPr>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283</a:t>
            </a:fld>
            <a:endParaRPr lang="en-US"/>
          </a:p>
        </p:txBody>
      </p:sp>
      <p:pic>
        <p:nvPicPr>
          <p:cNvPr id="6" name="Content Placeholder 5" descr="10-CHIP"/>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81250" y="2220119"/>
            <a:ext cx="4381500" cy="3286125"/>
          </a:xfrm>
          <a:prstGeom prst="rect">
            <a:avLst/>
          </a:prstGeom>
          <a:noFill/>
          <a:ln>
            <a:noFill/>
          </a:ln>
        </p:spPr>
      </p:pic>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r>
              <a:rPr lang="en-IN" dirty="0">
                <a:hlinkClick r:id="rId2"/>
              </a:rPr>
              <a:t>CHIP</a:t>
            </a:r>
            <a:r>
              <a:rPr lang="en-IN" dirty="0"/>
              <a:t> is the new kid on the block. With the $9 price tag, it’s one of the most affordable full-blown computers available in the market. It comes with a powerful 1GHz processor powered by </a:t>
            </a:r>
            <a:r>
              <a:rPr lang="en-IN" dirty="0" err="1"/>
              <a:t>Allwinner</a:t>
            </a:r>
            <a:r>
              <a:rPr lang="en-IN" dirty="0"/>
              <a:t> R8. </a:t>
            </a:r>
          </a:p>
          <a:p>
            <a:pPr algn="just"/>
            <a:r>
              <a:rPr lang="en-IN" dirty="0"/>
              <a:t>The best thing about CHIP is that it comes with embedded Bluetooth 4.0 and </a:t>
            </a:r>
            <a:r>
              <a:rPr lang="en-IN" dirty="0" err="1"/>
              <a:t>WiFi</a:t>
            </a:r>
            <a:r>
              <a:rPr lang="en-IN" dirty="0"/>
              <a:t> radios, providing out-of-the-box connectivity. The board has 4GB of high-speed storage to run a special Linux distribution based on </a:t>
            </a:r>
            <a:r>
              <a:rPr lang="en-IN" dirty="0" err="1"/>
              <a:t>Debian</a:t>
            </a:r>
            <a:r>
              <a:rPr lang="en-IN" dirty="0"/>
              <a:t>. You don’t need a separate SD Card to install and run the OS. </a:t>
            </a:r>
          </a:p>
          <a:p>
            <a:pPr algn="just"/>
            <a:endParaRPr lang="en-US" dirty="0"/>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284</a:t>
            </a:fld>
            <a:endParaRPr lang="en-US"/>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IN" dirty="0"/>
              <a:t>The only drawback of this board is that it doesn’t have HDMI out. To connect it to a display, you have to use a TRRS connector for the composite output. You may need an adapter to connect it to regular VGA or HDMI displays. Since CHIP supports headless operation, you can get started without ever connecting it to a display.</a:t>
            </a:r>
            <a:endParaRPr lang="en-US" dirty="0"/>
          </a:p>
          <a:p>
            <a:endParaRPr lang="en-US" dirty="0"/>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285</a:t>
            </a:fld>
            <a:endParaRPr lang="en-US"/>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1640" y="274638"/>
            <a:ext cx="7355160" cy="1143000"/>
          </a:xfrm>
        </p:spPr>
        <p:txBody>
          <a:bodyPr>
            <a:normAutofit fontScale="90000"/>
          </a:bodyPr>
          <a:lstStyle/>
          <a:p>
            <a:br>
              <a:rPr lang="en-IN" b="1" dirty="0"/>
            </a:br>
            <a:r>
              <a:rPr lang="en-IN" dirty="0" err="1">
                <a:solidFill>
                  <a:srgbClr val="FF00FF"/>
                </a:solidFill>
              </a:rPr>
              <a:t>Mediatek</a:t>
            </a:r>
            <a:r>
              <a:rPr lang="en-IN" dirty="0">
                <a:solidFill>
                  <a:srgbClr val="FF00FF"/>
                </a:solidFill>
              </a:rPr>
              <a:t> </a:t>
            </a:r>
            <a:r>
              <a:rPr lang="en-IN" dirty="0" err="1">
                <a:solidFill>
                  <a:srgbClr val="FF00FF"/>
                </a:solidFill>
              </a:rPr>
              <a:t>Linkit</a:t>
            </a:r>
            <a:r>
              <a:rPr lang="en-IN" dirty="0">
                <a:solidFill>
                  <a:srgbClr val="FF00FF"/>
                </a:solidFill>
              </a:rPr>
              <a:t> One</a:t>
            </a:r>
            <a:br>
              <a:rPr lang="en-US" dirty="0">
                <a:solidFill>
                  <a:srgbClr val="FF00FF"/>
                </a:solidFill>
              </a:rPr>
            </a:br>
            <a:endParaRPr lang="en-US" dirty="0">
              <a:solidFill>
                <a:srgbClr val="FF00FF"/>
              </a:solidFill>
            </a:endParaRPr>
          </a:p>
        </p:txBody>
      </p:sp>
      <p:sp>
        <p:nvSpPr>
          <p:cNvPr id="3" name="Content Placeholder 2"/>
          <p:cNvSpPr>
            <a:spLocks noGrp="1"/>
          </p:cNvSpPr>
          <p:nvPr>
            <p:ph idx="1"/>
          </p:nvPr>
        </p:nvSpPr>
        <p:spPr/>
        <p:txBody>
          <a:bodyPr>
            <a:normAutofit/>
          </a:bodyPr>
          <a:lstStyle/>
          <a:p>
            <a:pPr algn="just" fontAlgn="base"/>
            <a:r>
              <a:rPr lang="en-IN" dirty="0"/>
              <a:t>Based on the smallest SOC, the </a:t>
            </a:r>
            <a:r>
              <a:rPr lang="en-IN" dirty="0" err="1">
                <a:hlinkClick r:id="rId2"/>
              </a:rPr>
              <a:t>Linkit</a:t>
            </a:r>
            <a:r>
              <a:rPr lang="en-IN" dirty="0">
                <a:hlinkClick r:id="rId2"/>
              </a:rPr>
              <a:t> One</a:t>
            </a:r>
            <a:r>
              <a:rPr lang="en-IN" dirty="0"/>
              <a:t> board comes with compatible </a:t>
            </a:r>
            <a:r>
              <a:rPr lang="en-IN" dirty="0" err="1"/>
              <a:t>Arduino</a:t>
            </a:r>
            <a:r>
              <a:rPr lang="en-IN" dirty="0"/>
              <a:t> </a:t>
            </a:r>
            <a:r>
              <a:rPr lang="en-IN" dirty="0" err="1"/>
              <a:t>pinout</a:t>
            </a:r>
            <a:r>
              <a:rPr lang="en-IN" dirty="0"/>
              <a:t> features. The chipset is based on MT2502A (Aster, ARM7 EJ-S (TM) ) with 260MHz speed. Regarding connectivity, </a:t>
            </a:r>
            <a:r>
              <a:rPr lang="en-IN" dirty="0" err="1"/>
              <a:t>Linkit</a:t>
            </a:r>
            <a:r>
              <a:rPr lang="en-IN" dirty="0"/>
              <a:t> One has the most comprehensive collection of radios – GPS, GSM, GPRS, </a:t>
            </a:r>
            <a:r>
              <a:rPr lang="en-IN" dirty="0" err="1"/>
              <a:t>WiFi</a:t>
            </a:r>
            <a:r>
              <a:rPr lang="en-IN" dirty="0"/>
              <a:t>, and Bluetooth. </a:t>
            </a:r>
          </a:p>
          <a:p>
            <a:pPr algn="just" fontAlgn="base"/>
            <a:r>
              <a:rPr lang="en-IN" dirty="0"/>
              <a:t>One of the unique features of </a:t>
            </a:r>
            <a:r>
              <a:rPr lang="en-IN" dirty="0" err="1"/>
              <a:t>Linkit</a:t>
            </a:r>
            <a:r>
              <a:rPr lang="en-IN" dirty="0"/>
              <a:t> One is the rich API that can be used from </a:t>
            </a:r>
            <a:r>
              <a:rPr lang="en-IN" dirty="0" err="1"/>
              <a:t>Arduino</a:t>
            </a:r>
            <a:r>
              <a:rPr lang="en-IN" dirty="0"/>
              <a:t> IDE. The SDK comes with libraries to connect the board to AWS and </a:t>
            </a:r>
            <a:r>
              <a:rPr lang="en-IN" dirty="0" err="1"/>
              <a:t>PubNub</a:t>
            </a:r>
            <a:r>
              <a:rPr lang="en-IN" dirty="0"/>
              <a:t>. Because it supports the </a:t>
            </a:r>
            <a:r>
              <a:rPr lang="en-IN" dirty="0" err="1"/>
              <a:t>Arduino</a:t>
            </a:r>
            <a:r>
              <a:rPr lang="en-IN" dirty="0"/>
              <a:t> </a:t>
            </a:r>
            <a:r>
              <a:rPr lang="en-IN" dirty="0" err="1"/>
              <a:t>pinout</a:t>
            </a:r>
            <a:r>
              <a:rPr lang="en-IN" dirty="0"/>
              <a:t>, multiple shields from the </a:t>
            </a:r>
            <a:r>
              <a:rPr lang="en-IN" dirty="0" err="1"/>
              <a:t>Arduino</a:t>
            </a:r>
            <a:r>
              <a:rPr lang="en-IN" dirty="0"/>
              <a:t> ecosystem can be used with the board.</a:t>
            </a:r>
            <a:endParaRPr lang="en-US" dirty="0"/>
          </a:p>
          <a:p>
            <a:endParaRPr lang="en-US" dirty="0"/>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286</a:t>
            </a:fld>
            <a:endParaRPr lang="en-US"/>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IN" dirty="0"/>
              <a:t>With small form-factor and rich connectivity options, </a:t>
            </a:r>
            <a:r>
              <a:rPr lang="en-IN" dirty="0" err="1"/>
              <a:t>Linkit</a:t>
            </a:r>
            <a:r>
              <a:rPr lang="en-IN" dirty="0"/>
              <a:t> One can be used for rapid prototyping of connected </a:t>
            </a:r>
            <a:r>
              <a:rPr lang="en-IN" dirty="0" err="1"/>
              <a:t>IoT</a:t>
            </a:r>
            <a:r>
              <a:rPr lang="en-IN" dirty="0"/>
              <a:t> devices and </a:t>
            </a:r>
            <a:r>
              <a:rPr lang="en-IN" dirty="0" err="1"/>
              <a:t>wearables</a:t>
            </a:r>
            <a:r>
              <a:rPr lang="en-IN" dirty="0"/>
              <a:t>.</a:t>
            </a:r>
            <a:endParaRPr lang="en-US" dirty="0"/>
          </a:p>
          <a:p>
            <a:endParaRPr lang="en-US" dirty="0"/>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287</a:t>
            </a:fld>
            <a:endParaRPr lang="en-US"/>
          </a:p>
        </p:txBody>
      </p:sp>
      <p:pic>
        <p:nvPicPr>
          <p:cNvPr id="6" name="Picture 5" descr="9-Mediatek-Linkit"/>
          <p:cNvPicPr/>
          <p:nvPr/>
        </p:nvPicPr>
        <p:blipFill>
          <a:blip r:embed="rId2">
            <a:extLst>
              <a:ext uri="{28A0092B-C50C-407E-A947-70E740481C1C}">
                <a14:useLocalDpi xmlns:a14="http://schemas.microsoft.com/office/drawing/2010/main" val="0"/>
              </a:ext>
            </a:extLst>
          </a:blip>
          <a:srcRect/>
          <a:stretch>
            <a:fillRect/>
          </a:stretch>
        </p:blipFill>
        <p:spPr bwMode="auto">
          <a:xfrm>
            <a:off x="2133600" y="3657600"/>
            <a:ext cx="4876800" cy="2667000"/>
          </a:xfrm>
          <a:prstGeom prst="rect">
            <a:avLst/>
          </a:prstGeom>
          <a:noFill/>
          <a:ln>
            <a:noFill/>
          </a:ln>
        </p:spPr>
      </p:pic>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dirty="0">
                <a:solidFill>
                  <a:srgbClr val="FF00FF"/>
                </a:solidFill>
              </a:rPr>
            </a:br>
            <a:r>
              <a:rPr lang="en-IN" dirty="0">
                <a:solidFill>
                  <a:srgbClr val="FF00FF"/>
                </a:solidFill>
              </a:rPr>
              <a:t>Particle Photon</a:t>
            </a:r>
            <a:br>
              <a:rPr lang="en-US" b="1" dirty="0"/>
            </a:br>
            <a:endParaRPr lang="en-US" dirty="0"/>
          </a:p>
        </p:txBody>
      </p:sp>
      <p:sp>
        <p:nvSpPr>
          <p:cNvPr id="3" name="Content Placeholder 2"/>
          <p:cNvSpPr>
            <a:spLocks noGrp="1"/>
          </p:cNvSpPr>
          <p:nvPr>
            <p:ph idx="1"/>
          </p:nvPr>
        </p:nvSpPr>
        <p:spPr/>
        <p:txBody>
          <a:bodyPr>
            <a:normAutofit/>
          </a:bodyPr>
          <a:lstStyle/>
          <a:p>
            <a:pPr algn="just"/>
            <a:r>
              <a:rPr lang="en-IN" dirty="0">
                <a:hlinkClick r:id="rId2"/>
              </a:rPr>
              <a:t>Photon</a:t>
            </a:r>
            <a:r>
              <a:rPr lang="en-IN" dirty="0"/>
              <a:t> is one of the smallest prototyping boards available in the market. It comes with the same Broadcom BCM43362 Wi-Fi chip that powers Next, </a:t>
            </a:r>
            <a:r>
              <a:rPr lang="en-IN" dirty="0" err="1"/>
              <a:t>LiFX</a:t>
            </a:r>
            <a:r>
              <a:rPr lang="en-IN" dirty="0"/>
              <a:t>, and Amazon Dash buttons. Powered by the STM32F205 120Mhz ARM Cortex M3 processor, Photon has 1MB flash and 128KB RAM. Once configured, the board is accessible from the Internet, which makes it an ideal prototyping platform to build connected applications.</a:t>
            </a:r>
            <a:endParaRPr lang="en-US" dirty="0"/>
          </a:p>
          <a:p>
            <a:endParaRPr lang="en-US" dirty="0"/>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288</a:t>
            </a:fld>
            <a:endParaRPr lang="en-US"/>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IN" dirty="0"/>
              <a:t>The board comes with five </a:t>
            </a:r>
            <a:r>
              <a:rPr lang="en-IN" dirty="0" err="1"/>
              <a:t>analog</a:t>
            </a:r>
            <a:r>
              <a:rPr lang="en-IN" dirty="0"/>
              <a:t> pins and eight digital pins for connecting various sensors and actuators. The official </a:t>
            </a:r>
            <a:r>
              <a:rPr lang="en-IN" dirty="0" err="1"/>
              <a:t>iOS</a:t>
            </a:r>
            <a:r>
              <a:rPr lang="en-IN" dirty="0"/>
              <a:t> and Android Apps that Particle has published come handy in controlling these pins directly. The powerful web-based IDE lets you write sketches that are compatible with </a:t>
            </a:r>
            <a:r>
              <a:rPr lang="en-IN" dirty="0" err="1"/>
              <a:t>Arduino</a:t>
            </a:r>
            <a:r>
              <a:rPr lang="en-IN" dirty="0"/>
              <a:t>.</a:t>
            </a:r>
            <a:r>
              <a:rPr lang="en-US" dirty="0"/>
              <a:t> </a:t>
            </a:r>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289</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FF"/>
                </a:solidFill>
              </a:rPr>
              <a:t>Moisture Sensor</a:t>
            </a:r>
          </a:p>
        </p:txBody>
      </p:sp>
      <p:sp>
        <p:nvSpPr>
          <p:cNvPr id="3" name="Content Placeholder 2"/>
          <p:cNvSpPr>
            <a:spLocks noGrp="1"/>
          </p:cNvSpPr>
          <p:nvPr>
            <p:ph idx="1"/>
          </p:nvPr>
        </p:nvSpPr>
        <p:spPr/>
        <p:txBody>
          <a:bodyPr/>
          <a:lstStyle/>
          <a:p>
            <a:pPr algn="just">
              <a:lnSpc>
                <a:spcPct val="150000"/>
              </a:lnSpc>
            </a:pPr>
            <a:r>
              <a:rPr lang="en-US" dirty="0">
                <a:solidFill>
                  <a:srgbClr val="0070C0"/>
                </a:solidFill>
              </a:rPr>
              <a:t>Moisture and humidity sensors are also being extensively employed in agriculture, environment monitoring, food supply chain, </a:t>
            </a:r>
            <a:r>
              <a:rPr lang="en-US" dirty="0" err="1">
                <a:solidFill>
                  <a:srgbClr val="0070C0"/>
                </a:solidFill>
              </a:rPr>
              <a:t>Heat,Ventilation,Airconditioning</a:t>
            </a:r>
            <a:r>
              <a:rPr lang="en-US" dirty="0">
                <a:solidFill>
                  <a:srgbClr val="0070C0"/>
                </a:solidFill>
              </a:rPr>
              <a:t>(HVAC)and health monitoring.</a:t>
            </a:r>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29</a:t>
            </a:fld>
            <a:endParaRPr lang="en-US"/>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290</a:t>
            </a:fld>
            <a:endParaRPr lang="en-US"/>
          </a:p>
        </p:txBody>
      </p:sp>
      <p:pic>
        <p:nvPicPr>
          <p:cNvPr id="6" name="Content Placeholder 5" descr="8-Particle-Photon"/>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9200" y="1600201"/>
            <a:ext cx="7162800" cy="4191000"/>
          </a:xfrm>
          <a:prstGeom prst="rect">
            <a:avLst/>
          </a:prstGeom>
          <a:noFill/>
          <a:ln>
            <a:noFill/>
          </a:ln>
        </p:spPr>
      </p:pic>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dirty="0">
                <a:solidFill>
                  <a:srgbClr val="FF00FF"/>
                </a:solidFill>
              </a:rPr>
            </a:br>
            <a:r>
              <a:rPr lang="en-IN" dirty="0" err="1">
                <a:solidFill>
                  <a:srgbClr val="FF00FF"/>
                </a:solidFill>
              </a:rPr>
              <a:t>Tessel</a:t>
            </a:r>
            <a:br>
              <a:rPr lang="en-US" dirty="0">
                <a:solidFill>
                  <a:srgbClr val="FF00FF"/>
                </a:solidFill>
              </a:rPr>
            </a:br>
            <a:endParaRPr lang="en-US" dirty="0">
              <a:solidFill>
                <a:srgbClr val="FF00FF"/>
              </a:solidFill>
            </a:endParaRPr>
          </a:p>
        </p:txBody>
      </p:sp>
      <p:sp>
        <p:nvSpPr>
          <p:cNvPr id="3" name="Content Placeholder 2"/>
          <p:cNvSpPr>
            <a:spLocks noGrp="1"/>
          </p:cNvSpPr>
          <p:nvPr>
            <p:ph idx="1"/>
          </p:nvPr>
        </p:nvSpPr>
        <p:spPr/>
        <p:txBody>
          <a:bodyPr>
            <a:normAutofit/>
          </a:bodyPr>
          <a:lstStyle/>
          <a:p>
            <a:pPr algn="just"/>
            <a:r>
              <a:rPr lang="en-IN" dirty="0" err="1"/>
              <a:t>Tessel</a:t>
            </a:r>
            <a:r>
              <a:rPr lang="en-IN" dirty="0"/>
              <a:t> 2 is a solid development board for serious developers. It comes with a choice of sensors and actuators that can be directly connected to the module ports. The board is powered by a 580MHz </a:t>
            </a:r>
            <a:r>
              <a:rPr lang="en-IN" dirty="0" err="1"/>
              <a:t>MediaTek</a:t>
            </a:r>
            <a:r>
              <a:rPr lang="en-IN" dirty="0"/>
              <a:t> MT7620n processor for faster execution. It is complemented by a 48MHz Atmel SAMD21 coprocessor for better managing the power and real-time I/O. </a:t>
            </a:r>
            <a:endParaRPr lang="en-US" dirty="0"/>
          </a:p>
          <a:p>
            <a:endParaRPr lang="en-US" dirty="0"/>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291</a:t>
            </a:fld>
            <a:endParaRPr lang="en-US"/>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pPr algn="just"/>
            <a:r>
              <a:rPr lang="en-IN" dirty="0"/>
              <a:t>It has 64 MB DDR2 RAM &amp; 32 MB Flash, which is more than sufficient for running complex code. The Micro-USB port is used for both powering the board as well as connecting to the PC. The embedded Wi-Fi and Ethernet ports bring connectivity to </a:t>
            </a:r>
            <a:r>
              <a:rPr lang="en-IN" dirty="0" err="1"/>
              <a:t>Tessel</a:t>
            </a:r>
            <a:r>
              <a:rPr lang="en-IN" dirty="0"/>
              <a:t>. </a:t>
            </a:r>
          </a:p>
          <a:p>
            <a:pPr algn="just"/>
            <a:r>
              <a:rPr lang="en-IN" dirty="0"/>
              <a:t>It has a wide collection of sensors and actuators that come along with the required libraries. Based on </a:t>
            </a:r>
            <a:r>
              <a:rPr lang="en-IN" dirty="0">
                <a:hlinkClick r:id="rId2"/>
              </a:rPr>
              <a:t>JavaScript and Node.js</a:t>
            </a:r>
            <a:r>
              <a:rPr lang="en-IN" dirty="0"/>
              <a:t>, it is easy to get started with the platform. Developers looking for a rapid prototyping platform can go for </a:t>
            </a:r>
            <a:r>
              <a:rPr lang="en-IN" dirty="0" err="1"/>
              <a:t>Tessel</a:t>
            </a:r>
            <a:r>
              <a:rPr lang="en-IN" dirty="0"/>
              <a:t> 2.</a:t>
            </a:r>
            <a:endParaRPr lang="en-US" dirty="0"/>
          </a:p>
          <a:p>
            <a:endParaRPr lang="en-US" dirty="0"/>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292</a:t>
            </a:fld>
            <a:endParaRPr lang="en-US"/>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00B050"/>
                </a:solidFill>
              </a:rPr>
              <a:t>Tessel</a:t>
            </a:r>
            <a:endParaRPr lang="en-US" dirty="0">
              <a:solidFill>
                <a:srgbClr val="00B050"/>
              </a:solidFill>
            </a:endParaRPr>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293</a:t>
            </a:fld>
            <a:endParaRPr lang="en-US"/>
          </a:p>
        </p:txBody>
      </p:sp>
      <p:pic>
        <p:nvPicPr>
          <p:cNvPr id="6" name="Content Placeholder 5" descr="7-Tessel"/>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90600" y="2209800"/>
            <a:ext cx="7315200" cy="3962400"/>
          </a:xfrm>
          <a:prstGeom prst="rect">
            <a:avLst/>
          </a:prstGeom>
          <a:noFill/>
          <a:ln>
            <a:noFill/>
          </a:ln>
        </p:spPr>
      </p:pic>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294</a:t>
            </a:fld>
            <a:endParaRPr lang="en-US"/>
          </a:p>
        </p:txBody>
      </p:sp>
      <p:sp>
        <p:nvSpPr>
          <p:cNvPr id="7" name="Content Placeholder 6">
            <a:extLst>
              <a:ext uri="{FF2B5EF4-FFF2-40B4-BE49-F238E27FC236}">
                <a16:creationId xmlns:a16="http://schemas.microsoft.com/office/drawing/2014/main" id="{72CEBB71-B9E2-43FC-BF90-8168B58DAC1E}"/>
              </a:ext>
            </a:extLst>
          </p:cNvPr>
          <p:cNvSpPr>
            <a:spLocks noGrp="1"/>
          </p:cNvSpPr>
          <p:nvPr>
            <p:ph idx="1"/>
          </p:nvPr>
        </p:nvSpPr>
        <p:spPr/>
        <p:txBody>
          <a:bodyPr>
            <a:normAutofit/>
          </a:bodyPr>
          <a:lstStyle/>
          <a:p>
            <a:pPr algn="just"/>
            <a:r>
              <a:rPr lang="en-US" sz="3200" b="0" i="0" u="none" strike="noStrike" baseline="0" dirty="0">
                <a:latin typeface="URWPalladioL-Roma"/>
              </a:rPr>
              <a:t>the materials and methodology we used to test the two deployment scenarios for a remote health management system. We first describe the hardware to sense biometric signals using the eHealth Sensors kit and Arduino.</a:t>
            </a:r>
            <a:endParaRPr lang="en-US" sz="3200" dirty="0"/>
          </a:p>
        </p:txBody>
      </p:sp>
    </p:spTree>
    <p:extLst>
      <p:ext uri="{BB962C8B-B14F-4D97-AF65-F5344CB8AC3E}">
        <p14:creationId xmlns:p14="http://schemas.microsoft.com/office/powerpoint/2010/main" val="168026049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295</a:t>
            </a:fld>
            <a:endParaRPr lang="en-US"/>
          </a:p>
        </p:txBody>
      </p:sp>
      <p:sp>
        <p:nvSpPr>
          <p:cNvPr id="7" name="Content Placeholder 6">
            <a:extLst>
              <a:ext uri="{FF2B5EF4-FFF2-40B4-BE49-F238E27FC236}">
                <a16:creationId xmlns:a16="http://schemas.microsoft.com/office/drawing/2014/main" id="{72CEBB71-B9E2-43FC-BF90-8168B58DAC1E}"/>
              </a:ext>
            </a:extLst>
          </p:cNvPr>
          <p:cNvSpPr>
            <a:spLocks noGrp="1"/>
          </p:cNvSpPr>
          <p:nvPr>
            <p:ph idx="1"/>
          </p:nvPr>
        </p:nvSpPr>
        <p:spPr/>
        <p:txBody>
          <a:bodyPr>
            <a:normAutofit/>
          </a:bodyPr>
          <a:lstStyle/>
          <a:p>
            <a:pPr marL="0" indent="0" algn="just">
              <a:buNone/>
            </a:pPr>
            <a:r>
              <a:rPr lang="en-US" sz="3200" b="0" i="0" u="none" strike="noStrike" baseline="0" dirty="0">
                <a:latin typeface="URWPalladioL-Ital"/>
              </a:rPr>
              <a:t>eHealth Sensors Kit</a:t>
            </a:r>
          </a:p>
          <a:p>
            <a:pPr algn="just"/>
            <a:r>
              <a:rPr lang="en-US" sz="3200" b="0" i="0" u="none" strike="noStrike" baseline="0" dirty="0">
                <a:latin typeface="URWPalladioL-Roma"/>
              </a:rPr>
              <a:t>Arduino is an open-specification platform based on an ATmega328P micro-controller with the minimum capacity to execute simple programs Arduino provides an easy but effective hardware to connect and use many electronic components with a wide variety of applications</a:t>
            </a:r>
            <a:endParaRPr lang="en-US" sz="3200" dirty="0"/>
          </a:p>
        </p:txBody>
      </p:sp>
    </p:spTree>
    <p:extLst>
      <p:ext uri="{BB962C8B-B14F-4D97-AF65-F5344CB8AC3E}">
        <p14:creationId xmlns:p14="http://schemas.microsoft.com/office/powerpoint/2010/main" val="8411461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296</a:t>
            </a:fld>
            <a:endParaRPr lang="en-US"/>
          </a:p>
        </p:txBody>
      </p:sp>
      <p:sp>
        <p:nvSpPr>
          <p:cNvPr id="7" name="Content Placeholder 6">
            <a:extLst>
              <a:ext uri="{FF2B5EF4-FFF2-40B4-BE49-F238E27FC236}">
                <a16:creationId xmlns:a16="http://schemas.microsoft.com/office/drawing/2014/main" id="{72CEBB71-B9E2-43FC-BF90-8168B58DAC1E}"/>
              </a:ext>
            </a:extLst>
          </p:cNvPr>
          <p:cNvSpPr>
            <a:spLocks noGrp="1"/>
          </p:cNvSpPr>
          <p:nvPr>
            <p:ph idx="1"/>
          </p:nvPr>
        </p:nvSpPr>
        <p:spPr/>
        <p:txBody>
          <a:bodyPr>
            <a:normAutofit/>
          </a:bodyPr>
          <a:lstStyle/>
          <a:p>
            <a:pPr algn="just"/>
            <a:r>
              <a:rPr lang="en-US" sz="3200" b="0" i="0" u="none" strike="noStrike" baseline="0" dirty="0">
                <a:latin typeface="URWPalladioL-Roma"/>
              </a:rPr>
              <a:t>Arduino provides an excellent platform to test and prototype solutions by adding supplemental modules (</a:t>
            </a:r>
            <a:r>
              <a:rPr lang="en-US" sz="3200" b="0" i="0" u="none" strike="noStrike" baseline="0" dirty="0" err="1">
                <a:latin typeface="URWPalladioL-Roma"/>
              </a:rPr>
              <a:t>Bluetooth,WiFi</a:t>
            </a:r>
            <a:r>
              <a:rPr lang="en-US" sz="3200" b="0" i="0" u="none" strike="noStrike" baseline="0" dirty="0">
                <a:latin typeface="URWPalladioL-Roma"/>
              </a:rPr>
              <a:t> boards, LEDs, and servo-motors) </a:t>
            </a:r>
            <a:r>
              <a:rPr lang="en-US" sz="3200" b="0" i="0" u="none" strike="noStrike" baseline="0" dirty="0" err="1">
                <a:latin typeface="URWPalladioL-Roma"/>
              </a:rPr>
              <a:t>andThis</a:t>
            </a:r>
            <a:r>
              <a:rPr lang="en-US" sz="3200" b="0" i="0" u="none" strike="noStrike" baseline="0" dirty="0">
                <a:latin typeface="URWPalladioL-Roma"/>
              </a:rPr>
              <a:t> kit allows users to acquire a set of physiological signals such as ECG, EMG, breathing rate, surface temperature, GSR, blood glucose and SpO2 other hardware.</a:t>
            </a:r>
            <a:endParaRPr lang="en-US" sz="3200" dirty="0"/>
          </a:p>
        </p:txBody>
      </p:sp>
    </p:spTree>
    <p:extLst>
      <p:ext uri="{BB962C8B-B14F-4D97-AF65-F5344CB8AC3E}">
        <p14:creationId xmlns:p14="http://schemas.microsoft.com/office/powerpoint/2010/main" val="225632960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297</a:t>
            </a:fld>
            <a:endParaRPr lang="en-US"/>
          </a:p>
        </p:txBody>
      </p:sp>
      <p:sp>
        <p:nvSpPr>
          <p:cNvPr id="7" name="Content Placeholder 6">
            <a:extLst>
              <a:ext uri="{FF2B5EF4-FFF2-40B4-BE49-F238E27FC236}">
                <a16:creationId xmlns:a16="http://schemas.microsoft.com/office/drawing/2014/main" id="{72CEBB71-B9E2-43FC-BF90-8168B58DAC1E}"/>
              </a:ext>
            </a:extLst>
          </p:cNvPr>
          <p:cNvSpPr>
            <a:spLocks noGrp="1"/>
          </p:cNvSpPr>
          <p:nvPr>
            <p:ph idx="1"/>
          </p:nvPr>
        </p:nvSpPr>
        <p:spPr/>
        <p:txBody>
          <a:bodyPr>
            <a:normAutofit/>
          </a:bodyPr>
          <a:lstStyle/>
          <a:p>
            <a:pPr algn="just"/>
            <a:r>
              <a:rPr lang="en-US" sz="3200" b="0" i="0" u="none" strike="noStrike" baseline="0" dirty="0">
                <a:latin typeface="URWPalladioL-Roma"/>
              </a:rPr>
              <a:t>The </a:t>
            </a:r>
            <a:r>
              <a:rPr lang="en-US" sz="3200" b="0" i="0" u="none" strike="noStrike" baseline="0" dirty="0" err="1">
                <a:latin typeface="URWPalladioL-Roma"/>
              </a:rPr>
              <a:t>Libelium</a:t>
            </a:r>
            <a:r>
              <a:rPr lang="en-US" sz="3200" b="0" i="0" u="none" strike="noStrike" baseline="0" dirty="0">
                <a:latin typeface="URWPalladioL-Roma"/>
              </a:rPr>
              <a:t> kit is not a certified medical device. We used this platform as a virtual medical device because it implements the same physical interfaces and monitoring circuits as certified and commercial sensors do. Moreover, it prevents us from developing manufacturer protocols to retrieve raw physiological signals to test our principal hypothesis.</a:t>
            </a:r>
            <a:endParaRPr lang="en-US" sz="3200" dirty="0"/>
          </a:p>
        </p:txBody>
      </p:sp>
    </p:spTree>
    <p:extLst>
      <p:ext uri="{BB962C8B-B14F-4D97-AF65-F5344CB8AC3E}">
        <p14:creationId xmlns:p14="http://schemas.microsoft.com/office/powerpoint/2010/main" val="414762730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298</a:t>
            </a:fld>
            <a:endParaRPr lang="en-US"/>
          </a:p>
        </p:txBody>
      </p:sp>
      <p:sp>
        <p:nvSpPr>
          <p:cNvPr id="7" name="Content Placeholder 6">
            <a:extLst>
              <a:ext uri="{FF2B5EF4-FFF2-40B4-BE49-F238E27FC236}">
                <a16:creationId xmlns:a16="http://schemas.microsoft.com/office/drawing/2014/main" id="{72CEBB71-B9E2-43FC-BF90-8168B58DAC1E}"/>
              </a:ext>
            </a:extLst>
          </p:cNvPr>
          <p:cNvSpPr>
            <a:spLocks noGrp="1"/>
          </p:cNvSpPr>
          <p:nvPr>
            <p:ph idx="1"/>
          </p:nvPr>
        </p:nvSpPr>
        <p:spPr/>
        <p:txBody>
          <a:bodyPr>
            <a:normAutofit/>
          </a:bodyPr>
          <a:lstStyle/>
          <a:p>
            <a:pPr algn="just"/>
            <a:r>
              <a:rPr lang="en-US" sz="3200" b="0" i="0" u="none" strike="noStrike" baseline="0" dirty="0">
                <a:latin typeface="URWPalladioL-Roma"/>
              </a:rPr>
              <a:t>The whole sensing information detection part for biometric information relies on the Arduino eHealth Sensor Kit</a:t>
            </a:r>
            <a:endParaRPr lang="en-US" sz="3200" dirty="0"/>
          </a:p>
        </p:txBody>
      </p:sp>
    </p:spTree>
    <p:extLst>
      <p:ext uri="{BB962C8B-B14F-4D97-AF65-F5344CB8AC3E}">
        <p14:creationId xmlns:p14="http://schemas.microsoft.com/office/powerpoint/2010/main" val="416663618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299</a:t>
            </a:fld>
            <a:endParaRPr lang="en-US"/>
          </a:p>
        </p:txBody>
      </p:sp>
      <p:pic>
        <p:nvPicPr>
          <p:cNvPr id="3" name="Content Placeholder 2">
            <a:extLst>
              <a:ext uri="{FF2B5EF4-FFF2-40B4-BE49-F238E27FC236}">
                <a16:creationId xmlns:a16="http://schemas.microsoft.com/office/drawing/2014/main" id="{E5DBA3DC-8343-4D26-A556-26E8D7A7B64B}"/>
              </a:ext>
            </a:extLst>
          </p:cNvPr>
          <p:cNvPicPr>
            <a:picLocks noGrp="1" noChangeAspect="1"/>
          </p:cNvPicPr>
          <p:nvPr>
            <p:ph idx="1"/>
          </p:nvPr>
        </p:nvPicPr>
        <p:blipFill>
          <a:blip r:embed="rId2"/>
          <a:stretch>
            <a:fillRect/>
          </a:stretch>
        </p:blipFill>
        <p:spPr>
          <a:xfrm>
            <a:off x="603504" y="1268760"/>
            <a:ext cx="8045195" cy="4680520"/>
          </a:xfrm>
        </p:spPr>
      </p:pic>
    </p:spTree>
    <p:extLst>
      <p:ext uri="{BB962C8B-B14F-4D97-AF65-F5344CB8AC3E}">
        <p14:creationId xmlns:p14="http://schemas.microsoft.com/office/powerpoint/2010/main" val="1211892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FF"/>
                </a:solidFill>
              </a:rPr>
              <a:t>Connected Device</a:t>
            </a:r>
          </a:p>
        </p:txBody>
      </p:sp>
      <p:sp>
        <p:nvSpPr>
          <p:cNvPr id="3" name="Content Placeholder 2"/>
          <p:cNvSpPr>
            <a:spLocks noGrp="1"/>
          </p:cNvSpPr>
          <p:nvPr>
            <p:ph idx="1"/>
          </p:nvPr>
        </p:nvSpPr>
        <p:spPr/>
        <p:txBody>
          <a:bodyPr>
            <a:normAutofit/>
          </a:bodyPr>
          <a:lstStyle/>
          <a:p>
            <a:pPr algn="just"/>
            <a:r>
              <a:rPr lang="en-US" dirty="0">
                <a:solidFill>
                  <a:srgbClr val="0070C0"/>
                </a:solidFill>
              </a:rPr>
              <a:t>Devices are the primary physical objects connected to the system. For Asset Control Systems, sensors are the components of the device connectivity layer. </a:t>
            </a:r>
          </a:p>
          <a:p>
            <a:pPr algn="just"/>
            <a:r>
              <a:rPr lang="en-US" dirty="0">
                <a:solidFill>
                  <a:srgbClr val="0070C0"/>
                </a:solidFill>
              </a:rPr>
              <a:t>These smart sensors are continuously collecting data from the environment and transmit the information to the next layer.</a:t>
            </a:r>
          </a:p>
          <a:p>
            <a:r>
              <a:rPr lang="en-US" dirty="0">
                <a:solidFill>
                  <a:srgbClr val="0070C0"/>
                </a:solidFill>
              </a:rPr>
              <a:t>Latest techniques in the semiconductor technology are capable of producing micro smart sensors for various applications.</a:t>
            </a:r>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r>
              <a:rPr lang="en-US" b="1" dirty="0">
                <a:solidFill>
                  <a:srgbClr val="00B0F0"/>
                </a:solidFill>
              </a:rPr>
              <a:t>Hair tension moisture sensor</a:t>
            </a:r>
            <a:r>
              <a:rPr lang="en-US" dirty="0">
                <a:solidFill>
                  <a:srgbClr val="00B0F0"/>
                </a:solidFill>
              </a:rPr>
              <a:t>: </a:t>
            </a:r>
            <a:r>
              <a:rPr lang="en-US" dirty="0">
                <a:solidFill>
                  <a:srgbClr val="0070C0"/>
                </a:solidFill>
              </a:rPr>
              <a:t>A traditional and the oldest type of a </a:t>
            </a:r>
            <a:r>
              <a:rPr lang="en-US" dirty="0">
                <a:solidFill>
                  <a:srgbClr val="FF0000"/>
                </a:solidFill>
              </a:rPr>
              <a:t>moisture sensor</a:t>
            </a:r>
            <a:r>
              <a:rPr lang="en-US" dirty="0">
                <a:solidFill>
                  <a:srgbClr val="0070C0"/>
                </a:solidFill>
              </a:rPr>
              <a:t>. The design of the device is based on the specific properties of </a:t>
            </a:r>
            <a:r>
              <a:rPr lang="en-US" dirty="0">
                <a:solidFill>
                  <a:srgbClr val="FF0000"/>
                </a:solidFill>
              </a:rPr>
              <a:t>human or horse hair</a:t>
            </a:r>
            <a:r>
              <a:rPr lang="en-US" dirty="0">
                <a:solidFill>
                  <a:srgbClr val="0070C0"/>
                </a:solidFill>
              </a:rPr>
              <a:t>, although currently, </a:t>
            </a:r>
            <a:r>
              <a:rPr lang="en-US" dirty="0">
                <a:solidFill>
                  <a:srgbClr val="FF0000"/>
                </a:solidFill>
              </a:rPr>
              <a:t>synthetic or cotton fibers</a:t>
            </a:r>
            <a:r>
              <a:rPr lang="en-US" dirty="0">
                <a:solidFill>
                  <a:srgbClr val="0070C0"/>
                </a:solidFill>
              </a:rPr>
              <a:t> are also used. </a:t>
            </a:r>
          </a:p>
          <a:p>
            <a:pPr algn="just"/>
            <a:r>
              <a:rPr lang="en-US" dirty="0">
                <a:solidFill>
                  <a:srgbClr val="0070C0"/>
                </a:solidFill>
              </a:rPr>
              <a:t>These fibers change their length upon contact with moisture. The pointer, which shows the reading on the scale, is connected to the hair (or fiber) and reacts to a change in its length. The undoubted advantage of this type of moisture sensor is a simple and cheap construction, which is also resistant to damage. </a:t>
            </a:r>
          </a:p>
          <a:p>
            <a:endParaRPr lang="en-US" dirty="0"/>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30</a:t>
            </a:fld>
            <a:endParaRPr lang="en-US"/>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300</a:t>
            </a:fld>
            <a:endParaRPr lang="en-US"/>
          </a:p>
        </p:txBody>
      </p:sp>
      <p:sp>
        <p:nvSpPr>
          <p:cNvPr id="7" name="Content Placeholder 6">
            <a:extLst>
              <a:ext uri="{FF2B5EF4-FFF2-40B4-BE49-F238E27FC236}">
                <a16:creationId xmlns:a16="http://schemas.microsoft.com/office/drawing/2014/main" id="{72CEBB71-B9E2-43FC-BF90-8168B58DAC1E}"/>
              </a:ext>
            </a:extLst>
          </p:cNvPr>
          <p:cNvSpPr>
            <a:spLocks noGrp="1"/>
          </p:cNvSpPr>
          <p:nvPr>
            <p:ph idx="1"/>
          </p:nvPr>
        </p:nvSpPr>
        <p:spPr/>
        <p:txBody>
          <a:bodyPr>
            <a:normAutofit/>
          </a:bodyPr>
          <a:lstStyle/>
          <a:p>
            <a:pPr algn="just"/>
            <a:r>
              <a:rPr lang="en-US" sz="2800" b="0" i="0" u="none" strike="noStrike" baseline="0" dirty="0">
                <a:latin typeface="URWPalladioL-Roma"/>
              </a:rPr>
              <a:t>These sensors can be used as diagnostic tools in clinical settings and also used to remotely monitor</a:t>
            </a:r>
          </a:p>
          <a:p>
            <a:pPr algn="just"/>
            <a:r>
              <a:rPr lang="en-US" sz="2800" b="0" i="0" u="none" strike="noStrike" baseline="0" dirty="0">
                <a:latin typeface="URWPalladioL-Roma"/>
              </a:rPr>
              <a:t>the state of a patient in real time. Some of the sensors which use the electro-physiological techniques</a:t>
            </a:r>
          </a:p>
          <a:p>
            <a:pPr algn="just"/>
            <a:r>
              <a:rPr lang="en-US" sz="2800" b="0" i="0" u="none" strike="noStrike" baseline="0" dirty="0">
                <a:latin typeface="URWPalladioL-Roma"/>
              </a:rPr>
              <a:t>(e.g., ECG, EMG, and GSR) require a time series to make a sense of them. All biometric sensors should be integrated on one Arduino board to collect comprehensive biometric information at the same time.</a:t>
            </a:r>
            <a:endParaRPr lang="en-US" sz="2800" dirty="0"/>
          </a:p>
        </p:txBody>
      </p:sp>
    </p:spTree>
    <p:extLst>
      <p:ext uri="{BB962C8B-B14F-4D97-AF65-F5344CB8AC3E}">
        <p14:creationId xmlns:p14="http://schemas.microsoft.com/office/powerpoint/2010/main" val="392204878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301</a:t>
            </a:fld>
            <a:endParaRPr lang="en-US"/>
          </a:p>
        </p:txBody>
      </p:sp>
      <p:sp>
        <p:nvSpPr>
          <p:cNvPr id="7" name="Content Placeholder 6">
            <a:extLst>
              <a:ext uri="{FF2B5EF4-FFF2-40B4-BE49-F238E27FC236}">
                <a16:creationId xmlns:a16="http://schemas.microsoft.com/office/drawing/2014/main" id="{72CEBB71-B9E2-43FC-BF90-8168B58DAC1E}"/>
              </a:ext>
            </a:extLst>
          </p:cNvPr>
          <p:cNvSpPr>
            <a:spLocks noGrp="1"/>
          </p:cNvSpPr>
          <p:nvPr>
            <p:ph idx="1"/>
          </p:nvPr>
        </p:nvSpPr>
        <p:spPr/>
        <p:txBody>
          <a:bodyPr>
            <a:normAutofit/>
          </a:bodyPr>
          <a:lstStyle/>
          <a:p>
            <a:pPr marL="0" indent="0" algn="just">
              <a:buNone/>
            </a:pPr>
            <a:r>
              <a:rPr lang="en-US" sz="3200" b="0" i="0" u="none" strike="noStrike" baseline="0" dirty="0">
                <a:latin typeface="URWPalladioL-Ital"/>
              </a:rPr>
              <a:t>Choreography Integration</a:t>
            </a:r>
          </a:p>
          <a:p>
            <a:pPr algn="just"/>
            <a:r>
              <a:rPr lang="en-US" sz="3200" b="0" i="0" u="none" strike="noStrike" baseline="0" dirty="0">
                <a:latin typeface="URWPalladioL-Roma"/>
              </a:rPr>
              <a:t>One of the objectives to improve health care services is to provide reliable remote access to the data retrieved by the sensors of the eHealth kit. A Service Oriented Architecture (SOA) involves the use of weakly coupled services to support such processes in a high inter-operable way.</a:t>
            </a:r>
            <a:endParaRPr lang="en-US" sz="3200" dirty="0"/>
          </a:p>
        </p:txBody>
      </p:sp>
    </p:spTree>
    <p:extLst>
      <p:ext uri="{BB962C8B-B14F-4D97-AF65-F5344CB8AC3E}">
        <p14:creationId xmlns:p14="http://schemas.microsoft.com/office/powerpoint/2010/main" val="335510474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302</a:t>
            </a:fld>
            <a:endParaRPr lang="en-US"/>
          </a:p>
        </p:txBody>
      </p:sp>
      <p:sp>
        <p:nvSpPr>
          <p:cNvPr id="7" name="Content Placeholder 6">
            <a:extLst>
              <a:ext uri="{FF2B5EF4-FFF2-40B4-BE49-F238E27FC236}">
                <a16:creationId xmlns:a16="http://schemas.microsoft.com/office/drawing/2014/main" id="{72CEBB71-B9E2-43FC-BF90-8168B58DAC1E}"/>
              </a:ext>
            </a:extLst>
          </p:cNvPr>
          <p:cNvSpPr>
            <a:spLocks noGrp="1"/>
          </p:cNvSpPr>
          <p:nvPr>
            <p:ph idx="1"/>
          </p:nvPr>
        </p:nvSpPr>
        <p:spPr/>
        <p:txBody>
          <a:bodyPr>
            <a:normAutofit/>
          </a:bodyPr>
          <a:lstStyle/>
          <a:p>
            <a:pPr algn="just"/>
            <a:r>
              <a:rPr lang="en-US" sz="3200" b="0" i="0" u="none" strike="noStrike" baseline="0" dirty="0">
                <a:latin typeface="URWPalladioL-Roma"/>
              </a:rPr>
              <a:t>In an SOA environment, network resources are available through services which can be accessed through standard methods. Masking such resources with services allows accessing them without the needs of knowing how they were implemented internally.</a:t>
            </a:r>
            <a:endParaRPr lang="en-US" sz="3200" dirty="0"/>
          </a:p>
        </p:txBody>
      </p:sp>
    </p:spTree>
    <p:extLst>
      <p:ext uri="{BB962C8B-B14F-4D97-AF65-F5344CB8AC3E}">
        <p14:creationId xmlns:p14="http://schemas.microsoft.com/office/powerpoint/2010/main" val="346424290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303</a:t>
            </a:fld>
            <a:endParaRPr lang="en-US"/>
          </a:p>
        </p:txBody>
      </p:sp>
      <p:sp>
        <p:nvSpPr>
          <p:cNvPr id="7" name="Content Placeholder 6">
            <a:extLst>
              <a:ext uri="{FF2B5EF4-FFF2-40B4-BE49-F238E27FC236}">
                <a16:creationId xmlns:a16="http://schemas.microsoft.com/office/drawing/2014/main" id="{72CEBB71-B9E2-43FC-BF90-8168B58DAC1E}"/>
              </a:ext>
            </a:extLst>
          </p:cNvPr>
          <p:cNvSpPr>
            <a:spLocks noGrp="1"/>
          </p:cNvSpPr>
          <p:nvPr>
            <p:ph idx="1"/>
          </p:nvPr>
        </p:nvSpPr>
        <p:spPr/>
        <p:txBody>
          <a:bodyPr>
            <a:normAutofit/>
          </a:bodyPr>
          <a:lstStyle/>
          <a:p>
            <a:pPr algn="just"/>
            <a:r>
              <a:rPr lang="en-US" sz="3200" b="0" i="0" u="none" strike="noStrike" baseline="0" dirty="0">
                <a:solidFill>
                  <a:srgbClr val="000000"/>
                </a:solidFill>
                <a:latin typeface="URWPalladioL-Roma"/>
              </a:rPr>
              <a:t>The software enabling communication between the sensors and the displaying interfaces was implemented using a choreography engine, a semantic engine capable of connecting registered services and functions.</a:t>
            </a:r>
            <a:endParaRPr lang="en-US" sz="3200" dirty="0"/>
          </a:p>
        </p:txBody>
      </p:sp>
    </p:spTree>
    <p:extLst>
      <p:ext uri="{BB962C8B-B14F-4D97-AF65-F5344CB8AC3E}">
        <p14:creationId xmlns:p14="http://schemas.microsoft.com/office/powerpoint/2010/main" val="88150339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304</a:t>
            </a:fld>
            <a:endParaRPr lang="en-US"/>
          </a:p>
        </p:txBody>
      </p:sp>
      <p:sp>
        <p:nvSpPr>
          <p:cNvPr id="7" name="Content Placeholder 6">
            <a:extLst>
              <a:ext uri="{FF2B5EF4-FFF2-40B4-BE49-F238E27FC236}">
                <a16:creationId xmlns:a16="http://schemas.microsoft.com/office/drawing/2014/main" id="{72CEBB71-B9E2-43FC-BF90-8168B58DAC1E}"/>
              </a:ext>
            </a:extLst>
          </p:cNvPr>
          <p:cNvSpPr>
            <a:spLocks noGrp="1"/>
          </p:cNvSpPr>
          <p:nvPr>
            <p:ph idx="1"/>
          </p:nvPr>
        </p:nvSpPr>
        <p:spPr/>
        <p:txBody>
          <a:bodyPr>
            <a:normAutofit/>
          </a:bodyPr>
          <a:lstStyle/>
          <a:p>
            <a:pPr algn="just"/>
            <a:r>
              <a:rPr lang="en-US" sz="3200" b="0" i="0" u="none" strike="noStrike" baseline="0" dirty="0">
                <a:solidFill>
                  <a:srgbClr val="000000"/>
                </a:solidFill>
                <a:latin typeface="URWPalladioL-Roma"/>
              </a:rPr>
              <a:t>The Choreographer dispatches messages among the modules using a specific</a:t>
            </a:r>
          </a:p>
          <a:p>
            <a:pPr marL="0" indent="0" algn="just">
              <a:buNone/>
            </a:pPr>
            <a:r>
              <a:rPr lang="en-US" sz="3200" b="0" i="0" u="none" strike="noStrike" baseline="0" dirty="0" err="1">
                <a:solidFill>
                  <a:srgbClr val="000000"/>
                </a:solidFill>
                <a:latin typeface="URWPalladioL-Roma"/>
              </a:rPr>
              <a:t>eXtensible</a:t>
            </a:r>
            <a:r>
              <a:rPr lang="en-US" sz="3200" b="0" i="0" u="none" strike="noStrike" baseline="0" dirty="0">
                <a:solidFill>
                  <a:srgbClr val="000000"/>
                </a:solidFill>
                <a:latin typeface="URWPalladioL-Roma"/>
              </a:rPr>
              <a:t> Markup Language (XML) message protocol called </a:t>
            </a:r>
            <a:r>
              <a:rPr lang="en-US" sz="3200" b="0" i="0" u="none" strike="noStrike" baseline="0" dirty="0" err="1">
                <a:solidFill>
                  <a:srgbClr val="000000"/>
                </a:solidFill>
                <a:latin typeface="URWPalladioL-Roma"/>
              </a:rPr>
              <a:t>eXtensible</a:t>
            </a:r>
            <a:r>
              <a:rPr lang="en-US" sz="3200" b="0" i="0" u="none" strike="noStrike" baseline="0" dirty="0">
                <a:solidFill>
                  <a:srgbClr val="000000"/>
                </a:solidFill>
                <a:latin typeface="URWPalladioL-Roma"/>
              </a:rPr>
              <a:t> </a:t>
            </a:r>
            <a:r>
              <a:rPr lang="en-US" sz="3200" b="0" i="0" u="none" strike="noStrike" baseline="0" dirty="0" err="1">
                <a:solidFill>
                  <a:srgbClr val="000000"/>
                </a:solidFill>
                <a:latin typeface="URWPalladioL-Roma"/>
              </a:rPr>
              <a:t>MeSsaGe</a:t>
            </a:r>
            <a:r>
              <a:rPr lang="en-US" sz="3200" b="0" i="0" u="none" strike="noStrike" baseline="0" dirty="0">
                <a:solidFill>
                  <a:srgbClr val="000000"/>
                </a:solidFill>
                <a:latin typeface="URWPalladioL-Roma"/>
              </a:rPr>
              <a:t> (XMSG) XMSG is based on the Foundation for Intelligent Physical Agents (FIPA) recommendations and Simple Object Access Protocol (SOAP) headers to route and characterize messages.</a:t>
            </a:r>
            <a:endParaRPr lang="en-US" sz="3200" dirty="0"/>
          </a:p>
        </p:txBody>
      </p:sp>
    </p:spTree>
    <p:extLst>
      <p:ext uri="{BB962C8B-B14F-4D97-AF65-F5344CB8AC3E}">
        <p14:creationId xmlns:p14="http://schemas.microsoft.com/office/powerpoint/2010/main" val="304939759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305</a:t>
            </a:fld>
            <a:endParaRPr lang="en-US"/>
          </a:p>
        </p:txBody>
      </p:sp>
      <p:sp>
        <p:nvSpPr>
          <p:cNvPr id="7" name="Content Placeholder 6">
            <a:extLst>
              <a:ext uri="{FF2B5EF4-FFF2-40B4-BE49-F238E27FC236}">
                <a16:creationId xmlns:a16="http://schemas.microsoft.com/office/drawing/2014/main" id="{72CEBB71-B9E2-43FC-BF90-8168B58DAC1E}"/>
              </a:ext>
            </a:extLst>
          </p:cNvPr>
          <p:cNvSpPr>
            <a:spLocks noGrp="1"/>
          </p:cNvSpPr>
          <p:nvPr>
            <p:ph idx="1"/>
          </p:nvPr>
        </p:nvSpPr>
        <p:spPr/>
        <p:txBody>
          <a:bodyPr>
            <a:normAutofit/>
          </a:bodyPr>
          <a:lstStyle/>
          <a:p>
            <a:pPr algn="just"/>
            <a:r>
              <a:rPr lang="en-US" sz="3200" b="0" i="0" u="none" strike="noStrike" baseline="0" dirty="0">
                <a:latin typeface="URWPalladioL-Roma"/>
              </a:rPr>
              <a:t>The XMSG protocol allows broad-/multi-cast, as well as Peer to Peer (P2P) message calls, using custom symbols in the destination address. XMSG can be serialized and transmitted over any transport protocol such as REST and HTTP.</a:t>
            </a:r>
            <a:endParaRPr lang="en-US" sz="3200" dirty="0"/>
          </a:p>
        </p:txBody>
      </p:sp>
    </p:spTree>
    <p:extLst>
      <p:ext uri="{BB962C8B-B14F-4D97-AF65-F5344CB8AC3E}">
        <p14:creationId xmlns:p14="http://schemas.microsoft.com/office/powerpoint/2010/main" val="215039552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306</a:t>
            </a:fld>
            <a:endParaRPr lang="en-US"/>
          </a:p>
        </p:txBody>
      </p:sp>
      <p:sp>
        <p:nvSpPr>
          <p:cNvPr id="7" name="Content Placeholder 6">
            <a:extLst>
              <a:ext uri="{FF2B5EF4-FFF2-40B4-BE49-F238E27FC236}">
                <a16:creationId xmlns:a16="http://schemas.microsoft.com/office/drawing/2014/main" id="{72CEBB71-B9E2-43FC-BF90-8168B58DAC1E}"/>
              </a:ext>
            </a:extLst>
          </p:cNvPr>
          <p:cNvSpPr>
            <a:spLocks noGrp="1"/>
          </p:cNvSpPr>
          <p:nvPr>
            <p:ph idx="1"/>
          </p:nvPr>
        </p:nvSpPr>
        <p:spPr/>
        <p:txBody>
          <a:bodyPr>
            <a:normAutofit/>
          </a:bodyPr>
          <a:lstStyle/>
          <a:p>
            <a:pPr algn="just"/>
            <a:r>
              <a:rPr lang="en-US" sz="3200" b="0" i="0" u="none" strike="noStrike" baseline="0" dirty="0">
                <a:latin typeface="URWPalladioL-Roma"/>
              </a:rPr>
              <a:t>Services are designed to fit into three categories: serial communication, data translation and web-client. The client part is defined as a web service to deliver an interactive interface in a web browser. Serial communication service establishes the connection with the Arduino hardware to read data from wearable sensors.</a:t>
            </a:r>
            <a:endParaRPr lang="en-US" sz="3200" dirty="0"/>
          </a:p>
        </p:txBody>
      </p:sp>
    </p:spTree>
    <p:extLst>
      <p:ext uri="{BB962C8B-B14F-4D97-AF65-F5344CB8AC3E}">
        <p14:creationId xmlns:p14="http://schemas.microsoft.com/office/powerpoint/2010/main" val="374527388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307</a:t>
            </a:fld>
            <a:endParaRPr lang="en-US"/>
          </a:p>
        </p:txBody>
      </p:sp>
      <p:sp>
        <p:nvSpPr>
          <p:cNvPr id="7" name="Content Placeholder 6">
            <a:extLst>
              <a:ext uri="{FF2B5EF4-FFF2-40B4-BE49-F238E27FC236}">
                <a16:creationId xmlns:a16="http://schemas.microsoft.com/office/drawing/2014/main" id="{72CEBB71-B9E2-43FC-BF90-8168B58DAC1E}"/>
              </a:ext>
            </a:extLst>
          </p:cNvPr>
          <p:cNvSpPr>
            <a:spLocks noGrp="1"/>
          </p:cNvSpPr>
          <p:nvPr>
            <p:ph idx="1"/>
          </p:nvPr>
        </p:nvSpPr>
        <p:spPr/>
        <p:txBody>
          <a:bodyPr>
            <a:normAutofit/>
          </a:bodyPr>
          <a:lstStyle/>
          <a:p>
            <a:pPr algn="just"/>
            <a:r>
              <a:rPr lang="en-US" sz="3200" b="0" i="0" u="none" strike="noStrike" baseline="0" dirty="0">
                <a:latin typeface="URWPalladioL-Roma"/>
              </a:rPr>
              <a:t>The translator service verifies data packets and translates information</a:t>
            </a:r>
          </a:p>
          <a:p>
            <a:pPr marL="0" indent="0" algn="just">
              <a:buNone/>
            </a:pPr>
            <a:r>
              <a:rPr lang="en-US" sz="3200" b="0" i="0" u="none" strike="noStrike" baseline="0" dirty="0">
                <a:latin typeface="URWPalladioL-Roma"/>
              </a:rPr>
              <a:t>according to a predefined communication protocol. After extracting data from the packets, a new message is generated and sent to the client service to be displayed in web interface. These services also allow controlling the sensors (turn on/off, change sampling frequency, etc.).</a:t>
            </a:r>
            <a:endParaRPr lang="en-US" sz="3200" dirty="0"/>
          </a:p>
        </p:txBody>
      </p:sp>
    </p:spTree>
    <p:extLst>
      <p:ext uri="{BB962C8B-B14F-4D97-AF65-F5344CB8AC3E}">
        <p14:creationId xmlns:p14="http://schemas.microsoft.com/office/powerpoint/2010/main" val="423654291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308</a:t>
            </a:fld>
            <a:endParaRPr lang="en-US"/>
          </a:p>
        </p:txBody>
      </p:sp>
      <p:sp>
        <p:nvSpPr>
          <p:cNvPr id="7" name="Content Placeholder 6">
            <a:extLst>
              <a:ext uri="{FF2B5EF4-FFF2-40B4-BE49-F238E27FC236}">
                <a16:creationId xmlns:a16="http://schemas.microsoft.com/office/drawing/2014/main" id="{72CEBB71-B9E2-43FC-BF90-8168B58DAC1E}"/>
              </a:ext>
            </a:extLst>
          </p:cNvPr>
          <p:cNvSpPr>
            <a:spLocks noGrp="1"/>
          </p:cNvSpPr>
          <p:nvPr>
            <p:ph idx="1"/>
          </p:nvPr>
        </p:nvSpPr>
        <p:spPr/>
        <p:txBody>
          <a:bodyPr>
            <a:normAutofit/>
          </a:bodyPr>
          <a:lstStyle/>
          <a:p>
            <a:pPr algn="just"/>
            <a:r>
              <a:rPr lang="en-US" sz="3200" b="0" i="0" u="none" strike="noStrike" baseline="0" dirty="0">
                <a:latin typeface="URWPalladioL-Roma"/>
              </a:rPr>
              <a:t>the wearable sensors are connected to the Arduino + eHealth shield and how this component enables the communication to the Choreographer software (blue cross) in the Raspberry and other applications in the Pebble smart watch.</a:t>
            </a:r>
            <a:endParaRPr lang="en-US" sz="3200" dirty="0"/>
          </a:p>
        </p:txBody>
      </p:sp>
    </p:spTree>
    <p:extLst>
      <p:ext uri="{BB962C8B-B14F-4D97-AF65-F5344CB8AC3E}">
        <p14:creationId xmlns:p14="http://schemas.microsoft.com/office/powerpoint/2010/main" val="57482926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309</a:t>
            </a:fld>
            <a:endParaRPr lang="en-US"/>
          </a:p>
        </p:txBody>
      </p:sp>
      <p:pic>
        <p:nvPicPr>
          <p:cNvPr id="3" name="Content Placeholder 2">
            <a:extLst>
              <a:ext uri="{FF2B5EF4-FFF2-40B4-BE49-F238E27FC236}">
                <a16:creationId xmlns:a16="http://schemas.microsoft.com/office/drawing/2014/main" id="{13059BE0-409D-400C-8389-AF3903962BC4}"/>
              </a:ext>
            </a:extLst>
          </p:cNvPr>
          <p:cNvPicPr>
            <a:picLocks noGrp="1" noChangeAspect="1"/>
          </p:cNvPicPr>
          <p:nvPr>
            <p:ph idx="1"/>
          </p:nvPr>
        </p:nvPicPr>
        <p:blipFill>
          <a:blip r:embed="rId2"/>
          <a:stretch>
            <a:fillRect/>
          </a:stretch>
        </p:blipFill>
        <p:spPr>
          <a:xfrm>
            <a:off x="899592" y="1124744"/>
            <a:ext cx="7297351" cy="3672408"/>
          </a:xfrm>
        </p:spPr>
      </p:pic>
    </p:spTree>
    <p:extLst>
      <p:ext uri="{BB962C8B-B14F-4D97-AF65-F5344CB8AC3E}">
        <p14:creationId xmlns:p14="http://schemas.microsoft.com/office/powerpoint/2010/main" val="31295719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B0F0"/>
                </a:solidFill>
              </a:rPr>
              <a:t>Hair tension moisture sensor</a:t>
            </a:r>
            <a:endParaRPr lang="en-US" dirty="0"/>
          </a:p>
        </p:txBody>
      </p:sp>
      <p:pic>
        <p:nvPicPr>
          <p:cNvPr id="6" name="Content Placeholder 5" descr="Moisture images.jpg"/>
          <p:cNvPicPr>
            <a:picLocks noGrp="1" noChangeAspect="1"/>
          </p:cNvPicPr>
          <p:nvPr>
            <p:ph idx="1"/>
          </p:nvPr>
        </p:nvPicPr>
        <p:blipFill>
          <a:blip r:embed="rId2"/>
          <a:stretch>
            <a:fillRect/>
          </a:stretch>
        </p:blipFill>
        <p:spPr>
          <a:xfrm>
            <a:off x="1828800" y="1600200"/>
            <a:ext cx="5029200" cy="3975652"/>
          </a:xfrm>
        </p:spPr>
      </p:pic>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31</a:t>
            </a:fld>
            <a:endParaRPr lang="en-US"/>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310</a:t>
            </a:fld>
            <a:endParaRPr lang="en-US"/>
          </a:p>
        </p:txBody>
      </p:sp>
      <p:sp>
        <p:nvSpPr>
          <p:cNvPr id="7" name="Content Placeholder 6">
            <a:extLst>
              <a:ext uri="{FF2B5EF4-FFF2-40B4-BE49-F238E27FC236}">
                <a16:creationId xmlns:a16="http://schemas.microsoft.com/office/drawing/2014/main" id="{72CEBB71-B9E2-43FC-BF90-8168B58DAC1E}"/>
              </a:ext>
            </a:extLst>
          </p:cNvPr>
          <p:cNvSpPr>
            <a:spLocks noGrp="1"/>
          </p:cNvSpPr>
          <p:nvPr>
            <p:ph idx="1"/>
          </p:nvPr>
        </p:nvSpPr>
        <p:spPr/>
        <p:txBody>
          <a:bodyPr>
            <a:normAutofit/>
          </a:bodyPr>
          <a:lstStyle/>
          <a:p>
            <a:pPr marL="0" indent="0" algn="ctr">
              <a:buNone/>
            </a:pPr>
            <a:r>
              <a:rPr lang="en-US" sz="7200" b="0" i="0" u="none" strike="noStrike" baseline="0" dirty="0">
                <a:solidFill>
                  <a:srgbClr val="FF0000"/>
                </a:solidFill>
                <a:latin typeface="URWPalladioL-Roma"/>
              </a:rPr>
              <a:t>System architecture including health wearable sensors.</a:t>
            </a:r>
            <a:endParaRPr lang="en-US" sz="7200" dirty="0">
              <a:solidFill>
                <a:srgbClr val="FF0000"/>
              </a:solidFill>
            </a:endParaRPr>
          </a:p>
        </p:txBody>
      </p:sp>
    </p:spTree>
    <p:extLst>
      <p:ext uri="{BB962C8B-B14F-4D97-AF65-F5344CB8AC3E}">
        <p14:creationId xmlns:p14="http://schemas.microsoft.com/office/powerpoint/2010/main" val="61209018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311</a:t>
            </a:fld>
            <a:endParaRPr lang="en-US"/>
          </a:p>
        </p:txBody>
      </p:sp>
      <p:pic>
        <p:nvPicPr>
          <p:cNvPr id="3" name="Content Placeholder 2">
            <a:extLst>
              <a:ext uri="{FF2B5EF4-FFF2-40B4-BE49-F238E27FC236}">
                <a16:creationId xmlns:a16="http://schemas.microsoft.com/office/drawing/2014/main" id="{140DEBAE-C909-48B5-8213-E482705858EB}"/>
              </a:ext>
            </a:extLst>
          </p:cNvPr>
          <p:cNvPicPr>
            <a:picLocks noGrp="1" noChangeAspect="1"/>
          </p:cNvPicPr>
          <p:nvPr>
            <p:ph idx="1"/>
          </p:nvPr>
        </p:nvPicPr>
        <p:blipFill>
          <a:blip r:embed="rId2"/>
          <a:stretch>
            <a:fillRect/>
          </a:stretch>
        </p:blipFill>
        <p:spPr>
          <a:xfrm>
            <a:off x="914400" y="908720"/>
            <a:ext cx="7772400" cy="5184576"/>
          </a:xfrm>
        </p:spPr>
      </p:pic>
    </p:spTree>
    <p:extLst>
      <p:ext uri="{BB962C8B-B14F-4D97-AF65-F5344CB8AC3E}">
        <p14:creationId xmlns:p14="http://schemas.microsoft.com/office/powerpoint/2010/main" val="333800072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312</a:t>
            </a:fld>
            <a:endParaRPr lang="en-US"/>
          </a:p>
        </p:txBody>
      </p:sp>
      <p:sp>
        <p:nvSpPr>
          <p:cNvPr id="7" name="Content Placeholder 6">
            <a:extLst>
              <a:ext uri="{FF2B5EF4-FFF2-40B4-BE49-F238E27FC236}">
                <a16:creationId xmlns:a16="http://schemas.microsoft.com/office/drawing/2014/main" id="{72CEBB71-B9E2-43FC-BF90-8168B58DAC1E}"/>
              </a:ext>
            </a:extLst>
          </p:cNvPr>
          <p:cNvSpPr>
            <a:spLocks noGrp="1"/>
          </p:cNvSpPr>
          <p:nvPr>
            <p:ph idx="1"/>
          </p:nvPr>
        </p:nvSpPr>
        <p:spPr/>
        <p:txBody>
          <a:bodyPr>
            <a:normAutofit/>
          </a:bodyPr>
          <a:lstStyle/>
          <a:p>
            <a:pPr marL="0" indent="0" algn="just">
              <a:buNone/>
            </a:pPr>
            <a:r>
              <a:rPr lang="en-US" sz="3200" b="0" i="0" u="none" strike="noStrike" baseline="0" dirty="0">
                <a:latin typeface="URWPalladioL-Ital"/>
              </a:rPr>
              <a:t>Communication Protocol</a:t>
            </a:r>
          </a:p>
          <a:p>
            <a:pPr algn="just"/>
            <a:r>
              <a:rPr lang="en-US" sz="3200" b="0" i="0" u="none" strike="noStrike" baseline="0" dirty="0">
                <a:solidFill>
                  <a:srgbClr val="000000"/>
                </a:solidFill>
                <a:latin typeface="URWPalladioL-Roma"/>
              </a:rPr>
              <a:t>Once the sensors have been connected to the eHealth shield, the most important issue is to define a communication protocol to ensure correct data transmission. information should be handled between the webpage and the Arduino board through a distributed system (Sensors + Arduino in Location A and </a:t>
            </a:r>
            <a:r>
              <a:rPr lang="en-US" sz="3200" b="0" i="0" u="none" strike="noStrike" baseline="0" dirty="0" err="1">
                <a:solidFill>
                  <a:srgbClr val="000000"/>
                </a:solidFill>
                <a:latin typeface="URWPalladioL-Roma"/>
              </a:rPr>
              <a:t>theWebpage</a:t>
            </a:r>
            <a:r>
              <a:rPr lang="en-US" sz="3200" b="0" i="0" u="none" strike="noStrike" baseline="0" dirty="0">
                <a:solidFill>
                  <a:srgbClr val="000000"/>
                </a:solidFill>
                <a:latin typeface="URWPalladioL-Roma"/>
              </a:rPr>
              <a:t> in Location B).</a:t>
            </a:r>
            <a:endParaRPr lang="en-US" sz="3200" dirty="0"/>
          </a:p>
        </p:txBody>
      </p:sp>
    </p:spTree>
    <p:extLst>
      <p:ext uri="{BB962C8B-B14F-4D97-AF65-F5344CB8AC3E}">
        <p14:creationId xmlns:p14="http://schemas.microsoft.com/office/powerpoint/2010/main" val="390109017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313</a:t>
            </a:fld>
            <a:endParaRPr lang="en-US"/>
          </a:p>
        </p:txBody>
      </p:sp>
      <p:sp>
        <p:nvSpPr>
          <p:cNvPr id="7" name="Content Placeholder 6">
            <a:extLst>
              <a:ext uri="{FF2B5EF4-FFF2-40B4-BE49-F238E27FC236}">
                <a16:creationId xmlns:a16="http://schemas.microsoft.com/office/drawing/2014/main" id="{72CEBB71-B9E2-43FC-BF90-8168B58DAC1E}"/>
              </a:ext>
            </a:extLst>
          </p:cNvPr>
          <p:cNvSpPr>
            <a:spLocks noGrp="1"/>
          </p:cNvSpPr>
          <p:nvPr>
            <p:ph idx="1"/>
          </p:nvPr>
        </p:nvSpPr>
        <p:spPr/>
        <p:txBody>
          <a:bodyPr>
            <a:normAutofit/>
          </a:bodyPr>
          <a:lstStyle/>
          <a:p>
            <a:pPr algn="just"/>
            <a:r>
              <a:rPr lang="en-US" sz="3200" b="0" i="0" u="none" strike="noStrike" baseline="0" dirty="0">
                <a:latin typeface="URWPalladioL-Roma"/>
              </a:rPr>
              <a:t>This type of information involves sensor data (type of measurement, value, units, time stamp, etc.) and the control commands that manage the sensors. Besides, error detection mechanism should also be added since the messages may be corrupted during the transmission.</a:t>
            </a:r>
            <a:endParaRPr lang="en-US" sz="3200" dirty="0"/>
          </a:p>
        </p:txBody>
      </p:sp>
    </p:spTree>
    <p:extLst>
      <p:ext uri="{BB962C8B-B14F-4D97-AF65-F5344CB8AC3E}">
        <p14:creationId xmlns:p14="http://schemas.microsoft.com/office/powerpoint/2010/main" val="184881024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314</a:t>
            </a:fld>
            <a:endParaRPr lang="en-US"/>
          </a:p>
        </p:txBody>
      </p:sp>
      <p:sp>
        <p:nvSpPr>
          <p:cNvPr id="7" name="Content Placeholder 6">
            <a:extLst>
              <a:ext uri="{FF2B5EF4-FFF2-40B4-BE49-F238E27FC236}">
                <a16:creationId xmlns:a16="http://schemas.microsoft.com/office/drawing/2014/main" id="{72CEBB71-B9E2-43FC-BF90-8168B58DAC1E}"/>
              </a:ext>
            </a:extLst>
          </p:cNvPr>
          <p:cNvSpPr>
            <a:spLocks noGrp="1"/>
          </p:cNvSpPr>
          <p:nvPr>
            <p:ph idx="1"/>
          </p:nvPr>
        </p:nvSpPr>
        <p:spPr/>
        <p:txBody>
          <a:bodyPr>
            <a:normAutofit/>
          </a:bodyPr>
          <a:lstStyle/>
          <a:p>
            <a:pPr algn="just"/>
            <a:r>
              <a:rPr lang="en-US" sz="3200" b="0" i="0" u="none" strike="noStrike" baseline="0" dirty="0">
                <a:latin typeface="URWPalladioL-Roma"/>
              </a:rPr>
              <a:t>Two operational modes are defined for operating with sensors. This first is the Active mode, through which sensors can automatically collect and send measurements to the software at every time interval according to their individual settings. Thus, data from all sensors can be displayed in real-time.</a:t>
            </a:r>
            <a:endParaRPr lang="en-US" sz="3200" dirty="0"/>
          </a:p>
        </p:txBody>
      </p:sp>
    </p:spTree>
    <p:extLst>
      <p:ext uri="{BB962C8B-B14F-4D97-AF65-F5344CB8AC3E}">
        <p14:creationId xmlns:p14="http://schemas.microsoft.com/office/powerpoint/2010/main" val="46757280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315</a:t>
            </a:fld>
            <a:endParaRPr lang="en-US"/>
          </a:p>
        </p:txBody>
      </p:sp>
      <p:sp>
        <p:nvSpPr>
          <p:cNvPr id="7" name="Content Placeholder 6">
            <a:extLst>
              <a:ext uri="{FF2B5EF4-FFF2-40B4-BE49-F238E27FC236}">
                <a16:creationId xmlns:a16="http://schemas.microsoft.com/office/drawing/2014/main" id="{72CEBB71-B9E2-43FC-BF90-8168B58DAC1E}"/>
              </a:ext>
            </a:extLst>
          </p:cNvPr>
          <p:cNvSpPr>
            <a:spLocks noGrp="1"/>
          </p:cNvSpPr>
          <p:nvPr>
            <p:ph idx="1"/>
          </p:nvPr>
        </p:nvSpPr>
        <p:spPr/>
        <p:txBody>
          <a:bodyPr>
            <a:normAutofit/>
          </a:bodyPr>
          <a:lstStyle/>
          <a:p>
            <a:pPr algn="just"/>
            <a:r>
              <a:rPr lang="en-US" sz="3200" b="0" i="0" u="none" strike="noStrike" baseline="0" dirty="0">
                <a:latin typeface="URWPalladioL-Roma"/>
              </a:rPr>
              <a:t>The second is the passive mode, which implies that users can send different commands from the webpage to a specific sensor to request its data or change acquisition parameters. Users should be capable of interacting and operating with sensors: to request the current value of a sensor, to stop data retrieval, to set the time interval, etc.</a:t>
            </a:r>
            <a:endParaRPr lang="en-US" sz="3200" dirty="0"/>
          </a:p>
        </p:txBody>
      </p:sp>
    </p:spTree>
    <p:extLst>
      <p:ext uri="{BB962C8B-B14F-4D97-AF65-F5344CB8AC3E}">
        <p14:creationId xmlns:p14="http://schemas.microsoft.com/office/powerpoint/2010/main" val="265071071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316</a:t>
            </a:fld>
            <a:endParaRPr lang="en-US"/>
          </a:p>
        </p:txBody>
      </p:sp>
      <p:sp>
        <p:nvSpPr>
          <p:cNvPr id="7" name="Content Placeholder 6">
            <a:extLst>
              <a:ext uri="{FF2B5EF4-FFF2-40B4-BE49-F238E27FC236}">
                <a16:creationId xmlns:a16="http://schemas.microsoft.com/office/drawing/2014/main" id="{72CEBB71-B9E2-43FC-BF90-8168B58DAC1E}"/>
              </a:ext>
            </a:extLst>
          </p:cNvPr>
          <p:cNvSpPr>
            <a:spLocks noGrp="1"/>
          </p:cNvSpPr>
          <p:nvPr>
            <p:ph idx="1"/>
          </p:nvPr>
        </p:nvSpPr>
        <p:spPr/>
        <p:txBody>
          <a:bodyPr>
            <a:noAutofit/>
          </a:bodyPr>
          <a:lstStyle/>
          <a:p>
            <a:pPr algn="just"/>
            <a:r>
              <a:rPr lang="en-US" sz="2800" b="0" i="0" u="none" strike="noStrike" baseline="0" dirty="0">
                <a:latin typeface="URWPalladioL-Roma"/>
              </a:rPr>
              <a:t>the protocol should consider the following descriptors: </a:t>
            </a:r>
          </a:p>
          <a:p>
            <a:pPr algn="just"/>
            <a:r>
              <a:rPr lang="en-US" sz="2800" b="1" i="0" u="none" strike="noStrike" baseline="0" dirty="0">
                <a:latin typeface="URWPalladioL-Bold"/>
              </a:rPr>
              <a:t>Kit Type</a:t>
            </a:r>
            <a:r>
              <a:rPr lang="en-US" sz="2800" b="0" i="0" u="none" strike="noStrike" baseline="0" dirty="0">
                <a:latin typeface="URWPalladioL-Roma"/>
              </a:rPr>
              <a:t>: Type of the sensor kit used for extensions to other type of sensing environments such as smart homes.</a:t>
            </a:r>
          </a:p>
          <a:p>
            <a:pPr algn="just"/>
            <a:r>
              <a:rPr lang="en-US" sz="2800" b="1" i="0" u="none" strike="noStrike" baseline="0" dirty="0">
                <a:latin typeface="URWPalladioL-Bold"/>
              </a:rPr>
              <a:t>Destination</a:t>
            </a:r>
            <a:r>
              <a:rPr lang="en-US" sz="2800" b="0" i="0" u="none" strike="noStrike" baseline="0" dirty="0">
                <a:latin typeface="URWPalladioL-Roma"/>
              </a:rPr>
              <a:t>: Name of the sensor which identifies the destination of the command.</a:t>
            </a:r>
          </a:p>
          <a:p>
            <a:pPr algn="just"/>
            <a:r>
              <a:rPr lang="en-US" sz="2800" b="0" i="0" u="none" strike="noStrike" baseline="0" dirty="0">
                <a:latin typeface="URWPalladioL-Roma"/>
              </a:rPr>
              <a:t> </a:t>
            </a:r>
            <a:r>
              <a:rPr lang="en-US" sz="2800" b="1" i="0" u="none" strike="noStrike" baseline="0" dirty="0">
                <a:latin typeface="URWPalladioL-Bold"/>
              </a:rPr>
              <a:t>Command</a:t>
            </a:r>
            <a:r>
              <a:rPr lang="en-US" sz="2800" b="0" i="0" u="none" strike="noStrike" baseline="0" dirty="0">
                <a:latin typeface="URWPalladioL-Roma"/>
              </a:rPr>
              <a:t>: Different </a:t>
            </a:r>
            <a:r>
              <a:rPr lang="en-US" sz="2800" b="0" i="0" u="none" strike="noStrike" baseline="0" dirty="0" err="1">
                <a:latin typeface="URWPalladioL-Roma"/>
              </a:rPr>
              <a:t>commandswhich</a:t>
            </a:r>
            <a:r>
              <a:rPr lang="en-US" sz="2800" b="0" i="0" u="none" strike="noStrike" baseline="0" dirty="0">
                <a:latin typeface="URWPalladioL-Roma"/>
              </a:rPr>
              <a:t> can be used to ask for the sensor data or change some default settings.</a:t>
            </a:r>
            <a:endParaRPr lang="en-US" sz="2800" dirty="0"/>
          </a:p>
        </p:txBody>
      </p:sp>
    </p:spTree>
    <p:extLst>
      <p:ext uri="{BB962C8B-B14F-4D97-AF65-F5344CB8AC3E}">
        <p14:creationId xmlns:p14="http://schemas.microsoft.com/office/powerpoint/2010/main" val="217035137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317</a:t>
            </a:fld>
            <a:endParaRPr lang="en-US"/>
          </a:p>
        </p:txBody>
      </p:sp>
      <p:sp>
        <p:nvSpPr>
          <p:cNvPr id="7" name="Content Placeholder 6">
            <a:extLst>
              <a:ext uri="{FF2B5EF4-FFF2-40B4-BE49-F238E27FC236}">
                <a16:creationId xmlns:a16="http://schemas.microsoft.com/office/drawing/2014/main" id="{72CEBB71-B9E2-43FC-BF90-8168B58DAC1E}"/>
              </a:ext>
            </a:extLst>
          </p:cNvPr>
          <p:cNvSpPr>
            <a:spLocks noGrp="1"/>
          </p:cNvSpPr>
          <p:nvPr>
            <p:ph idx="1"/>
          </p:nvPr>
        </p:nvSpPr>
        <p:spPr/>
        <p:txBody>
          <a:bodyPr>
            <a:noAutofit/>
          </a:bodyPr>
          <a:lstStyle/>
          <a:p>
            <a:pPr algn="just"/>
            <a:r>
              <a:rPr lang="en-US" sz="3200" b="1" i="0" u="none" strike="noStrike" baseline="0" dirty="0">
                <a:latin typeface="URWPalladioL-Bold"/>
              </a:rPr>
              <a:t>Parameter</a:t>
            </a:r>
            <a:r>
              <a:rPr lang="en-US" sz="3200" b="0" i="0" u="none" strike="noStrike" baseline="0" dirty="0">
                <a:latin typeface="URWPalladioL-Roma"/>
              </a:rPr>
              <a:t>: This field corresponds to the Command field for changing some settings (e.g. transmit the parameter of the time interval in active mode).</a:t>
            </a:r>
          </a:p>
          <a:p>
            <a:pPr algn="just"/>
            <a:r>
              <a:rPr lang="en-US" sz="3200" b="0" i="0" u="none" strike="noStrike" baseline="0" dirty="0">
                <a:latin typeface="URWPalladioL-Roma"/>
              </a:rPr>
              <a:t> </a:t>
            </a:r>
            <a:r>
              <a:rPr lang="en-US" sz="3200" b="1" i="0" u="none" strike="noStrike" baseline="0" dirty="0">
                <a:latin typeface="URWPalladioL-Bold"/>
              </a:rPr>
              <a:t>Checksum</a:t>
            </a:r>
            <a:r>
              <a:rPr lang="en-US" sz="3200" b="0" i="0" u="none" strike="noStrike" baseline="0" dirty="0">
                <a:latin typeface="URWPalladioL-Roma"/>
              </a:rPr>
              <a:t>: The checksum field is the 16 bit sum of all bytes of the command</a:t>
            </a:r>
          </a:p>
          <a:p>
            <a:pPr marL="0" indent="0" algn="just">
              <a:buNone/>
            </a:pPr>
            <a:r>
              <a:rPr lang="en-US" sz="3200" b="0" i="0" u="none" strike="noStrike" baseline="0" dirty="0">
                <a:latin typeface="URWPalladioL-Roma"/>
              </a:rPr>
              <a:t>packet. It can be used to detect command error which might be introduced during the transmission.</a:t>
            </a:r>
            <a:endParaRPr lang="en-US" sz="3200" dirty="0"/>
          </a:p>
        </p:txBody>
      </p:sp>
    </p:spTree>
    <p:extLst>
      <p:ext uri="{BB962C8B-B14F-4D97-AF65-F5344CB8AC3E}">
        <p14:creationId xmlns:p14="http://schemas.microsoft.com/office/powerpoint/2010/main" val="31365124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318</a:t>
            </a:fld>
            <a:endParaRPr lang="en-US"/>
          </a:p>
        </p:txBody>
      </p:sp>
      <p:sp>
        <p:nvSpPr>
          <p:cNvPr id="7" name="Content Placeholder 6">
            <a:extLst>
              <a:ext uri="{FF2B5EF4-FFF2-40B4-BE49-F238E27FC236}">
                <a16:creationId xmlns:a16="http://schemas.microsoft.com/office/drawing/2014/main" id="{72CEBB71-B9E2-43FC-BF90-8168B58DAC1E}"/>
              </a:ext>
            </a:extLst>
          </p:cNvPr>
          <p:cNvSpPr>
            <a:spLocks noGrp="1"/>
          </p:cNvSpPr>
          <p:nvPr>
            <p:ph idx="1"/>
          </p:nvPr>
        </p:nvSpPr>
        <p:spPr/>
        <p:txBody>
          <a:bodyPr>
            <a:noAutofit/>
          </a:bodyPr>
          <a:lstStyle/>
          <a:p>
            <a:pPr algn="just"/>
            <a:r>
              <a:rPr lang="en-US" sz="3200" b="1" i="0" u="none" strike="noStrike" baseline="0" dirty="0">
                <a:latin typeface="URWPalladioL-Bold"/>
              </a:rPr>
              <a:t>Sensor Type</a:t>
            </a:r>
            <a:r>
              <a:rPr lang="en-US" sz="3200" b="0" i="0" u="none" strike="noStrike" baseline="0" dirty="0">
                <a:latin typeface="URWPalladioL-Roma"/>
              </a:rPr>
              <a:t>: Name of the sensor which sends data or response. </a:t>
            </a:r>
          </a:p>
          <a:p>
            <a:pPr algn="just"/>
            <a:r>
              <a:rPr lang="en-US" sz="3200" b="1" i="0" u="none" strike="noStrike" baseline="0" dirty="0">
                <a:latin typeface="URWPalladioL-Bold"/>
              </a:rPr>
              <a:t>Response To</a:t>
            </a:r>
            <a:r>
              <a:rPr lang="en-US" sz="3200" b="0" i="0" u="none" strike="noStrike" baseline="0" dirty="0">
                <a:latin typeface="URWPalladioL-Roma"/>
              </a:rPr>
              <a:t>: This field indicates which command the sensor is responding to, so the communication can be asynchronous.</a:t>
            </a:r>
          </a:p>
          <a:p>
            <a:pPr algn="just"/>
            <a:r>
              <a:rPr lang="en-US" sz="3200" b="0" i="0" u="none" strike="noStrike" baseline="0" dirty="0">
                <a:latin typeface="URWPalladioL-Roma"/>
              </a:rPr>
              <a:t> </a:t>
            </a:r>
            <a:r>
              <a:rPr lang="en-US" sz="3200" b="1" i="0" u="none" strike="noStrike" baseline="0" dirty="0">
                <a:latin typeface="URWPalladioL-Bold"/>
              </a:rPr>
              <a:t>Data</a:t>
            </a:r>
            <a:r>
              <a:rPr lang="en-US" sz="3200" b="0" i="0" u="none" strike="noStrike" baseline="0" dirty="0">
                <a:latin typeface="URWPalladioL-Roma"/>
              </a:rPr>
              <a:t>: This is the data part measured by the sensors or the answer of the command. </a:t>
            </a:r>
          </a:p>
          <a:p>
            <a:pPr algn="just"/>
            <a:r>
              <a:rPr lang="en-US" sz="3200" b="1" i="0" u="none" strike="noStrike" baseline="0" dirty="0">
                <a:latin typeface="URWPalladioL-Bold"/>
              </a:rPr>
              <a:t>Unit</a:t>
            </a:r>
            <a:r>
              <a:rPr lang="en-US" sz="3200" b="0" i="0" u="none" strike="noStrike" baseline="0" dirty="0">
                <a:latin typeface="URWPalladioL-Roma"/>
              </a:rPr>
              <a:t>: This field corresponds to the Data field and it is the unit of the data.</a:t>
            </a:r>
            <a:endParaRPr lang="en-US" sz="3200" dirty="0"/>
          </a:p>
        </p:txBody>
      </p:sp>
    </p:spTree>
    <p:extLst>
      <p:ext uri="{BB962C8B-B14F-4D97-AF65-F5344CB8AC3E}">
        <p14:creationId xmlns:p14="http://schemas.microsoft.com/office/powerpoint/2010/main" val="3841842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319</a:t>
            </a:fld>
            <a:endParaRPr lang="en-US"/>
          </a:p>
        </p:txBody>
      </p:sp>
      <p:sp>
        <p:nvSpPr>
          <p:cNvPr id="7" name="Content Placeholder 6">
            <a:extLst>
              <a:ext uri="{FF2B5EF4-FFF2-40B4-BE49-F238E27FC236}">
                <a16:creationId xmlns:a16="http://schemas.microsoft.com/office/drawing/2014/main" id="{72CEBB71-B9E2-43FC-BF90-8168B58DAC1E}"/>
              </a:ext>
            </a:extLst>
          </p:cNvPr>
          <p:cNvSpPr>
            <a:spLocks noGrp="1"/>
          </p:cNvSpPr>
          <p:nvPr>
            <p:ph idx="1"/>
          </p:nvPr>
        </p:nvSpPr>
        <p:spPr/>
        <p:txBody>
          <a:bodyPr>
            <a:normAutofit/>
          </a:bodyPr>
          <a:lstStyle/>
          <a:p>
            <a:pPr algn="just"/>
            <a:r>
              <a:rPr lang="en-US" sz="3200" b="0" i="0" u="none" strike="noStrike" baseline="0" dirty="0">
                <a:latin typeface="URWPalladioL-Ital"/>
              </a:rPr>
              <a:t>Portable Embedded System</a:t>
            </a:r>
          </a:p>
          <a:p>
            <a:pPr algn="just"/>
            <a:r>
              <a:rPr lang="en-US" sz="3200" b="0" i="0" u="none" strike="noStrike" baseline="0" dirty="0">
                <a:solidFill>
                  <a:srgbClr val="000000"/>
                </a:solidFill>
                <a:latin typeface="URWPalladioL-Roma"/>
              </a:rPr>
              <a:t>Raspberry Pi was introduced in 2012 and has been extensively used in home monitoring environments. It integrates a computer board with support for many input and </a:t>
            </a:r>
            <a:r>
              <a:rPr lang="en-US" sz="3200" b="0" i="0" u="none" strike="noStrike" baseline="0" dirty="0" err="1">
                <a:solidFill>
                  <a:srgbClr val="000000"/>
                </a:solidFill>
                <a:latin typeface="URWPalladioL-Roma"/>
              </a:rPr>
              <a:t>outputperipherals</a:t>
            </a:r>
            <a:r>
              <a:rPr lang="en-US" sz="3200" b="0" i="0" u="none" strike="noStrike" baseline="0" dirty="0">
                <a:solidFill>
                  <a:srgbClr val="000000"/>
                </a:solidFill>
                <a:latin typeface="URWPalladioL-Roma"/>
              </a:rPr>
              <a:t> through standard interfaces (Serial, Bluetooth and Wi-Fi) and allows the installation of several operative systems.</a:t>
            </a:r>
            <a:endParaRPr lang="en-US" sz="3200" dirty="0"/>
          </a:p>
        </p:txBody>
      </p:sp>
    </p:spTree>
    <p:extLst>
      <p:ext uri="{BB962C8B-B14F-4D97-AF65-F5344CB8AC3E}">
        <p14:creationId xmlns:p14="http://schemas.microsoft.com/office/powerpoint/2010/main" val="7367589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r>
              <a:rPr lang="en-US" b="1" dirty="0" err="1">
                <a:solidFill>
                  <a:srgbClr val="00B0F0"/>
                </a:solidFill>
              </a:rPr>
              <a:t>Psychrometer</a:t>
            </a:r>
            <a:r>
              <a:rPr lang="en-US" dirty="0">
                <a:solidFill>
                  <a:srgbClr val="00B0F0"/>
                </a:solidFill>
              </a:rPr>
              <a:t>:</a:t>
            </a:r>
            <a:r>
              <a:rPr lang="en-US" dirty="0"/>
              <a:t> </a:t>
            </a:r>
            <a:r>
              <a:rPr lang="en-US" dirty="0">
                <a:solidFill>
                  <a:srgbClr val="0070C0"/>
                </a:solidFill>
              </a:rPr>
              <a:t>The construction of this type of device is based on two thermometers (the so-called </a:t>
            </a:r>
            <a:r>
              <a:rPr lang="en-US" dirty="0">
                <a:solidFill>
                  <a:srgbClr val="FF0000"/>
                </a:solidFill>
              </a:rPr>
              <a:t>"dry" and "wet"</a:t>
            </a:r>
            <a:r>
              <a:rPr lang="en-US" dirty="0">
                <a:solidFill>
                  <a:srgbClr val="0070C0"/>
                </a:solidFill>
              </a:rPr>
              <a:t>). The wet thermometer has a mercury container lined with moisture-wicking material. </a:t>
            </a:r>
          </a:p>
          <a:p>
            <a:pPr algn="just"/>
            <a:endParaRPr lang="en-US" dirty="0">
              <a:solidFill>
                <a:srgbClr val="0070C0"/>
              </a:solidFill>
            </a:endParaRPr>
          </a:p>
          <a:p>
            <a:pPr algn="just"/>
            <a:r>
              <a:rPr lang="en-US" dirty="0">
                <a:solidFill>
                  <a:srgbClr val="0070C0"/>
                </a:solidFill>
              </a:rPr>
              <a:t>It uses the phenomenon of damping evaporation by moist air and accelerating it by dry air. The higher the humidity, the lower the temperature of the wet thermometer. The dry thermometer shows the ambient temperature and the humidity can be calculated from the temperature difference.</a:t>
            </a:r>
          </a:p>
          <a:p>
            <a:endParaRPr lang="en-US" dirty="0"/>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32</a:t>
            </a:fld>
            <a:endParaRPr lang="en-US"/>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320</a:t>
            </a:fld>
            <a:endParaRPr lang="en-US"/>
          </a:p>
        </p:txBody>
      </p:sp>
      <p:sp>
        <p:nvSpPr>
          <p:cNvPr id="7" name="Content Placeholder 6">
            <a:extLst>
              <a:ext uri="{FF2B5EF4-FFF2-40B4-BE49-F238E27FC236}">
                <a16:creationId xmlns:a16="http://schemas.microsoft.com/office/drawing/2014/main" id="{72CEBB71-B9E2-43FC-BF90-8168B58DAC1E}"/>
              </a:ext>
            </a:extLst>
          </p:cNvPr>
          <p:cNvSpPr>
            <a:spLocks noGrp="1"/>
          </p:cNvSpPr>
          <p:nvPr>
            <p:ph idx="1"/>
          </p:nvPr>
        </p:nvSpPr>
        <p:spPr/>
        <p:txBody>
          <a:bodyPr>
            <a:normAutofit/>
          </a:bodyPr>
          <a:lstStyle/>
          <a:p>
            <a:pPr algn="just"/>
            <a:r>
              <a:rPr lang="en-US" sz="3200" b="0" i="0" u="none" strike="noStrike" baseline="0" dirty="0">
                <a:latin typeface="URWPalladioL-Roma"/>
              </a:rPr>
              <a:t>The device is cased and mounted inside a plastic box with a 7 inch touchscreen and powered with a battery. Raspberry Pi 3 is a platform suitable for embedding high level applications which allow the interaction with different devices and users in a wide range of applications</a:t>
            </a:r>
            <a:endParaRPr lang="en-US" sz="3200" dirty="0"/>
          </a:p>
        </p:txBody>
      </p:sp>
    </p:spTree>
    <p:extLst>
      <p:ext uri="{BB962C8B-B14F-4D97-AF65-F5344CB8AC3E}">
        <p14:creationId xmlns:p14="http://schemas.microsoft.com/office/powerpoint/2010/main" val="39892620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rgbClr val="00B0F0"/>
                </a:solidFill>
              </a:rPr>
              <a:t>Psychrometer</a:t>
            </a:r>
            <a:endParaRPr lang="en-US" dirty="0"/>
          </a:p>
        </p:txBody>
      </p:sp>
      <p:pic>
        <p:nvPicPr>
          <p:cNvPr id="6" name="Content Placeholder 5" descr="Pcycometer.jpg"/>
          <p:cNvPicPr>
            <a:picLocks noGrp="1" noChangeAspect="1"/>
          </p:cNvPicPr>
          <p:nvPr>
            <p:ph idx="1"/>
          </p:nvPr>
        </p:nvPicPr>
        <p:blipFill>
          <a:blip r:embed="rId2"/>
          <a:stretch>
            <a:fillRect/>
          </a:stretch>
        </p:blipFill>
        <p:spPr>
          <a:xfrm>
            <a:off x="1600200" y="2133600"/>
            <a:ext cx="5486400" cy="3771392"/>
          </a:xfrm>
        </p:spPr>
      </p:pic>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descr="light_Sensor.png"/>
          <p:cNvPicPr>
            <a:picLocks noGrp="1" noChangeAspect="1"/>
          </p:cNvPicPr>
          <p:nvPr>
            <p:ph idx="1"/>
          </p:nvPr>
        </p:nvPicPr>
        <p:blipFill>
          <a:blip r:embed="rId2"/>
          <a:stretch>
            <a:fillRect/>
          </a:stretch>
        </p:blipFill>
        <p:spPr>
          <a:xfrm>
            <a:off x="457200" y="2286000"/>
            <a:ext cx="8229600" cy="2590799"/>
          </a:xfrm>
        </p:spPr>
      </p:pic>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lnSpc>
                <a:spcPct val="150000"/>
              </a:lnSpc>
            </a:pPr>
            <a:r>
              <a:rPr lang="en-US" dirty="0">
                <a:solidFill>
                  <a:srgbClr val="0070C0"/>
                </a:solidFill>
              </a:rPr>
              <a:t>Depending on ambient light intensity, smart TVs, mobile phones or computer screens are able to adjust their brightness thanks to light sensors, yet sensors for detecting ambient light are not only commonplace in consumer electronics, but also smart city applications. </a:t>
            </a:r>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35</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b="1" dirty="0">
                <a:solidFill>
                  <a:srgbClr val="00B0F0"/>
                </a:solidFill>
              </a:rPr>
              <a:t>Photoresistor</a:t>
            </a:r>
            <a:r>
              <a:rPr lang="en-US" dirty="0">
                <a:solidFill>
                  <a:srgbClr val="00B0F0"/>
                </a:solidFill>
              </a:rPr>
              <a:t>:</a:t>
            </a:r>
            <a:r>
              <a:rPr lang="en-US" dirty="0"/>
              <a:t> </a:t>
            </a:r>
            <a:r>
              <a:rPr lang="en-US" dirty="0">
                <a:solidFill>
                  <a:srgbClr val="0070C0"/>
                </a:solidFill>
              </a:rPr>
              <a:t>it’s a photosensitive element, whose resistance changes through radiation. It can easily be connected to for example </a:t>
            </a:r>
            <a:r>
              <a:rPr lang="en-US" dirty="0" err="1">
                <a:solidFill>
                  <a:srgbClr val="0070C0"/>
                </a:solidFill>
              </a:rPr>
              <a:t>Arduino</a:t>
            </a:r>
            <a:r>
              <a:rPr lang="en-US" dirty="0">
                <a:solidFill>
                  <a:srgbClr val="0070C0"/>
                </a:solidFill>
              </a:rPr>
              <a:t> as an analog light sensor. Thanks to this it is possible to build </a:t>
            </a:r>
            <a:r>
              <a:rPr lang="en-US" dirty="0">
                <a:solidFill>
                  <a:srgbClr val="FF0000"/>
                </a:solidFill>
              </a:rPr>
              <a:t>e.g. lamps </a:t>
            </a:r>
            <a:r>
              <a:rPr lang="en-US" dirty="0">
                <a:solidFill>
                  <a:srgbClr val="0070C0"/>
                </a:solidFill>
              </a:rPr>
              <a:t>that turn on automatically after dark. </a:t>
            </a:r>
            <a:r>
              <a:rPr lang="en-US" dirty="0" err="1">
                <a:solidFill>
                  <a:srgbClr val="0070C0"/>
                </a:solidFill>
              </a:rPr>
              <a:t>Photoresistors</a:t>
            </a:r>
            <a:r>
              <a:rPr lang="en-US" dirty="0">
                <a:solidFill>
                  <a:srgbClr val="0070C0"/>
                </a:solidFill>
              </a:rPr>
              <a:t> can also be used as very simple proximity sensors or even temperature sensors</a:t>
            </a:r>
          </a:p>
          <a:p>
            <a:endParaRPr lang="en-US" dirty="0"/>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r>
              <a:rPr lang="en-US" b="1" dirty="0">
                <a:solidFill>
                  <a:srgbClr val="00B0F0"/>
                </a:solidFill>
              </a:rPr>
              <a:t>Photodiode</a:t>
            </a:r>
            <a:r>
              <a:rPr lang="en-US" dirty="0">
                <a:solidFill>
                  <a:srgbClr val="00B0F0"/>
                </a:solidFill>
              </a:rPr>
              <a:t>:</a:t>
            </a:r>
            <a:r>
              <a:rPr lang="en-US" dirty="0"/>
              <a:t> </a:t>
            </a:r>
            <a:r>
              <a:rPr lang="en-US" dirty="0">
                <a:solidFill>
                  <a:srgbClr val="0070C0"/>
                </a:solidFill>
              </a:rPr>
              <a:t>A diode which works based on photoelectric effect. When photons reach the junction of a photodiode they are absorbed, which results in the electron being transferred to the conductivity band to create an electron-hole pair. Photodiodes are widely used in industrial automation (signaling and control systems), telecommunications and many more industries.</a:t>
            </a:r>
          </a:p>
          <a:p>
            <a:endParaRPr lang="en-US" dirty="0"/>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37</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1569A-71B4-4312-996C-2DE9F2BCF27D}"/>
              </a:ext>
            </a:extLst>
          </p:cNvPr>
          <p:cNvSpPr>
            <a:spLocks noGrp="1"/>
          </p:cNvSpPr>
          <p:nvPr>
            <p:ph type="title"/>
          </p:nvPr>
        </p:nvSpPr>
        <p:spPr/>
        <p:txBody>
          <a:bodyPr/>
          <a:lstStyle/>
          <a:p>
            <a:r>
              <a:rPr lang="en-IN" dirty="0"/>
              <a:t>PHOTO DIODE</a:t>
            </a:r>
            <a:endParaRPr lang="en-US" dirty="0"/>
          </a:p>
        </p:txBody>
      </p:sp>
      <p:sp>
        <p:nvSpPr>
          <p:cNvPr id="4" name="Date Placeholder 3">
            <a:extLst>
              <a:ext uri="{FF2B5EF4-FFF2-40B4-BE49-F238E27FC236}">
                <a16:creationId xmlns:a16="http://schemas.microsoft.com/office/drawing/2014/main" id="{B8073D4F-8585-4CFA-8A5B-AC6D6AA7EA9D}"/>
              </a:ext>
            </a:extLst>
          </p:cNvPr>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a:extLst>
              <a:ext uri="{FF2B5EF4-FFF2-40B4-BE49-F238E27FC236}">
                <a16:creationId xmlns:a16="http://schemas.microsoft.com/office/drawing/2014/main" id="{E6FEF11B-AAC0-4FA6-B0EF-2B41F4D4F2F6}"/>
              </a:ext>
            </a:extLst>
          </p:cNvPr>
          <p:cNvSpPr>
            <a:spLocks noGrp="1"/>
          </p:cNvSpPr>
          <p:nvPr>
            <p:ph type="sldNum" sz="quarter" idx="12"/>
          </p:nvPr>
        </p:nvSpPr>
        <p:spPr/>
        <p:txBody>
          <a:bodyPr/>
          <a:lstStyle/>
          <a:p>
            <a:fld id="{EE64201F-0F5A-4BCA-A7D5-D29648563B3D}" type="slidenum">
              <a:rPr lang="en-US" smtClean="0"/>
              <a:pPr/>
              <a:t>38</a:t>
            </a:fld>
            <a:endParaRPr lang="en-US"/>
          </a:p>
        </p:txBody>
      </p:sp>
      <p:pic>
        <p:nvPicPr>
          <p:cNvPr id="6" name="Content Placeholder 5" descr="Photodiode">
            <a:extLst>
              <a:ext uri="{FF2B5EF4-FFF2-40B4-BE49-F238E27FC236}">
                <a16:creationId xmlns:a16="http://schemas.microsoft.com/office/drawing/2014/main" id="{E646B9F4-4F27-4204-B10A-487816A1AAF1}"/>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76575" y="2834481"/>
            <a:ext cx="2990850" cy="2057400"/>
          </a:xfrm>
          <a:prstGeom prst="rect">
            <a:avLst/>
          </a:prstGeom>
          <a:noFill/>
          <a:ln>
            <a:noFill/>
          </a:ln>
        </p:spPr>
      </p:pic>
    </p:spTree>
    <p:extLst>
      <p:ext uri="{BB962C8B-B14F-4D97-AF65-F5344CB8AC3E}">
        <p14:creationId xmlns:p14="http://schemas.microsoft.com/office/powerpoint/2010/main" val="23734194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lnSpc>
                <a:spcPct val="150000"/>
              </a:lnSpc>
            </a:pPr>
            <a:r>
              <a:rPr lang="en-US" dirty="0">
                <a:solidFill>
                  <a:srgbClr val="0070C0"/>
                </a:solidFill>
              </a:rPr>
              <a:t>Smart acoustic sensors enable us to monitor the level of noise in a given environment. Being able to measure and provide data to help noise pollution prevention, acoustic </a:t>
            </a:r>
            <a:r>
              <a:rPr lang="en-US" dirty="0" err="1">
                <a:solidFill>
                  <a:srgbClr val="0070C0"/>
                </a:solidFill>
              </a:rPr>
              <a:t>IoT</a:t>
            </a:r>
            <a:r>
              <a:rPr lang="en-US" dirty="0">
                <a:solidFill>
                  <a:srgbClr val="0070C0"/>
                </a:solidFill>
              </a:rPr>
              <a:t> sensor systems are gaining ground in smart city solutions.</a:t>
            </a:r>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39</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FF"/>
                </a:solidFill>
              </a:rPr>
              <a:t>Connected Devices</a:t>
            </a:r>
          </a:p>
        </p:txBody>
      </p:sp>
      <p:pic>
        <p:nvPicPr>
          <p:cNvPr id="6" name="Content Placeholder 5" descr="Connected Device.png"/>
          <p:cNvPicPr>
            <a:picLocks noGrp="1" noChangeAspect="1"/>
          </p:cNvPicPr>
          <p:nvPr>
            <p:ph idx="1"/>
          </p:nvPr>
        </p:nvPicPr>
        <p:blipFill>
          <a:blip r:embed="rId2"/>
          <a:stretch>
            <a:fillRect/>
          </a:stretch>
        </p:blipFill>
        <p:spPr>
          <a:xfrm>
            <a:off x="762000" y="1752599"/>
            <a:ext cx="7391400" cy="3886201"/>
          </a:xfrm>
        </p:spPr>
      </p:pic>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fontAlgn="base"/>
            <a:r>
              <a:rPr lang="en-US" b="1" dirty="0">
                <a:solidFill>
                  <a:srgbClr val="00B0F0"/>
                </a:solidFill>
              </a:rPr>
              <a:t>Hydrophone</a:t>
            </a:r>
            <a:r>
              <a:rPr lang="en-US" dirty="0">
                <a:solidFill>
                  <a:srgbClr val="00B0F0"/>
                </a:solidFill>
              </a:rPr>
              <a:t>:</a:t>
            </a:r>
            <a:r>
              <a:rPr lang="en-US" dirty="0"/>
              <a:t> </a:t>
            </a:r>
            <a:r>
              <a:rPr lang="en-US" dirty="0">
                <a:solidFill>
                  <a:srgbClr val="0070C0"/>
                </a:solidFill>
              </a:rPr>
              <a:t>a microphone used to pick up sounds propagating in water or other liquids. Hydrophones are a basic structural element of passive </a:t>
            </a:r>
            <a:r>
              <a:rPr lang="en-US" dirty="0" err="1">
                <a:solidFill>
                  <a:srgbClr val="0070C0"/>
                </a:solidFill>
              </a:rPr>
              <a:t>sonars</a:t>
            </a:r>
            <a:r>
              <a:rPr lang="en-US" dirty="0">
                <a:solidFill>
                  <a:srgbClr val="0070C0"/>
                </a:solidFill>
              </a:rPr>
              <a:t> used for example to detect fish in various aquatic environments.</a:t>
            </a:r>
          </a:p>
          <a:p>
            <a:pPr algn="just" fontAlgn="base"/>
            <a:r>
              <a:rPr lang="en-US" b="1" dirty="0">
                <a:solidFill>
                  <a:srgbClr val="00B0F0"/>
                </a:solidFill>
              </a:rPr>
              <a:t>Geophone</a:t>
            </a:r>
            <a:r>
              <a:rPr lang="en-US" dirty="0">
                <a:solidFill>
                  <a:srgbClr val="00B0F0"/>
                </a:solidFill>
              </a:rPr>
              <a:t>:</a:t>
            </a:r>
            <a:r>
              <a:rPr lang="en-US" dirty="0"/>
              <a:t> </a:t>
            </a:r>
            <a:r>
              <a:rPr lang="en-US" dirty="0">
                <a:solidFill>
                  <a:srgbClr val="0070C0"/>
                </a:solidFill>
              </a:rPr>
              <a:t>it is a sensor that converts ground vibrations (frequency and amplitude) into electrical voltage. You can say it’s a type of a seismometer.  </a:t>
            </a:r>
          </a:p>
          <a:p>
            <a:endParaRPr lang="en-US" dirty="0"/>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40</a:t>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descr="water-level_sensor.png"/>
          <p:cNvPicPr>
            <a:picLocks noGrp="1" noChangeAspect="1"/>
          </p:cNvPicPr>
          <p:nvPr>
            <p:ph idx="1"/>
          </p:nvPr>
        </p:nvPicPr>
        <p:blipFill>
          <a:blip r:embed="rId2"/>
          <a:stretch>
            <a:fillRect/>
          </a:stretch>
        </p:blipFill>
        <p:spPr>
          <a:xfrm>
            <a:off x="457200" y="1524000"/>
            <a:ext cx="8229600" cy="2863472"/>
          </a:xfrm>
        </p:spPr>
      </p:pic>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41</a:t>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lnSpc>
                <a:spcPct val="150000"/>
              </a:lnSpc>
            </a:pPr>
            <a:r>
              <a:rPr lang="en-US" dirty="0">
                <a:solidFill>
                  <a:srgbClr val="0070C0"/>
                </a:solidFill>
              </a:rPr>
              <a:t>To prevent natural disasters, data gathered by the </a:t>
            </a:r>
            <a:r>
              <a:rPr lang="en-US" dirty="0">
                <a:solidFill>
                  <a:srgbClr val="FF0000"/>
                </a:solidFill>
              </a:rPr>
              <a:t>water level monitoring sensors </a:t>
            </a:r>
            <a:r>
              <a:rPr lang="en-US" dirty="0">
                <a:solidFill>
                  <a:srgbClr val="0070C0"/>
                </a:solidFill>
              </a:rPr>
              <a:t>can be used in </a:t>
            </a:r>
            <a:r>
              <a:rPr lang="en-US" dirty="0">
                <a:solidFill>
                  <a:srgbClr val="FF0000"/>
                </a:solidFill>
              </a:rPr>
              <a:t>flood warning </a:t>
            </a:r>
            <a:r>
              <a:rPr lang="en-US" dirty="0">
                <a:solidFill>
                  <a:srgbClr val="0070C0"/>
                </a:solidFill>
              </a:rPr>
              <a:t>systems for analytics and prediction. Apart from environmental protection, this sensor finds its use in a variety of industrial applications to control and optimize manufacturing processes</a:t>
            </a:r>
            <a:r>
              <a:rPr lang="en-US" dirty="0"/>
              <a:t>.</a:t>
            </a:r>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42</a:t>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b="1" dirty="0">
                <a:solidFill>
                  <a:srgbClr val="00B0F0"/>
                </a:solidFill>
              </a:rPr>
              <a:t>Hydrostatic pressure sensor</a:t>
            </a:r>
            <a:r>
              <a:rPr lang="en-US" dirty="0">
                <a:solidFill>
                  <a:srgbClr val="00B0F0"/>
                </a:solidFill>
              </a:rPr>
              <a:t>: </a:t>
            </a:r>
            <a:r>
              <a:rPr lang="en-US" dirty="0">
                <a:solidFill>
                  <a:srgbClr val="0070C0"/>
                </a:solidFill>
              </a:rPr>
              <a:t>used to measure the level of liquid filling. These sensors </a:t>
            </a:r>
            <a:r>
              <a:rPr lang="en-US" dirty="0">
                <a:solidFill>
                  <a:srgbClr val="FF0000"/>
                </a:solidFill>
              </a:rPr>
              <a:t>operate</a:t>
            </a:r>
            <a:r>
              <a:rPr lang="en-US" dirty="0">
                <a:solidFill>
                  <a:srgbClr val="0070C0"/>
                </a:solidFill>
              </a:rPr>
              <a:t> </a:t>
            </a:r>
            <a:r>
              <a:rPr lang="en-US" dirty="0">
                <a:solidFill>
                  <a:srgbClr val="FF0000"/>
                </a:solidFill>
              </a:rPr>
              <a:t>based on level measurements </a:t>
            </a:r>
            <a:r>
              <a:rPr lang="en-US" dirty="0">
                <a:solidFill>
                  <a:srgbClr val="0070C0"/>
                </a:solidFill>
              </a:rPr>
              <a:t>using the so-called hydrostatic paradox – the hydrostatic pressure measured at the tank measuring point is proportional only to the </a:t>
            </a:r>
            <a:r>
              <a:rPr lang="en-US" dirty="0">
                <a:solidFill>
                  <a:srgbClr val="FF0000"/>
                </a:solidFill>
              </a:rPr>
              <a:t>height of the liquid </a:t>
            </a:r>
            <a:r>
              <a:rPr lang="en-US" dirty="0">
                <a:solidFill>
                  <a:srgbClr val="0070C0"/>
                </a:solidFill>
              </a:rPr>
              <a:t>filling, regardless of the shape and volume of the tank.</a:t>
            </a:r>
          </a:p>
          <a:p>
            <a:endParaRPr lang="en-US" dirty="0"/>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descr="top-sensor-types-used-in IoT.png"/>
          <p:cNvPicPr>
            <a:picLocks noGrp="1" noChangeAspect="1"/>
          </p:cNvPicPr>
          <p:nvPr>
            <p:ph idx="1"/>
          </p:nvPr>
        </p:nvPicPr>
        <p:blipFill>
          <a:blip r:embed="rId2"/>
          <a:stretch>
            <a:fillRect/>
          </a:stretch>
        </p:blipFill>
        <p:spPr>
          <a:xfrm>
            <a:off x="685800" y="1905000"/>
            <a:ext cx="8001000" cy="2209800"/>
          </a:xfrm>
        </p:spPr>
      </p:pic>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a:solidFill>
                  <a:srgbClr val="0070C0"/>
                </a:solidFill>
              </a:rPr>
              <a:t>By emitting an electromagnetic radiation beam, this type of sensor is capable of sensing its target object presence and determining the distance that separates both. With their high reliability and long life, it is no wonder that they have quickly made it into so many </a:t>
            </a:r>
            <a:r>
              <a:rPr lang="en-US" dirty="0" err="1">
                <a:solidFill>
                  <a:srgbClr val="0070C0"/>
                </a:solidFill>
              </a:rPr>
              <a:t>IoT</a:t>
            </a:r>
            <a:r>
              <a:rPr lang="en-US" dirty="0">
                <a:solidFill>
                  <a:srgbClr val="0070C0"/>
                </a:solidFill>
              </a:rPr>
              <a:t> sectors, such as </a:t>
            </a:r>
            <a:r>
              <a:rPr lang="en-US" dirty="0">
                <a:solidFill>
                  <a:srgbClr val="FF0000"/>
                </a:solidFill>
              </a:rPr>
              <a:t>smart cars</a:t>
            </a:r>
            <a:r>
              <a:rPr lang="en-US" dirty="0">
                <a:solidFill>
                  <a:srgbClr val="0070C0"/>
                </a:solidFill>
              </a:rPr>
              <a:t>, robotics, manufacturing, machines, aviation, and even </a:t>
            </a:r>
            <a:r>
              <a:rPr lang="en-US" dirty="0">
                <a:solidFill>
                  <a:srgbClr val="FF0000"/>
                </a:solidFill>
              </a:rPr>
              <a:t>smart parking </a:t>
            </a:r>
            <a:r>
              <a:rPr lang="en-US" dirty="0">
                <a:solidFill>
                  <a:srgbClr val="0070C0"/>
                </a:solidFill>
              </a:rPr>
              <a:t>solutions.</a:t>
            </a:r>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pPr algn="just" fontAlgn="base">
              <a:lnSpc>
                <a:spcPct val="120000"/>
              </a:lnSpc>
            </a:pPr>
            <a:r>
              <a:rPr lang="en-US" b="1" dirty="0">
                <a:solidFill>
                  <a:srgbClr val="00B0F0"/>
                </a:solidFill>
              </a:rPr>
              <a:t>Doppler radar</a:t>
            </a:r>
            <a:r>
              <a:rPr lang="en-US" dirty="0">
                <a:solidFill>
                  <a:srgbClr val="00B0F0"/>
                </a:solidFill>
              </a:rPr>
              <a:t>: </a:t>
            </a:r>
            <a:r>
              <a:rPr lang="en-US" dirty="0">
                <a:solidFill>
                  <a:srgbClr val="0070C0"/>
                </a:solidFill>
              </a:rPr>
              <a:t>radar that uses the Doppler effect i.e. the difference in the frequency of the wave sent by its source and the frequency of the wave recorded by the observer who moves relative to this source. The radar is used not only to detect objects and determine their location, but also to learn about their direction and speed.</a:t>
            </a:r>
          </a:p>
          <a:p>
            <a:pPr algn="just" fontAlgn="base"/>
            <a:r>
              <a:rPr lang="en-US" b="1" dirty="0">
                <a:solidFill>
                  <a:srgbClr val="00B0F0"/>
                </a:solidFill>
              </a:rPr>
              <a:t>Occupancy sensor</a:t>
            </a:r>
            <a:r>
              <a:rPr lang="en-US" dirty="0">
                <a:solidFill>
                  <a:srgbClr val="00B0F0"/>
                </a:solidFill>
              </a:rPr>
              <a:t>: </a:t>
            </a:r>
            <a:r>
              <a:rPr lang="en-US" dirty="0">
                <a:solidFill>
                  <a:srgbClr val="0070C0"/>
                </a:solidFill>
              </a:rPr>
              <a:t>a type of presence sensor that uses either infrared light or high frequencies to detect movement in office and sanitary facilities, corridors, passages, warehouses etc.</a:t>
            </a:r>
          </a:p>
          <a:p>
            <a:pPr>
              <a:buNone/>
            </a:pPr>
            <a:br>
              <a:rPr lang="en-US" dirty="0"/>
            </a:br>
            <a:endParaRPr lang="en-US" dirty="0"/>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46</a:t>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B4648-0622-42D2-A087-4F68966B72BA}"/>
              </a:ext>
            </a:extLst>
          </p:cNvPr>
          <p:cNvSpPr>
            <a:spLocks noGrp="1"/>
          </p:cNvSpPr>
          <p:nvPr>
            <p:ph type="title"/>
          </p:nvPr>
        </p:nvSpPr>
        <p:spPr/>
        <p:txBody>
          <a:bodyPr/>
          <a:lstStyle/>
          <a:p>
            <a:r>
              <a:rPr lang="en-IN" dirty="0"/>
              <a:t>PROXIMITY SENSOR</a:t>
            </a:r>
            <a:endParaRPr lang="en-US" dirty="0"/>
          </a:p>
        </p:txBody>
      </p:sp>
      <p:sp>
        <p:nvSpPr>
          <p:cNvPr id="4" name="Date Placeholder 3">
            <a:extLst>
              <a:ext uri="{FF2B5EF4-FFF2-40B4-BE49-F238E27FC236}">
                <a16:creationId xmlns:a16="http://schemas.microsoft.com/office/drawing/2014/main" id="{D04A9252-650A-4BA7-B198-5BF5C968CFF4}"/>
              </a:ext>
            </a:extLst>
          </p:cNvPr>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a:extLst>
              <a:ext uri="{FF2B5EF4-FFF2-40B4-BE49-F238E27FC236}">
                <a16:creationId xmlns:a16="http://schemas.microsoft.com/office/drawing/2014/main" id="{E0C5F811-5991-4F4B-92F0-44302465132D}"/>
              </a:ext>
            </a:extLst>
          </p:cNvPr>
          <p:cNvSpPr>
            <a:spLocks noGrp="1"/>
          </p:cNvSpPr>
          <p:nvPr>
            <p:ph type="sldNum" sz="quarter" idx="12"/>
          </p:nvPr>
        </p:nvSpPr>
        <p:spPr/>
        <p:txBody>
          <a:bodyPr/>
          <a:lstStyle/>
          <a:p>
            <a:fld id="{EE64201F-0F5A-4BCA-A7D5-D29648563B3D}" type="slidenum">
              <a:rPr lang="en-US" smtClean="0"/>
              <a:pPr/>
              <a:t>47</a:t>
            </a:fld>
            <a:endParaRPr lang="en-US"/>
          </a:p>
        </p:txBody>
      </p:sp>
      <p:pic>
        <p:nvPicPr>
          <p:cNvPr id="6" name="Content Placeholder 5">
            <a:extLst>
              <a:ext uri="{FF2B5EF4-FFF2-40B4-BE49-F238E27FC236}">
                <a16:creationId xmlns:a16="http://schemas.microsoft.com/office/drawing/2014/main" id="{D287745A-4BB5-4A0D-A3C0-47EE7D578FFA}"/>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66321" y="1600200"/>
            <a:ext cx="4611358" cy="4525963"/>
          </a:xfrm>
          <a:prstGeom prst="rect">
            <a:avLst/>
          </a:prstGeom>
          <a:noFill/>
          <a:ln>
            <a:noFill/>
          </a:ln>
        </p:spPr>
      </p:pic>
    </p:spTree>
    <p:extLst>
      <p:ext uri="{BB962C8B-B14F-4D97-AF65-F5344CB8AC3E}">
        <p14:creationId xmlns:p14="http://schemas.microsoft.com/office/powerpoint/2010/main" val="21990853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descr="moisture_ Sensor.png"/>
          <p:cNvPicPr>
            <a:picLocks noGrp="1" noChangeAspect="1"/>
          </p:cNvPicPr>
          <p:nvPr>
            <p:ph idx="1"/>
          </p:nvPr>
        </p:nvPicPr>
        <p:blipFill>
          <a:blip r:embed="rId2"/>
          <a:stretch>
            <a:fillRect/>
          </a:stretch>
        </p:blipFill>
        <p:spPr>
          <a:xfrm>
            <a:off x="457200" y="2514600"/>
            <a:ext cx="8229600" cy="2438399"/>
          </a:xfrm>
        </p:spPr>
      </p:pic>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48</a:t>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a:solidFill>
                  <a:srgbClr val="0070C0"/>
                </a:solidFill>
              </a:rPr>
              <a:t>A smart building system is probably the most </a:t>
            </a:r>
            <a:r>
              <a:rPr lang="en-US" dirty="0" err="1">
                <a:solidFill>
                  <a:srgbClr val="0070C0"/>
                </a:solidFill>
              </a:rPr>
              <a:t>banale</a:t>
            </a:r>
            <a:r>
              <a:rPr lang="en-US" dirty="0">
                <a:solidFill>
                  <a:srgbClr val="0070C0"/>
                </a:solidFill>
              </a:rPr>
              <a:t> </a:t>
            </a:r>
            <a:r>
              <a:rPr lang="en-US" dirty="0" err="1">
                <a:solidFill>
                  <a:srgbClr val="0070C0"/>
                </a:solidFill>
              </a:rPr>
              <a:t>IoT</a:t>
            </a:r>
            <a:r>
              <a:rPr lang="en-US" dirty="0">
                <a:solidFill>
                  <a:srgbClr val="0070C0"/>
                </a:solidFill>
              </a:rPr>
              <a:t> application for the motion sensor to imagine. While this obviousness holds largely true, apart from helping to monitor private or public spaces from intrusion and burglary, the use of </a:t>
            </a:r>
            <a:r>
              <a:rPr lang="en-US" dirty="0">
                <a:solidFill>
                  <a:srgbClr val="FF0000"/>
                </a:solidFill>
              </a:rPr>
              <a:t>motion sensors </a:t>
            </a:r>
            <a:r>
              <a:rPr lang="en-US" dirty="0">
                <a:solidFill>
                  <a:srgbClr val="0070C0"/>
                </a:solidFill>
              </a:rPr>
              <a:t>is extending to energy management solutions, smart cameras, automated devices and many others.</a:t>
            </a:r>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49</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FF"/>
                </a:solidFill>
              </a:rPr>
              <a:t>Central Control Hardware</a:t>
            </a:r>
          </a:p>
        </p:txBody>
      </p:sp>
      <p:sp>
        <p:nvSpPr>
          <p:cNvPr id="3" name="Content Placeholder 2"/>
          <p:cNvSpPr>
            <a:spLocks noGrp="1"/>
          </p:cNvSpPr>
          <p:nvPr>
            <p:ph idx="1"/>
          </p:nvPr>
        </p:nvSpPr>
        <p:spPr/>
        <p:txBody>
          <a:bodyPr/>
          <a:lstStyle/>
          <a:p>
            <a:pPr algn="just"/>
            <a:r>
              <a:rPr lang="en-US" dirty="0">
                <a:solidFill>
                  <a:srgbClr val="0070C0"/>
                </a:solidFill>
              </a:rPr>
              <a:t>A Control Panel manages the two-way data traffic between different networks and protocols. </a:t>
            </a:r>
          </a:p>
          <a:p>
            <a:pPr algn="just"/>
            <a:r>
              <a:rPr lang="en-US" dirty="0">
                <a:solidFill>
                  <a:srgbClr val="0070C0"/>
                </a:solidFill>
              </a:rPr>
              <a:t>Another function of the control panel is to translate different network protocols and make sure interoperability of the connected devices and sensors.</a:t>
            </a:r>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a:bodyPr>
          <a:lstStyle/>
          <a:p>
            <a:pPr fontAlgn="base"/>
            <a:r>
              <a:rPr lang="en-US" b="1" dirty="0">
                <a:solidFill>
                  <a:srgbClr val="FF0000"/>
                </a:solidFill>
              </a:rPr>
              <a:t>Active</a:t>
            </a:r>
            <a:r>
              <a:rPr lang="en-US" b="1" dirty="0">
                <a:solidFill>
                  <a:srgbClr val="00B0F0"/>
                </a:solidFill>
              </a:rPr>
              <a:t>, ultrasonic motion sensor</a:t>
            </a:r>
            <a:r>
              <a:rPr lang="en-US" dirty="0">
                <a:solidFill>
                  <a:srgbClr val="00B0F0"/>
                </a:solidFill>
              </a:rPr>
              <a:t>: </a:t>
            </a:r>
            <a:r>
              <a:rPr lang="en-US" dirty="0">
                <a:solidFill>
                  <a:srgbClr val="FF0000"/>
                </a:solidFill>
              </a:rPr>
              <a:t>sending and receiving</a:t>
            </a:r>
            <a:r>
              <a:rPr lang="en-US" dirty="0"/>
              <a:t> ultrasonic passive waves</a:t>
            </a:r>
          </a:p>
          <a:p>
            <a:pPr fontAlgn="base"/>
            <a:r>
              <a:rPr lang="en-US" b="1" dirty="0">
                <a:solidFill>
                  <a:srgbClr val="FF0000"/>
                </a:solidFill>
              </a:rPr>
              <a:t>Passive</a:t>
            </a:r>
            <a:r>
              <a:rPr lang="en-US" b="1" dirty="0">
                <a:solidFill>
                  <a:srgbClr val="00B0F0"/>
                </a:solidFill>
              </a:rPr>
              <a:t>, infrared motion sensor</a:t>
            </a:r>
            <a:r>
              <a:rPr lang="en-US" dirty="0">
                <a:solidFill>
                  <a:srgbClr val="00B0F0"/>
                </a:solidFill>
              </a:rPr>
              <a:t>: </a:t>
            </a:r>
            <a:r>
              <a:rPr lang="en-US" dirty="0">
                <a:solidFill>
                  <a:srgbClr val="FF0000"/>
                </a:solidFill>
              </a:rPr>
              <a:t>detecting</a:t>
            </a:r>
            <a:r>
              <a:rPr lang="en-US" dirty="0"/>
              <a:t> changes in infrared radiation</a:t>
            </a:r>
          </a:p>
          <a:p>
            <a:pPr fontAlgn="base"/>
            <a:r>
              <a:rPr lang="en-US" b="1" dirty="0">
                <a:solidFill>
                  <a:srgbClr val="00B0F0"/>
                </a:solidFill>
              </a:rPr>
              <a:t>Active, radar sensor</a:t>
            </a:r>
            <a:r>
              <a:rPr lang="en-US" dirty="0">
                <a:solidFill>
                  <a:srgbClr val="00B0F0"/>
                </a:solidFill>
              </a:rPr>
              <a:t>: </a:t>
            </a:r>
            <a:r>
              <a:rPr lang="en-US" dirty="0"/>
              <a:t>emitting and receiving electromagnetic waves</a:t>
            </a:r>
          </a:p>
          <a:p>
            <a:pPr fontAlgn="base"/>
            <a:r>
              <a:rPr lang="en-US" dirty="0"/>
              <a:t>There are also sensor versions that combine all of the above motion-related principles. </a:t>
            </a:r>
          </a:p>
          <a:p>
            <a:pPr fontAlgn="base"/>
            <a:r>
              <a:rPr lang="en-US" dirty="0"/>
              <a:t>Example is a</a:t>
            </a:r>
            <a:r>
              <a:rPr lang="en-US" b="1" dirty="0"/>
              <a:t> </a:t>
            </a:r>
            <a:r>
              <a:rPr lang="en-US" b="1" dirty="0">
                <a:solidFill>
                  <a:srgbClr val="00B0F0"/>
                </a:solidFill>
              </a:rPr>
              <a:t>passive infrared sensor (PIR)</a:t>
            </a:r>
            <a:r>
              <a:rPr lang="en-US" dirty="0">
                <a:solidFill>
                  <a:srgbClr val="00B0F0"/>
                </a:solidFill>
              </a:rPr>
              <a:t>: </a:t>
            </a:r>
            <a:r>
              <a:rPr lang="en-US" dirty="0"/>
              <a:t>electronic sensor used for motion detection, which is commonly used in </a:t>
            </a:r>
            <a:r>
              <a:rPr lang="en-US" dirty="0">
                <a:solidFill>
                  <a:srgbClr val="FF0000"/>
                </a:solidFill>
              </a:rPr>
              <a:t>alarm systems</a:t>
            </a:r>
            <a:r>
              <a:rPr lang="en-US" dirty="0"/>
              <a:t>, automatic lighting and ventilation systems etc.</a:t>
            </a:r>
          </a:p>
          <a:p>
            <a:endParaRPr lang="en-US" dirty="0"/>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50</a:t>
            </a:fld>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9A72F-8643-4241-BCC0-545112FA1403}"/>
              </a:ext>
            </a:extLst>
          </p:cNvPr>
          <p:cNvSpPr>
            <a:spLocks noGrp="1"/>
          </p:cNvSpPr>
          <p:nvPr>
            <p:ph type="title"/>
          </p:nvPr>
        </p:nvSpPr>
        <p:spPr/>
        <p:txBody>
          <a:bodyPr/>
          <a:lstStyle/>
          <a:p>
            <a:r>
              <a:rPr lang="en-IN" dirty="0"/>
              <a:t>PIR SENSOR</a:t>
            </a:r>
            <a:endParaRPr lang="en-US" dirty="0"/>
          </a:p>
        </p:txBody>
      </p:sp>
      <p:sp>
        <p:nvSpPr>
          <p:cNvPr id="4" name="Date Placeholder 3">
            <a:extLst>
              <a:ext uri="{FF2B5EF4-FFF2-40B4-BE49-F238E27FC236}">
                <a16:creationId xmlns:a16="http://schemas.microsoft.com/office/drawing/2014/main" id="{06C246C9-B6B5-408C-9D18-1A47FFF43A68}"/>
              </a:ext>
            </a:extLst>
          </p:cNvPr>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a:extLst>
              <a:ext uri="{FF2B5EF4-FFF2-40B4-BE49-F238E27FC236}">
                <a16:creationId xmlns:a16="http://schemas.microsoft.com/office/drawing/2014/main" id="{2F50F8DB-9E78-42CB-9293-06CA00F527B3}"/>
              </a:ext>
            </a:extLst>
          </p:cNvPr>
          <p:cNvSpPr>
            <a:spLocks noGrp="1"/>
          </p:cNvSpPr>
          <p:nvPr>
            <p:ph type="sldNum" sz="quarter" idx="12"/>
          </p:nvPr>
        </p:nvSpPr>
        <p:spPr/>
        <p:txBody>
          <a:bodyPr/>
          <a:lstStyle/>
          <a:p>
            <a:fld id="{EE64201F-0F5A-4BCA-A7D5-D29648563B3D}" type="slidenum">
              <a:rPr lang="en-US" smtClean="0"/>
              <a:pPr/>
              <a:t>51</a:t>
            </a:fld>
            <a:endParaRPr lang="en-US"/>
          </a:p>
        </p:txBody>
      </p:sp>
      <p:pic>
        <p:nvPicPr>
          <p:cNvPr id="6" name="Content Placeholder 5" descr="PIR sensor">
            <a:extLst>
              <a:ext uri="{FF2B5EF4-FFF2-40B4-BE49-F238E27FC236}">
                <a16:creationId xmlns:a16="http://schemas.microsoft.com/office/drawing/2014/main" id="{327B3EE4-96AF-4A6F-8B3A-140FD3F8A949}"/>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76375" y="2696369"/>
            <a:ext cx="6191250" cy="2333625"/>
          </a:xfrm>
          <a:prstGeom prst="rect">
            <a:avLst/>
          </a:prstGeom>
          <a:noFill/>
          <a:ln>
            <a:noFill/>
          </a:ln>
        </p:spPr>
      </p:pic>
    </p:spTree>
    <p:extLst>
      <p:ext uri="{BB962C8B-B14F-4D97-AF65-F5344CB8AC3E}">
        <p14:creationId xmlns:p14="http://schemas.microsoft.com/office/powerpoint/2010/main" val="4131214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descr="gyroscope_Sensor.png"/>
          <p:cNvPicPr>
            <a:picLocks noGrp="1" noChangeAspect="1"/>
          </p:cNvPicPr>
          <p:nvPr>
            <p:ph idx="1"/>
          </p:nvPr>
        </p:nvPicPr>
        <p:blipFill>
          <a:blip r:embed="rId2"/>
          <a:stretch>
            <a:fillRect/>
          </a:stretch>
        </p:blipFill>
        <p:spPr>
          <a:xfrm>
            <a:off x="457200" y="2286000"/>
            <a:ext cx="8229600" cy="2133600"/>
          </a:xfrm>
        </p:spPr>
      </p:pic>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52</a:t>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r>
              <a:rPr lang="en-US" dirty="0">
                <a:solidFill>
                  <a:srgbClr val="0070C0"/>
                </a:solidFill>
              </a:rPr>
              <a:t>The task of this type of sensor is to detect rotation and measure angular velocity, which makes it perfect for navigation systems, robotics, consumer electronics and manufacturing processes involving rotation. For a more day-to-day </a:t>
            </a:r>
            <a:r>
              <a:rPr lang="en-US" dirty="0" err="1">
                <a:solidFill>
                  <a:srgbClr val="0070C0"/>
                </a:solidFill>
              </a:rPr>
              <a:t>IoT</a:t>
            </a:r>
            <a:r>
              <a:rPr lang="en-US" dirty="0">
                <a:solidFill>
                  <a:srgbClr val="0070C0"/>
                </a:solidFill>
              </a:rPr>
              <a:t> application, </a:t>
            </a:r>
            <a:r>
              <a:rPr lang="en-US" dirty="0">
                <a:solidFill>
                  <a:srgbClr val="FF0000"/>
                </a:solidFill>
              </a:rPr>
              <a:t>gyroscope sensors </a:t>
            </a:r>
            <a:r>
              <a:rPr lang="en-US" dirty="0">
                <a:solidFill>
                  <a:srgbClr val="0070C0"/>
                </a:solidFill>
              </a:rPr>
              <a:t>are increasingly installed in </a:t>
            </a:r>
            <a:r>
              <a:rPr lang="en-US" dirty="0" err="1">
                <a:solidFill>
                  <a:srgbClr val="0070C0"/>
                </a:solidFill>
              </a:rPr>
              <a:t>IoT</a:t>
            </a:r>
            <a:r>
              <a:rPr lang="en-US" dirty="0">
                <a:solidFill>
                  <a:srgbClr val="0070C0"/>
                </a:solidFill>
              </a:rPr>
              <a:t> devices used by athletes for accurate </a:t>
            </a:r>
            <a:r>
              <a:rPr lang="en-US" dirty="0">
                <a:solidFill>
                  <a:srgbClr val="FF0000"/>
                </a:solidFill>
              </a:rPr>
              <a:t>measurements of body movements </a:t>
            </a:r>
            <a:r>
              <a:rPr lang="en-US" dirty="0">
                <a:solidFill>
                  <a:srgbClr val="0070C0"/>
                </a:solidFill>
              </a:rPr>
              <a:t>to </a:t>
            </a:r>
            <a:r>
              <a:rPr lang="en-US" dirty="0" err="1">
                <a:solidFill>
                  <a:srgbClr val="0070C0"/>
                </a:solidFill>
              </a:rPr>
              <a:t>analyse</a:t>
            </a:r>
            <a:r>
              <a:rPr lang="en-US" dirty="0">
                <a:solidFill>
                  <a:srgbClr val="0070C0"/>
                </a:solidFill>
              </a:rPr>
              <a:t> and improve their sports performance.</a:t>
            </a:r>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53</a:t>
            </a:fld>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b="1" dirty="0">
                <a:solidFill>
                  <a:srgbClr val="00B0F0"/>
                </a:solidFill>
              </a:rPr>
              <a:t>Heading indicator</a:t>
            </a:r>
            <a:r>
              <a:rPr lang="en-US" dirty="0">
                <a:solidFill>
                  <a:srgbClr val="00B0F0"/>
                </a:solidFill>
              </a:rPr>
              <a:t>: </a:t>
            </a:r>
            <a:r>
              <a:rPr lang="en-US" dirty="0">
                <a:solidFill>
                  <a:srgbClr val="0070C0"/>
                </a:solidFill>
              </a:rPr>
              <a:t>a directional gyroscope or heading indicator allows you to observe the rotation of the body to which it is attached. The gyroscope is most often made as a fast rotating rigid </a:t>
            </a:r>
            <a:r>
              <a:rPr lang="en-US" dirty="0">
                <a:solidFill>
                  <a:srgbClr val="FF0000"/>
                </a:solidFill>
              </a:rPr>
              <a:t>object</a:t>
            </a:r>
            <a:r>
              <a:rPr lang="en-US" dirty="0">
                <a:solidFill>
                  <a:srgbClr val="0070C0"/>
                </a:solidFill>
              </a:rPr>
              <a:t> (usually </a:t>
            </a:r>
            <a:r>
              <a:rPr lang="en-US" dirty="0">
                <a:solidFill>
                  <a:srgbClr val="FF0000"/>
                </a:solidFill>
              </a:rPr>
              <a:t>a disk</a:t>
            </a:r>
            <a:r>
              <a:rPr lang="en-US" dirty="0">
                <a:solidFill>
                  <a:srgbClr val="0070C0"/>
                </a:solidFill>
              </a:rPr>
              <a:t>) suspended in a suitable structure enabling its free rotation with respect to the reference system (e.g. the body to which it is attached).</a:t>
            </a:r>
          </a:p>
          <a:p>
            <a:endParaRPr lang="en-US" dirty="0"/>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54</a:t>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descr="chemical_sensor.png"/>
          <p:cNvPicPr>
            <a:picLocks noGrp="1" noChangeAspect="1"/>
          </p:cNvPicPr>
          <p:nvPr>
            <p:ph idx="1"/>
          </p:nvPr>
        </p:nvPicPr>
        <p:blipFill>
          <a:blip r:embed="rId2"/>
          <a:stretch>
            <a:fillRect/>
          </a:stretch>
        </p:blipFill>
        <p:spPr>
          <a:xfrm>
            <a:off x="457200" y="2209800"/>
            <a:ext cx="8229600" cy="2177672"/>
          </a:xfrm>
        </p:spPr>
      </p:pic>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55</a:t>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a:solidFill>
                  <a:srgbClr val="0070C0"/>
                </a:solidFill>
              </a:rPr>
              <a:t>Sensors able to detect chemical compounds (solids, liquids, and gases) are indispensable elements in </a:t>
            </a:r>
            <a:r>
              <a:rPr lang="en-US" dirty="0">
                <a:solidFill>
                  <a:srgbClr val="FF0000"/>
                </a:solidFill>
              </a:rPr>
              <a:t>industrial security systems</a:t>
            </a:r>
            <a:r>
              <a:rPr lang="en-US" dirty="0">
                <a:solidFill>
                  <a:srgbClr val="0070C0"/>
                </a:solidFill>
              </a:rPr>
              <a:t>, </a:t>
            </a:r>
            <a:r>
              <a:rPr lang="en-US" dirty="0">
                <a:solidFill>
                  <a:srgbClr val="FF0000"/>
                </a:solidFill>
              </a:rPr>
              <a:t>environmental protection solutions</a:t>
            </a:r>
            <a:r>
              <a:rPr lang="en-US" dirty="0">
                <a:solidFill>
                  <a:srgbClr val="0070C0"/>
                </a:solidFill>
              </a:rPr>
              <a:t>, and, quite obviously, scientific research. Moreover, they have already gained a foothold in </a:t>
            </a:r>
            <a:r>
              <a:rPr lang="en-US" dirty="0" err="1">
                <a:solidFill>
                  <a:srgbClr val="0070C0"/>
                </a:solidFill>
              </a:rPr>
              <a:t>IoT</a:t>
            </a:r>
            <a:r>
              <a:rPr lang="en-US" dirty="0">
                <a:solidFill>
                  <a:srgbClr val="0070C0"/>
                </a:solidFill>
              </a:rPr>
              <a:t>-supported air quality monitoring which helps cities and states fight the harmful impact of </a:t>
            </a:r>
            <a:r>
              <a:rPr lang="en-US" dirty="0">
                <a:solidFill>
                  <a:srgbClr val="FF0000"/>
                </a:solidFill>
              </a:rPr>
              <a:t>air and water </a:t>
            </a:r>
            <a:r>
              <a:rPr lang="en-US" dirty="0">
                <a:solidFill>
                  <a:srgbClr val="0070C0"/>
                </a:solidFill>
              </a:rPr>
              <a:t>pollution.</a:t>
            </a:r>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56</a:t>
            </a:fld>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57</a:t>
            </a:fld>
            <a:endParaRPr lang="en-US"/>
          </a:p>
        </p:txBody>
      </p:sp>
      <p:sp>
        <p:nvSpPr>
          <p:cNvPr id="7" name="Content Placeholder 6"/>
          <p:cNvSpPr>
            <a:spLocks noGrp="1"/>
          </p:cNvSpPr>
          <p:nvPr>
            <p:ph idx="1"/>
          </p:nvPr>
        </p:nvSpPr>
        <p:spPr/>
        <p:txBody>
          <a:bodyPr>
            <a:normAutofit/>
          </a:bodyPr>
          <a:lstStyle/>
          <a:p>
            <a:pPr algn="just">
              <a:lnSpc>
                <a:spcPct val="150000"/>
              </a:lnSpc>
            </a:pPr>
            <a:r>
              <a:rPr lang="en-US" b="1" dirty="0">
                <a:solidFill>
                  <a:srgbClr val="00B0F0"/>
                </a:solidFill>
              </a:rPr>
              <a:t>Electrochemical breathalyzer:</a:t>
            </a:r>
            <a:r>
              <a:rPr lang="en-US" dirty="0">
                <a:solidFill>
                  <a:srgbClr val="00B0F0"/>
                </a:solidFill>
              </a:rPr>
              <a:t> </a:t>
            </a:r>
            <a:r>
              <a:rPr lang="en-US" dirty="0">
                <a:solidFill>
                  <a:srgbClr val="0070C0"/>
                </a:solidFill>
              </a:rPr>
              <a:t>a simple sensor used to determine the </a:t>
            </a:r>
            <a:r>
              <a:rPr lang="en-US" dirty="0">
                <a:solidFill>
                  <a:srgbClr val="FF0000"/>
                </a:solidFill>
              </a:rPr>
              <a:t>alcohol content in blood</a:t>
            </a:r>
            <a:r>
              <a:rPr lang="en-US" dirty="0">
                <a:solidFill>
                  <a:srgbClr val="0070C0"/>
                </a:solidFill>
              </a:rPr>
              <a:t>. The </a:t>
            </a:r>
            <a:r>
              <a:rPr lang="en-US" dirty="0">
                <a:solidFill>
                  <a:srgbClr val="FF0000"/>
                </a:solidFill>
              </a:rPr>
              <a:t>electrochemical sensor </a:t>
            </a:r>
            <a:r>
              <a:rPr lang="en-US" dirty="0">
                <a:solidFill>
                  <a:srgbClr val="0070C0"/>
                </a:solidFill>
              </a:rPr>
              <a:t>is resistant to side effects such as menthol, cigarette smoke or citric acid and can indicate </a:t>
            </a:r>
            <a:r>
              <a:rPr lang="en-US" dirty="0">
                <a:solidFill>
                  <a:srgbClr val="FF0000"/>
                </a:solidFill>
              </a:rPr>
              <a:t>alcohol concentration </a:t>
            </a:r>
            <a:r>
              <a:rPr lang="en-US" dirty="0">
                <a:solidFill>
                  <a:srgbClr val="0070C0"/>
                </a:solidFill>
              </a:rPr>
              <a:t>in the </a:t>
            </a:r>
            <a:r>
              <a:rPr lang="en-US" dirty="0">
                <a:solidFill>
                  <a:srgbClr val="FF0000"/>
                </a:solidFill>
              </a:rPr>
              <a:t>exhaled air </a:t>
            </a:r>
            <a:r>
              <a:rPr lang="en-US" dirty="0">
                <a:solidFill>
                  <a:srgbClr val="0070C0"/>
                </a:solidFill>
              </a:rPr>
              <a:t>with an accuracy of 0.000 ‰.</a:t>
            </a:r>
          </a:p>
          <a:p>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r>
              <a:rPr lang="en-US" b="1" dirty="0">
                <a:solidFill>
                  <a:srgbClr val="00B0F0"/>
                </a:solidFill>
              </a:rPr>
              <a:t>Electronic nose:</a:t>
            </a:r>
            <a:r>
              <a:rPr lang="en-US" dirty="0">
                <a:solidFill>
                  <a:srgbClr val="00B0F0"/>
                </a:solidFill>
              </a:rPr>
              <a:t> </a:t>
            </a:r>
            <a:r>
              <a:rPr lang="en-US" dirty="0">
                <a:solidFill>
                  <a:srgbClr val="0070C0"/>
                </a:solidFill>
              </a:rPr>
              <a:t>a chemical detector, or rather a set of detectors, that reacts to different types of particles contained in the environment or their different characteristics (such as the presence of specific chemical bonds, </a:t>
            </a:r>
            <a:r>
              <a:rPr lang="en-US" dirty="0">
                <a:solidFill>
                  <a:srgbClr val="FF0000"/>
                </a:solidFill>
              </a:rPr>
              <a:t>acidity,</a:t>
            </a:r>
            <a:r>
              <a:rPr lang="en-US" dirty="0">
                <a:solidFill>
                  <a:srgbClr val="0070C0"/>
                </a:solidFill>
              </a:rPr>
              <a:t> alkalinity, the ability to stabilize neighboring dipoles, etc.). Information obtained by using such a set of detectors makes it possible to learn about the chemical composition of the </a:t>
            </a:r>
            <a:r>
              <a:rPr lang="en-US" dirty="0">
                <a:solidFill>
                  <a:srgbClr val="FF0000"/>
                </a:solidFill>
              </a:rPr>
              <a:t>environment.</a:t>
            </a:r>
          </a:p>
          <a:p>
            <a:endParaRPr lang="en-US" dirty="0"/>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58</a:t>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descr="image_Sensor.png"/>
          <p:cNvPicPr>
            <a:picLocks noGrp="1" noChangeAspect="1"/>
          </p:cNvPicPr>
          <p:nvPr>
            <p:ph idx="1"/>
          </p:nvPr>
        </p:nvPicPr>
        <p:blipFill>
          <a:blip r:embed="rId2"/>
          <a:stretch>
            <a:fillRect/>
          </a:stretch>
        </p:blipFill>
        <p:spPr>
          <a:xfrm>
            <a:off x="457200" y="2133600"/>
            <a:ext cx="8229600" cy="2438400"/>
          </a:xfrm>
        </p:spPr>
      </p:pic>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59</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FF"/>
                </a:solidFill>
              </a:rPr>
              <a:t>Central Control Hardware</a:t>
            </a:r>
            <a:endParaRPr lang="en-US" dirty="0"/>
          </a:p>
        </p:txBody>
      </p:sp>
      <p:pic>
        <p:nvPicPr>
          <p:cNvPr id="6" name="Content Placeholder 5" descr="s1000-control-panel_Control Hardware.png"/>
          <p:cNvPicPr>
            <a:picLocks noGrp="1" noChangeAspect="1"/>
          </p:cNvPicPr>
          <p:nvPr>
            <p:ph idx="1"/>
          </p:nvPr>
        </p:nvPicPr>
        <p:blipFill>
          <a:blip r:embed="rId2"/>
          <a:stretch>
            <a:fillRect/>
          </a:stretch>
        </p:blipFill>
        <p:spPr>
          <a:xfrm>
            <a:off x="1071866" y="1461370"/>
            <a:ext cx="7310133" cy="4329829"/>
          </a:xfrm>
        </p:spPr>
      </p:pic>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6</a:t>
            </a:fld>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r>
              <a:rPr lang="en-US" dirty="0">
                <a:solidFill>
                  <a:srgbClr val="0070C0"/>
                </a:solidFill>
              </a:rPr>
              <a:t>Converting optical data to electrical impulses, an image sensor enables the </a:t>
            </a:r>
            <a:r>
              <a:rPr lang="en-US" dirty="0">
                <a:solidFill>
                  <a:srgbClr val="FF0000"/>
                </a:solidFill>
              </a:rPr>
              <a:t>connected object to view the environment </a:t>
            </a:r>
            <a:r>
              <a:rPr lang="en-US" dirty="0">
                <a:solidFill>
                  <a:srgbClr val="0070C0"/>
                </a:solidFill>
              </a:rPr>
              <a:t>around it and act upon it using the intelligence obtained from the analysis of data provided. </a:t>
            </a:r>
          </a:p>
          <a:p>
            <a:pPr algn="just"/>
            <a:r>
              <a:rPr lang="en-US" dirty="0">
                <a:solidFill>
                  <a:srgbClr val="0070C0"/>
                </a:solidFill>
              </a:rPr>
              <a:t>Image sensors are used whenever there is a need for the smart device to ‘see’ its immediate surroundings, which includes </a:t>
            </a:r>
            <a:r>
              <a:rPr lang="en-US" dirty="0">
                <a:solidFill>
                  <a:srgbClr val="FF0000"/>
                </a:solidFill>
              </a:rPr>
              <a:t>smart vehicles</a:t>
            </a:r>
            <a:r>
              <a:rPr lang="en-US" dirty="0">
                <a:solidFill>
                  <a:srgbClr val="0070C0"/>
                </a:solidFill>
              </a:rPr>
              <a:t>, </a:t>
            </a:r>
            <a:r>
              <a:rPr lang="en-US" dirty="0">
                <a:solidFill>
                  <a:srgbClr val="FF0000"/>
                </a:solidFill>
              </a:rPr>
              <a:t>security systems</a:t>
            </a:r>
            <a:r>
              <a:rPr lang="en-US" dirty="0">
                <a:solidFill>
                  <a:srgbClr val="0070C0"/>
                </a:solidFill>
              </a:rPr>
              <a:t>, military equipment like radars and </a:t>
            </a:r>
            <a:r>
              <a:rPr lang="en-US" dirty="0" err="1">
                <a:solidFill>
                  <a:srgbClr val="0070C0"/>
                </a:solidFill>
              </a:rPr>
              <a:t>sonars</a:t>
            </a:r>
            <a:r>
              <a:rPr lang="en-US" dirty="0">
                <a:solidFill>
                  <a:srgbClr val="0070C0"/>
                </a:solidFill>
              </a:rPr>
              <a:t>, medical imaging devices and, of course, </a:t>
            </a:r>
            <a:r>
              <a:rPr lang="en-US" dirty="0">
                <a:solidFill>
                  <a:srgbClr val="FF0000"/>
                </a:solidFill>
              </a:rPr>
              <a:t>digital cameras</a:t>
            </a:r>
            <a:r>
              <a:rPr lang="en-US" dirty="0">
                <a:solidFill>
                  <a:srgbClr val="0070C0"/>
                </a:solidFill>
              </a:rPr>
              <a:t>. </a:t>
            </a:r>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60</a:t>
            </a:fld>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a:bodyPr>
          <a:lstStyle/>
          <a:p>
            <a:pPr algn="just" fontAlgn="base"/>
            <a:r>
              <a:rPr lang="en-US" b="1" dirty="0">
                <a:solidFill>
                  <a:srgbClr val="00B0F0"/>
                </a:solidFill>
              </a:rPr>
              <a:t>Active-pixel sensor</a:t>
            </a:r>
            <a:r>
              <a:rPr lang="en-US" dirty="0">
                <a:solidFill>
                  <a:srgbClr val="00B0F0"/>
                </a:solidFill>
              </a:rPr>
              <a:t>: </a:t>
            </a:r>
            <a:r>
              <a:rPr lang="en-US" dirty="0">
                <a:solidFill>
                  <a:srgbClr val="0070C0"/>
                </a:solidFill>
              </a:rPr>
              <a:t>arrangement of many photosensitive elements made in CMOS technology. CMOS sensors are found in many devices such as </a:t>
            </a:r>
            <a:r>
              <a:rPr lang="en-US" dirty="0">
                <a:solidFill>
                  <a:srgbClr val="FF0000"/>
                </a:solidFill>
              </a:rPr>
              <a:t>webcams</a:t>
            </a:r>
            <a:r>
              <a:rPr lang="en-US" dirty="0">
                <a:solidFill>
                  <a:srgbClr val="0070C0"/>
                </a:solidFill>
              </a:rPr>
              <a:t>, </a:t>
            </a:r>
            <a:r>
              <a:rPr lang="en-US" dirty="0">
                <a:solidFill>
                  <a:srgbClr val="FF0000"/>
                </a:solidFill>
              </a:rPr>
              <a:t>compact digital cameras</a:t>
            </a:r>
            <a:r>
              <a:rPr lang="en-US" dirty="0">
                <a:solidFill>
                  <a:srgbClr val="0070C0"/>
                </a:solidFill>
              </a:rPr>
              <a:t>, DSLR (Digital Single Lens Reflex) cameras, control elements in production automation, digital x-ray cameras, and more.</a:t>
            </a:r>
          </a:p>
          <a:p>
            <a:pPr algn="just" fontAlgn="base"/>
            <a:r>
              <a:rPr lang="en-US" b="1" dirty="0">
                <a:solidFill>
                  <a:srgbClr val="00B0F0"/>
                </a:solidFill>
              </a:rPr>
              <a:t>Charge-coupled device</a:t>
            </a:r>
            <a:r>
              <a:rPr lang="en-US" dirty="0">
                <a:solidFill>
                  <a:srgbClr val="00B0F0"/>
                </a:solidFill>
              </a:rPr>
              <a:t>: </a:t>
            </a:r>
            <a:r>
              <a:rPr lang="en-US" dirty="0">
                <a:solidFill>
                  <a:srgbClr val="0070C0"/>
                </a:solidFill>
              </a:rPr>
              <a:t>a system of many photosensitive elements that register and then enable reading an electric signal proportional to the amount of light falling on it. </a:t>
            </a:r>
            <a:r>
              <a:rPr lang="en-US" dirty="0">
                <a:solidFill>
                  <a:srgbClr val="FF0000"/>
                </a:solidFill>
              </a:rPr>
              <a:t>Color filters </a:t>
            </a:r>
            <a:r>
              <a:rPr lang="en-US" dirty="0">
                <a:solidFill>
                  <a:srgbClr val="0070C0"/>
                </a:solidFill>
              </a:rPr>
              <a:t>used in CCD sensors can be very often found in </a:t>
            </a:r>
            <a:r>
              <a:rPr lang="en-US" dirty="0">
                <a:solidFill>
                  <a:srgbClr val="FF0000"/>
                </a:solidFill>
              </a:rPr>
              <a:t>digital cameras </a:t>
            </a:r>
            <a:r>
              <a:rPr lang="en-US" dirty="0">
                <a:solidFill>
                  <a:srgbClr val="0070C0"/>
                </a:solidFill>
              </a:rPr>
              <a:t>giving them the ability to record the intensity of a specific width of the light spectrum at a given point of the matrix.</a:t>
            </a:r>
          </a:p>
          <a:p>
            <a:endParaRPr lang="en-US" dirty="0"/>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61</a:t>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b="1" dirty="0"/>
            </a:br>
            <a:r>
              <a:rPr lang="en-US" b="1" dirty="0" err="1">
                <a:solidFill>
                  <a:srgbClr val="FF00FF"/>
                </a:solidFill>
              </a:rPr>
              <a:t>IoT</a:t>
            </a:r>
            <a:r>
              <a:rPr lang="en-US" b="1" dirty="0">
                <a:solidFill>
                  <a:srgbClr val="FF00FF"/>
                </a:solidFill>
              </a:rPr>
              <a:t> actuator types</a:t>
            </a:r>
            <a:br>
              <a:rPr lang="en-US" b="1" dirty="0">
                <a:solidFill>
                  <a:srgbClr val="FF00FF"/>
                </a:solidFill>
              </a:rPr>
            </a:br>
            <a:endParaRPr lang="en-US" dirty="0">
              <a:solidFill>
                <a:srgbClr val="FF00FF"/>
              </a:solidFill>
            </a:endParaRPr>
          </a:p>
        </p:txBody>
      </p:sp>
      <p:sp>
        <p:nvSpPr>
          <p:cNvPr id="3" name="Content Placeholder 2"/>
          <p:cNvSpPr>
            <a:spLocks noGrp="1"/>
          </p:cNvSpPr>
          <p:nvPr>
            <p:ph idx="1"/>
          </p:nvPr>
        </p:nvSpPr>
        <p:spPr/>
        <p:txBody>
          <a:bodyPr>
            <a:normAutofit/>
          </a:bodyPr>
          <a:lstStyle/>
          <a:p>
            <a:pPr algn="just"/>
            <a:r>
              <a:rPr lang="en-US" dirty="0">
                <a:solidFill>
                  <a:srgbClr val="0070C0"/>
                </a:solidFill>
              </a:rPr>
              <a:t>Actuators, as the name itself suggests, can act on their immediate environment to </a:t>
            </a:r>
            <a:r>
              <a:rPr lang="en-US" dirty="0">
                <a:solidFill>
                  <a:srgbClr val="FF0000"/>
                </a:solidFill>
              </a:rPr>
              <a:t>enable</a:t>
            </a:r>
            <a:r>
              <a:rPr lang="en-US" dirty="0">
                <a:solidFill>
                  <a:srgbClr val="0070C0"/>
                </a:solidFill>
              </a:rPr>
              <a:t> correct </a:t>
            </a:r>
            <a:r>
              <a:rPr lang="en-US" dirty="0">
                <a:solidFill>
                  <a:srgbClr val="FF0000"/>
                </a:solidFill>
              </a:rPr>
              <a:t>operation of the machines</a:t>
            </a:r>
            <a:r>
              <a:rPr lang="en-US" dirty="0">
                <a:solidFill>
                  <a:srgbClr val="0070C0"/>
                </a:solidFill>
              </a:rPr>
              <a:t> or devices they are embedded into. </a:t>
            </a:r>
          </a:p>
          <a:p>
            <a:pPr algn="just"/>
            <a:r>
              <a:rPr lang="en-US" dirty="0">
                <a:solidFill>
                  <a:srgbClr val="0070C0"/>
                </a:solidFill>
              </a:rPr>
              <a:t>Small as they are, they are rarely visible during operation, but the effects of their work can be felt in vehicles, industrial machines or any other electronic equipment involving automation technologies. </a:t>
            </a:r>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62</a:t>
            </a:fld>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descr="top_acuators_types.png"/>
          <p:cNvPicPr>
            <a:picLocks noGrp="1" noChangeAspect="1"/>
          </p:cNvPicPr>
          <p:nvPr>
            <p:ph idx="1"/>
          </p:nvPr>
        </p:nvPicPr>
        <p:blipFill>
          <a:blip r:embed="rId2"/>
          <a:stretch>
            <a:fillRect/>
          </a:stretch>
        </p:blipFill>
        <p:spPr>
          <a:xfrm>
            <a:off x="457200" y="1447800"/>
            <a:ext cx="8229600" cy="4114799"/>
          </a:xfrm>
        </p:spPr>
      </p:pic>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fontAlgn="base"/>
            <a:r>
              <a:rPr lang="en-US" b="1" dirty="0">
                <a:solidFill>
                  <a:srgbClr val="00B0F0"/>
                </a:solidFill>
              </a:rPr>
              <a:t>Linear actuators</a:t>
            </a:r>
            <a:r>
              <a:rPr lang="en-US" dirty="0">
                <a:solidFill>
                  <a:srgbClr val="00B0F0"/>
                </a:solidFill>
              </a:rPr>
              <a:t> </a:t>
            </a:r>
            <a:r>
              <a:rPr lang="en-US" dirty="0">
                <a:solidFill>
                  <a:srgbClr val="0070C0"/>
                </a:solidFill>
              </a:rPr>
              <a:t>– these are used to </a:t>
            </a:r>
            <a:r>
              <a:rPr lang="en-US" dirty="0">
                <a:solidFill>
                  <a:srgbClr val="FF0000"/>
                </a:solidFill>
              </a:rPr>
              <a:t>enable motion </a:t>
            </a:r>
            <a:r>
              <a:rPr lang="en-US" dirty="0">
                <a:solidFill>
                  <a:srgbClr val="0070C0"/>
                </a:solidFill>
              </a:rPr>
              <a:t>of objects or elements in a straight line.</a:t>
            </a:r>
          </a:p>
          <a:p>
            <a:pPr algn="just" fontAlgn="base"/>
            <a:r>
              <a:rPr lang="en-US" b="1" dirty="0">
                <a:solidFill>
                  <a:srgbClr val="00B0F0"/>
                </a:solidFill>
              </a:rPr>
              <a:t>Motors</a:t>
            </a:r>
            <a:r>
              <a:rPr lang="en-US" dirty="0"/>
              <a:t> </a:t>
            </a:r>
            <a:r>
              <a:rPr lang="en-US" dirty="0">
                <a:solidFill>
                  <a:srgbClr val="0070C0"/>
                </a:solidFill>
              </a:rPr>
              <a:t>– they enable precise </a:t>
            </a:r>
            <a:r>
              <a:rPr lang="en-US" dirty="0">
                <a:solidFill>
                  <a:srgbClr val="FF0000"/>
                </a:solidFill>
              </a:rPr>
              <a:t>rotational movements </a:t>
            </a:r>
            <a:r>
              <a:rPr lang="en-US" dirty="0">
                <a:solidFill>
                  <a:srgbClr val="0070C0"/>
                </a:solidFill>
              </a:rPr>
              <a:t>of device components or whole objects.</a:t>
            </a:r>
          </a:p>
          <a:p>
            <a:pPr algn="just" fontAlgn="base"/>
            <a:r>
              <a:rPr lang="en-US" b="1" dirty="0">
                <a:solidFill>
                  <a:srgbClr val="00B0F0"/>
                </a:solidFill>
              </a:rPr>
              <a:t>Relays</a:t>
            </a:r>
            <a:r>
              <a:rPr lang="en-US" dirty="0"/>
              <a:t> </a:t>
            </a:r>
            <a:r>
              <a:rPr lang="en-US" dirty="0">
                <a:solidFill>
                  <a:srgbClr val="0070C0"/>
                </a:solidFill>
              </a:rPr>
              <a:t>– this category includes </a:t>
            </a:r>
            <a:r>
              <a:rPr lang="en-US" dirty="0">
                <a:solidFill>
                  <a:srgbClr val="FF0000"/>
                </a:solidFill>
              </a:rPr>
              <a:t>electromagnet-based</a:t>
            </a:r>
            <a:r>
              <a:rPr lang="en-US" dirty="0">
                <a:solidFill>
                  <a:srgbClr val="0070C0"/>
                </a:solidFill>
              </a:rPr>
              <a:t> actuators to operate </a:t>
            </a:r>
            <a:r>
              <a:rPr lang="en-US" dirty="0">
                <a:solidFill>
                  <a:srgbClr val="FF0000"/>
                </a:solidFill>
              </a:rPr>
              <a:t>power switches </a:t>
            </a:r>
            <a:r>
              <a:rPr lang="en-US" dirty="0">
                <a:solidFill>
                  <a:srgbClr val="0070C0"/>
                </a:solidFill>
              </a:rPr>
              <a:t>in lamps, heaters or even smart vehicles.</a:t>
            </a:r>
          </a:p>
          <a:p>
            <a:pPr algn="just" fontAlgn="base"/>
            <a:r>
              <a:rPr lang="en-US" b="1" dirty="0">
                <a:solidFill>
                  <a:srgbClr val="00B0F0"/>
                </a:solidFill>
              </a:rPr>
              <a:t>Solenoids</a:t>
            </a:r>
            <a:r>
              <a:rPr lang="en-US" dirty="0"/>
              <a:t> </a:t>
            </a:r>
            <a:r>
              <a:rPr lang="en-US" dirty="0">
                <a:solidFill>
                  <a:srgbClr val="0070C0"/>
                </a:solidFill>
              </a:rPr>
              <a:t>– most widely used in home appliances as part of locking or triggering mechanisms, they also act as controllers in </a:t>
            </a:r>
            <a:r>
              <a:rPr lang="en-US" dirty="0" err="1">
                <a:solidFill>
                  <a:srgbClr val="0070C0"/>
                </a:solidFill>
              </a:rPr>
              <a:t>IoT</a:t>
            </a:r>
            <a:r>
              <a:rPr lang="en-US" dirty="0">
                <a:solidFill>
                  <a:srgbClr val="0070C0"/>
                </a:solidFill>
              </a:rPr>
              <a:t>-based </a:t>
            </a:r>
            <a:r>
              <a:rPr lang="en-US" dirty="0">
                <a:solidFill>
                  <a:srgbClr val="FF0000"/>
                </a:solidFill>
              </a:rPr>
              <a:t>gas and water leak </a:t>
            </a:r>
            <a:r>
              <a:rPr lang="en-US" dirty="0">
                <a:solidFill>
                  <a:srgbClr val="0070C0"/>
                </a:solidFill>
              </a:rPr>
              <a:t>monitoring systems.</a:t>
            </a:r>
          </a:p>
          <a:p>
            <a:endParaRPr lang="en-US" dirty="0"/>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64</a:t>
            </a:fld>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C3B29-E5D3-4AF2-8852-FBFBDEFA3875}"/>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AEF6A47F-B394-425B-9E2E-AB754F0712B7}"/>
              </a:ext>
            </a:extLst>
          </p:cNvPr>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a:extLst>
              <a:ext uri="{FF2B5EF4-FFF2-40B4-BE49-F238E27FC236}">
                <a16:creationId xmlns:a16="http://schemas.microsoft.com/office/drawing/2014/main" id="{0E2D9D7A-0886-4972-B76B-5BB0F8AC35A7}"/>
              </a:ext>
            </a:extLst>
          </p:cNvPr>
          <p:cNvSpPr>
            <a:spLocks noGrp="1"/>
          </p:cNvSpPr>
          <p:nvPr>
            <p:ph type="sldNum" sz="quarter" idx="12"/>
          </p:nvPr>
        </p:nvSpPr>
        <p:spPr/>
        <p:txBody>
          <a:bodyPr/>
          <a:lstStyle/>
          <a:p>
            <a:fld id="{EE64201F-0F5A-4BCA-A7D5-D29648563B3D}" type="slidenum">
              <a:rPr lang="en-US" smtClean="0"/>
              <a:pPr/>
              <a:t>65</a:t>
            </a:fld>
            <a:endParaRPr lang="en-US"/>
          </a:p>
        </p:txBody>
      </p:sp>
      <p:pic>
        <p:nvPicPr>
          <p:cNvPr id="6" name="Content Placeholder 5" descr="Different Types of Sensors">
            <a:extLst>
              <a:ext uri="{FF2B5EF4-FFF2-40B4-BE49-F238E27FC236}">
                <a16:creationId xmlns:a16="http://schemas.microsoft.com/office/drawing/2014/main" id="{2DB3C59B-E7F4-405E-9E11-EC3207BCB2C0}"/>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86872" y="1600200"/>
            <a:ext cx="5170256" cy="4525963"/>
          </a:xfrm>
          <a:prstGeom prst="rect">
            <a:avLst/>
          </a:prstGeom>
          <a:noFill/>
          <a:ln>
            <a:noFill/>
          </a:ln>
        </p:spPr>
      </p:pic>
    </p:spTree>
    <p:extLst>
      <p:ext uri="{BB962C8B-B14F-4D97-AF65-F5344CB8AC3E}">
        <p14:creationId xmlns:p14="http://schemas.microsoft.com/office/powerpoint/2010/main" val="37410227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FF"/>
                </a:solidFill>
              </a:rPr>
              <a:t>Edge Networking</a:t>
            </a:r>
          </a:p>
        </p:txBody>
      </p:sp>
      <p:sp>
        <p:nvSpPr>
          <p:cNvPr id="3" name="Content Placeholder 2"/>
          <p:cNvSpPr>
            <a:spLocks noGrp="1"/>
          </p:cNvSpPr>
          <p:nvPr>
            <p:ph idx="1"/>
          </p:nvPr>
        </p:nvSpPr>
        <p:spPr/>
        <p:txBody>
          <a:bodyPr>
            <a:normAutofit fontScale="85000" lnSpcReduction="10000"/>
          </a:bodyPr>
          <a:lstStyle/>
          <a:p>
            <a:pPr algn="just"/>
            <a:r>
              <a:rPr lang="en-IN" sz="3300" dirty="0">
                <a:solidFill>
                  <a:srgbClr val="0070C0"/>
                </a:solidFill>
              </a:rPr>
              <a:t>Embedded systems are already playing a crucial role in the development of the </a:t>
            </a:r>
            <a:r>
              <a:rPr lang="en-IN" sz="3300" dirty="0" err="1">
                <a:solidFill>
                  <a:srgbClr val="0070C0"/>
                </a:solidFill>
              </a:rPr>
              <a:t>IoT</a:t>
            </a:r>
            <a:r>
              <a:rPr lang="en-IN" sz="3300" dirty="0">
                <a:solidFill>
                  <a:srgbClr val="0070C0"/>
                </a:solidFill>
              </a:rPr>
              <a:t>. In broad strokes, there are four main components of an </a:t>
            </a:r>
            <a:r>
              <a:rPr lang="en-IN" sz="3300" dirty="0" err="1">
                <a:solidFill>
                  <a:srgbClr val="0070C0"/>
                </a:solidFill>
              </a:rPr>
              <a:t>IoT</a:t>
            </a:r>
            <a:r>
              <a:rPr lang="en-IN" sz="3300" dirty="0">
                <a:solidFill>
                  <a:srgbClr val="0070C0"/>
                </a:solidFill>
              </a:rPr>
              <a:t> system:</a:t>
            </a:r>
          </a:p>
          <a:p>
            <a:pPr>
              <a:buNone/>
            </a:pPr>
            <a:r>
              <a:rPr lang="en-IN" sz="3300" dirty="0">
                <a:solidFill>
                  <a:srgbClr val="00B050"/>
                </a:solidFill>
              </a:rPr>
              <a:t>	- The Thing itself (the device) </a:t>
            </a:r>
            <a:endParaRPr lang="en-US" sz="3300" dirty="0">
              <a:solidFill>
                <a:srgbClr val="00B050"/>
              </a:solidFill>
            </a:endParaRPr>
          </a:p>
          <a:p>
            <a:pPr>
              <a:buNone/>
            </a:pPr>
            <a:r>
              <a:rPr lang="en-IN" sz="3300" dirty="0">
                <a:solidFill>
                  <a:srgbClr val="00B050"/>
                </a:solidFill>
              </a:rPr>
              <a:t>	- The Local Network; this can include a gateway,</a:t>
            </a:r>
          </a:p>
          <a:p>
            <a:pPr>
              <a:buNone/>
            </a:pPr>
            <a:r>
              <a:rPr lang="en-IN" sz="3300" dirty="0">
                <a:solidFill>
                  <a:srgbClr val="00B050"/>
                </a:solidFill>
              </a:rPr>
              <a:t>       which translates proprietary communication </a:t>
            </a:r>
          </a:p>
          <a:p>
            <a:pPr>
              <a:buNone/>
            </a:pPr>
            <a:r>
              <a:rPr lang="en-IN" sz="3300" dirty="0">
                <a:solidFill>
                  <a:srgbClr val="00B050"/>
                </a:solidFill>
              </a:rPr>
              <a:t>       protocols to Internet Protocol</a:t>
            </a:r>
            <a:endParaRPr lang="en-US" sz="3300" dirty="0">
              <a:solidFill>
                <a:srgbClr val="00B050"/>
              </a:solidFill>
            </a:endParaRPr>
          </a:p>
          <a:p>
            <a:pPr>
              <a:buNone/>
            </a:pPr>
            <a:r>
              <a:rPr lang="en-IN" sz="3300" dirty="0">
                <a:solidFill>
                  <a:srgbClr val="00B050"/>
                </a:solidFill>
              </a:rPr>
              <a:t>	- The Internet</a:t>
            </a:r>
            <a:endParaRPr lang="en-US" sz="3300" dirty="0">
              <a:solidFill>
                <a:srgbClr val="00B050"/>
              </a:solidFill>
            </a:endParaRPr>
          </a:p>
          <a:p>
            <a:pPr>
              <a:buNone/>
            </a:pPr>
            <a:r>
              <a:rPr lang="en-IN" sz="3300" dirty="0">
                <a:solidFill>
                  <a:srgbClr val="00B050"/>
                </a:solidFill>
              </a:rPr>
              <a:t>	- Back-End Services, enterprise data systems, or PCs</a:t>
            </a:r>
          </a:p>
          <a:p>
            <a:pPr>
              <a:buNone/>
            </a:pPr>
            <a:r>
              <a:rPr lang="en-IN" sz="3300" dirty="0">
                <a:solidFill>
                  <a:srgbClr val="00B050"/>
                </a:solidFill>
              </a:rPr>
              <a:t>      and mobile devices</a:t>
            </a:r>
            <a:endParaRPr lang="en-US" sz="3300" dirty="0">
              <a:solidFill>
                <a:srgbClr val="00B050"/>
              </a:solidFill>
            </a:endParaRPr>
          </a:p>
          <a:p>
            <a:pPr algn="just"/>
            <a:endParaRPr lang="en-US" dirty="0">
              <a:solidFill>
                <a:srgbClr val="0070C0"/>
              </a:solidFill>
            </a:endParaRPr>
          </a:p>
          <a:p>
            <a:endParaRPr lang="en-US" dirty="0"/>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66</a:t>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solidFill>
                  <a:srgbClr val="00B050"/>
                </a:solidFill>
              </a:rPr>
              <a:t>Embedded Point of View:</a:t>
            </a:r>
          </a:p>
          <a:p>
            <a:endParaRPr lang="en-US" dirty="0"/>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67</a:t>
            </a:fld>
            <a:endParaRPr lang="en-US"/>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914400" y="2057400"/>
            <a:ext cx="7543800" cy="40386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IN" dirty="0">
                <a:solidFill>
                  <a:srgbClr val="00B050"/>
                </a:solidFill>
              </a:rPr>
              <a:t>Internet of Things in two broad categories:</a:t>
            </a:r>
            <a:endParaRPr lang="en-US" dirty="0">
              <a:solidFill>
                <a:srgbClr val="00B050"/>
              </a:solidFill>
            </a:endParaRPr>
          </a:p>
          <a:p>
            <a:pPr lvl="0" algn="just"/>
            <a:r>
              <a:rPr lang="en-US" dirty="0">
                <a:solidFill>
                  <a:srgbClr val="0070C0"/>
                </a:solidFill>
              </a:rPr>
              <a:t>Industrial </a:t>
            </a:r>
            <a:r>
              <a:rPr lang="en-US" dirty="0" err="1">
                <a:solidFill>
                  <a:srgbClr val="0070C0"/>
                </a:solidFill>
              </a:rPr>
              <a:t>IoT</a:t>
            </a:r>
            <a:r>
              <a:rPr lang="en-US" dirty="0">
                <a:solidFill>
                  <a:srgbClr val="0070C0"/>
                </a:solidFill>
              </a:rPr>
              <a:t>, where the local network is based on any one of many different technologies. </a:t>
            </a:r>
          </a:p>
          <a:p>
            <a:pPr lvl="0" algn="just">
              <a:buNone/>
            </a:pPr>
            <a:r>
              <a:rPr lang="en-IN" dirty="0">
                <a:solidFill>
                  <a:srgbClr val="0070C0"/>
                </a:solidFill>
              </a:rPr>
              <a:t>    The </a:t>
            </a:r>
            <a:r>
              <a:rPr lang="en-IN" dirty="0" err="1">
                <a:solidFill>
                  <a:srgbClr val="0070C0"/>
                </a:solidFill>
              </a:rPr>
              <a:t>IoT</a:t>
            </a:r>
            <a:r>
              <a:rPr lang="en-IN" dirty="0">
                <a:solidFill>
                  <a:srgbClr val="0070C0"/>
                </a:solidFill>
              </a:rPr>
              <a:t> device will typically be connected to an IP network to the global Internet.</a:t>
            </a:r>
            <a:endParaRPr lang="en-US" dirty="0">
              <a:solidFill>
                <a:srgbClr val="0070C0"/>
              </a:solidFill>
            </a:endParaRPr>
          </a:p>
          <a:p>
            <a:endParaRPr lang="en-US" dirty="0"/>
          </a:p>
          <a:p>
            <a:pPr lvl="0" algn="just"/>
            <a:r>
              <a:rPr lang="en-US" dirty="0">
                <a:solidFill>
                  <a:srgbClr val="0070C0"/>
                </a:solidFill>
              </a:rPr>
              <a:t>Commercial </a:t>
            </a:r>
            <a:r>
              <a:rPr lang="en-US" dirty="0" err="1">
                <a:solidFill>
                  <a:srgbClr val="0070C0"/>
                </a:solidFill>
              </a:rPr>
              <a:t>IoT</a:t>
            </a:r>
            <a:r>
              <a:rPr lang="en-US" dirty="0">
                <a:solidFill>
                  <a:srgbClr val="0070C0"/>
                </a:solidFill>
              </a:rPr>
              <a:t>, where local communication is typically either Bluetooth or Ethernet (wired</a:t>
            </a:r>
            <a:r>
              <a:rPr lang="en-IN" dirty="0">
                <a:solidFill>
                  <a:srgbClr val="0070C0"/>
                </a:solidFill>
              </a:rPr>
              <a:t>          or wireless). The </a:t>
            </a:r>
            <a:r>
              <a:rPr lang="en-IN" dirty="0" err="1">
                <a:solidFill>
                  <a:srgbClr val="0070C0"/>
                </a:solidFill>
              </a:rPr>
              <a:t>IoT</a:t>
            </a:r>
            <a:r>
              <a:rPr lang="en-IN" dirty="0">
                <a:solidFill>
                  <a:srgbClr val="0070C0"/>
                </a:solidFill>
              </a:rPr>
              <a:t> device will typically communicate only with local devices</a:t>
            </a:r>
            <a:endParaRPr lang="en-US" dirty="0">
              <a:solidFill>
                <a:srgbClr val="0070C0"/>
              </a:solidFill>
            </a:endParaRPr>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68</a:t>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r>
              <a:rPr lang="en-US" dirty="0">
                <a:solidFill>
                  <a:srgbClr val="00B050"/>
                </a:solidFill>
              </a:rPr>
              <a:t>Local Network: </a:t>
            </a:r>
            <a:r>
              <a:rPr lang="en-IN" dirty="0" err="1">
                <a:solidFill>
                  <a:srgbClr val="0070C0"/>
                </a:solidFill>
              </a:rPr>
              <a:t>IoT</a:t>
            </a:r>
            <a:r>
              <a:rPr lang="en-IN" dirty="0">
                <a:solidFill>
                  <a:srgbClr val="0070C0"/>
                </a:solidFill>
              </a:rPr>
              <a:t> devices are deployed in so  many different ways — in clothing, houses, buildings, campuses,  factories, and even in your body — that no single networking technology can fit all bills.</a:t>
            </a:r>
          </a:p>
          <a:p>
            <a:pPr algn="just"/>
            <a:r>
              <a:rPr lang="en-IN" dirty="0">
                <a:solidFill>
                  <a:srgbClr val="0070C0"/>
                </a:solidFill>
              </a:rPr>
              <a:t>Let’s take a factory as a typical case for an </a:t>
            </a:r>
            <a:r>
              <a:rPr lang="en-IN" dirty="0" err="1">
                <a:solidFill>
                  <a:srgbClr val="0070C0"/>
                </a:solidFill>
              </a:rPr>
              <a:t>IoT</a:t>
            </a:r>
            <a:r>
              <a:rPr lang="en-IN" dirty="0">
                <a:solidFill>
                  <a:srgbClr val="0070C0"/>
                </a:solidFill>
              </a:rPr>
              <a:t> system. A factory would need a large number of connected sensors and actuators scattered over a wide area, and a wireless technology would be the best fit.</a:t>
            </a:r>
            <a:endParaRPr lang="en-US" dirty="0">
              <a:solidFill>
                <a:srgbClr val="0070C0"/>
              </a:solidFill>
            </a:endParaRPr>
          </a:p>
          <a:p>
            <a:pPr algn="just"/>
            <a:endParaRPr lang="en-US" dirty="0">
              <a:solidFill>
                <a:srgbClr val="0070C0"/>
              </a:solidFill>
            </a:endParaRPr>
          </a:p>
          <a:p>
            <a:endParaRPr lang="en-US" dirty="0">
              <a:solidFill>
                <a:srgbClr val="00B050"/>
              </a:solidFill>
            </a:endParaRPr>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69</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FF"/>
                </a:solidFill>
              </a:rPr>
              <a:t>Data Cloud</a:t>
            </a:r>
          </a:p>
        </p:txBody>
      </p:sp>
      <p:sp>
        <p:nvSpPr>
          <p:cNvPr id="3" name="Content Placeholder 2"/>
          <p:cNvSpPr>
            <a:spLocks noGrp="1"/>
          </p:cNvSpPr>
          <p:nvPr>
            <p:ph idx="1"/>
          </p:nvPr>
        </p:nvSpPr>
        <p:spPr/>
        <p:txBody>
          <a:bodyPr/>
          <a:lstStyle/>
          <a:p>
            <a:pPr algn="just"/>
            <a:r>
              <a:rPr lang="en-US" dirty="0">
                <a:solidFill>
                  <a:srgbClr val="0070C0"/>
                </a:solidFill>
              </a:rPr>
              <a:t>Internet of things creates massive data from devices, applications and users which has to be managed in an efficient way. </a:t>
            </a:r>
          </a:p>
          <a:p>
            <a:pPr algn="just"/>
            <a:r>
              <a:rPr lang="en-US" dirty="0" err="1">
                <a:solidFill>
                  <a:srgbClr val="0070C0"/>
                </a:solidFill>
              </a:rPr>
              <a:t>IoT</a:t>
            </a:r>
            <a:r>
              <a:rPr lang="en-US" dirty="0">
                <a:solidFill>
                  <a:srgbClr val="0070C0"/>
                </a:solidFill>
              </a:rPr>
              <a:t> cloud offers tools to collect, process, manage and store huge amount of data in real time. Industries and services can easily access these data remotely and make critical decisions when necessary.</a:t>
            </a:r>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7</a:t>
            </a:fld>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IN" b="1" dirty="0">
                <a:solidFill>
                  <a:srgbClr val="00B050"/>
                </a:solidFill>
              </a:rPr>
              <a:t>Wireless Sensor Network Architecture</a:t>
            </a:r>
          </a:p>
          <a:p>
            <a:endParaRPr lang="en-IN" b="1" dirty="0"/>
          </a:p>
          <a:p>
            <a:pPr>
              <a:buNone/>
            </a:pPr>
            <a:endParaRPr lang="en-US" dirty="0"/>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70</a:t>
            </a:fld>
            <a:endParaRPr lang="en-US"/>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762000" y="2428874"/>
            <a:ext cx="7848600" cy="3438526"/>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IN" dirty="0">
                <a:solidFill>
                  <a:srgbClr val="0070C0"/>
                </a:solidFill>
              </a:rPr>
              <a:t>A wireless sensor network (WSN) is a collection of distributed sensors that monitor physical or environmental conditions, such as temperature, sound, and pressure. Data from each sensor passes through the network node-to-node.</a:t>
            </a:r>
            <a:endParaRPr lang="en-US" dirty="0">
              <a:solidFill>
                <a:srgbClr val="0070C0"/>
              </a:solidFill>
            </a:endParaRPr>
          </a:p>
          <a:p>
            <a:endParaRPr lang="en-US" dirty="0"/>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71</a:t>
            </a:fld>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IN" b="1" dirty="0">
                <a:solidFill>
                  <a:srgbClr val="00B050"/>
                </a:solidFill>
              </a:rPr>
              <a:t>WSN Nodes</a:t>
            </a:r>
            <a:endParaRPr lang="en-US" dirty="0">
              <a:solidFill>
                <a:srgbClr val="00B050"/>
              </a:solidFill>
            </a:endParaRPr>
          </a:p>
          <a:p>
            <a:pPr algn="just"/>
            <a:r>
              <a:rPr lang="en-IN" dirty="0">
                <a:solidFill>
                  <a:srgbClr val="0070C0"/>
                </a:solidFill>
              </a:rPr>
              <a:t>WSN nodes are low cost devices, so they can be deployed in high volume. They also operate at low power so that they can run on battery, or even use energy harvesting. A WSN node is an embedded system that typically performs a single function (such as measuring temperature or pressure, or turning on a light or a motor).</a:t>
            </a:r>
            <a:endParaRPr lang="en-US" dirty="0">
              <a:solidFill>
                <a:srgbClr val="0070C0"/>
              </a:solidFill>
            </a:endParaRPr>
          </a:p>
          <a:p>
            <a:endParaRPr lang="en-US" dirty="0"/>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72</a:t>
            </a:fld>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IN" dirty="0">
                <a:solidFill>
                  <a:srgbClr val="0070C0"/>
                </a:solidFill>
              </a:rPr>
              <a:t>Energy harvesting is a new technology that derives energy from external sources (for example, solar power, thermal energy, wind energy, electromagnetic radiation, kinetic energy, and more). The energy is captured and stored for use by small, low-power wireless autonomous devices, like the nodes on a WSN.</a:t>
            </a:r>
            <a:endParaRPr lang="en-US" dirty="0">
              <a:solidFill>
                <a:srgbClr val="0070C0"/>
              </a:solidFill>
            </a:endParaRPr>
          </a:p>
          <a:p>
            <a:endParaRPr lang="en-US" dirty="0"/>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73</a:t>
            </a:fld>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b="1" dirty="0">
                <a:solidFill>
                  <a:srgbClr val="00B050"/>
                </a:solidFill>
              </a:rPr>
            </a:br>
            <a:r>
              <a:rPr lang="en-IN" b="1" dirty="0">
                <a:solidFill>
                  <a:srgbClr val="00B050"/>
                </a:solidFill>
              </a:rPr>
              <a:t>WSN Edge Nodes</a:t>
            </a:r>
            <a:br>
              <a:rPr lang="en-US" dirty="0">
                <a:solidFill>
                  <a:srgbClr val="00B050"/>
                </a:solidFill>
              </a:rPr>
            </a:br>
            <a:endParaRPr lang="en-US" dirty="0"/>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74</a:t>
            </a:fld>
            <a:endParaRPr lang="en-US"/>
          </a:p>
        </p:txBody>
      </p:sp>
      <p:pic>
        <p:nvPicPr>
          <p:cNvPr id="6" name="Picture 5" descr="wsn edge networking.png"/>
          <p:cNvPicPr>
            <a:picLocks noChangeAspect="1"/>
          </p:cNvPicPr>
          <p:nvPr/>
        </p:nvPicPr>
        <p:blipFill>
          <a:blip r:embed="rId2"/>
          <a:stretch>
            <a:fillRect/>
          </a:stretch>
        </p:blipFill>
        <p:spPr>
          <a:xfrm>
            <a:off x="533400" y="2057400"/>
            <a:ext cx="8077200" cy="422443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IN" dirty="0">
                <a:solidFill>
                  <a:srgbClr val="0070C0"/>
                </a:solidFill>
              </a:rPr>
              <a:t>A WSN edge node is a WSN node that includes Internet Protocol connectivity. It acts as a gateway between the WSN and the IP network. It can also perform local processing, provide local storage, and can have a user interface.</a:t>
            </a:r>
            <a:endParaRPr lang="en-US" dirty="0">
              <a:solidFill>
                <a:srgbClr val="0070C0"/>
              </a:solidFill>
            </a:endParaRPr>
          </a:p>
          <a:p>
            <a:endParaRPr lang="en-US" dirty="0"/>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75</a:t>
            </a:fld>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IN" b="1" dirty="0">
                <a:solidFill>
                  <a:srgbClr val="00B050"/>
                </a:solidFill>
              </a:rPr>
              <a:t>WSN Technologies</a:t>
            </a:r>
            <a:endParaRPr lang="en-US" dirty="0">
              <a:solidFill>
                <a:srgbClr val="00B050"/>
              </a:solidFill>
            </a:endParaRPr>
          </a:p>
          <a:p>
            <a:pPr algn="just">
              <a:lnSpc>
                <a:spcPct val="120000"/>
              </a:lnSpc>
            </a:pPr>
            <a:r>
              <a:rPr lang="en-IN" dirty="0">
                <a:solidFill>
                  <a:srgbClr val="0070C0"/>
                </a:solidFill>
              </a:rPr>
              <a:t>The battle over the preferred networking protocol is far from over. There are multiple candidates.</a:t>
            </a:r>
            <a:endParaRPr lang="en-US" dirty="0">
              <a:solidFill>
                <a:srgbClr val="0070C0"/>
              </a:solidFill>
            </a:endParaRPr>
          </a:p>
          <a:p>
            <a:r>
              <a:rPr lang="en-IN" b="1" dirty="0">
                <a:solidFill>
                  <a:srgbClr val="00B050"/>
                </a:solidFill>
              </a:rPr>
              <a:t>Wi-Fi </a:t>
            </a:r>
            <a:endParaRPr lang="en-US" dirty="0">
              <a:solidFill>
                <a:srgbClr val="00B050"/>
              </a:solidFill>
            </a:endParaRPr>
          </a:p>
          <a:p>
            <a:pPr algn="just">
              <a:lnSpc>
                <a:spcPct val="120000"/>
              </a:lnSpc>
            </a:pPr>
            <a:r>
              <a:rPr lang="en-IN" dirty="0">
                <a:solidFill>
                  <a:srgbClr val="0070C0"/>
                </a:solidFill>
              </a:rPr>
              <a:t>The first obvious networking technology candidate for an </a:t>
            </a:r>
            <a:r>
              <a:rPr lang="en-IN" dirty="0" err="1">
                <a:solidFill>
                  <a:srgbClr val="0070C0"/>
                </a:solidFill>
              </a:rPr>
              <a:t>IoT</a:t>
            </a:r>
            <a:r>
              <a:rPr lang="en-IN" dirty="0">
                <a:solidFill>
                  <a:srgbClr val="0070C0"/>
                </a:solidFill>
              </a:rPr>
              <a:t> device is Wi-Fi, because it is so ubiquitous. Certainly, Wi-Fi can be a good solution for many applications. Almost every house that has an Internet connection has a Wi-Fi router. </a:t>
            </a:r>
            <a:endParaRPr lang="en-US" dirty="0">
              <a:solidFill>
                <a:srgbClr val="0070C0"/>
              </a:solidFill>
            </a:endParaRPr>
          </a:p>
          <a:p>
            <a:endParaRPr lang="en-US" dirty="0"/>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76</a:t>
            </a:fld>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descr="WSN Technogies.jpg"/>
          <p:cNvPicPr>
            <a:picLocks noGrp="1" noChangeAspect="1"/>
          </p:cNvPicPr>
          <p:nvPr>
            <p:ph idx="1"/>
          </p:nvPr>
        </p:nvPicPr>
        <p:blipFill>
          <a:blip r:embed="rId2"/>
          <a:stretch>
            <a:fillRect/>
          </a:stretch>
        </p:blipFill>
        <p:spPr>
          <a:xfrm>
            <a:off x="457200" y="1752600"/>
            <a:ext cx="8153400" cy="4322741"/>
          </a:xfrm>
        </p:spPr>
      </p:pic>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77</a:t>
            </a:fld>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FF00FF"/>
                </a:solidFill>
              </a:rPr>
              <a:t>Internet of Things (</a:t>
            </a:r>
            <a:r>
              <a:rPr lang="en-US" b="1" dirty="0" err="1">
                <a:solidFill>
                  <a:srgbClr val="FF00FF"/>
                </a:solidFill>
              </a:rPr>
              <a:t>IoT</a:t>
            </a:r>
            <a:r>
              <a:rPr lang="en-US" b="1" dirty="0">
                <a:solidFill>
                  <a:srgbClr val="FF00FF"/>
                </a:solidFill>
              </a:rPr>
              <a:t>) Gateways</a:t>
            </a:r>
            <a:endParaRPr lang="en-US" dirty="0">
              <a:solidFill>
                <a:srgbClr val="FF00FF"/>
              </a:solidFill>
            </a:endParaRPr>
          </a:p>
        </p:txBody>
      </p:sp>
      <p:sp>
        <p:nvSpPr>
          <p:cNvPr id="3" name="Content Placeholder 2"/>
          <p:cNvSpPr>
            <a:spLocks noGrp="1"/>
          </p:cNvSpPr>
          <p:nvPr>
            <p:ph idx="1"/>
          </p:nvPr>
        </p:nvSpPr>
        <p:spPr/>
        <p:txBody>
          <a:bodyPr/>
          <a:lstStyle/>
          <a:p>
            <a:pPr algn="just"/>
            <a:r>
              <a:rPr lang="en-US" b="1" dirty="0">
                <a:solidFill>
                  <a:srgbClr val="00B050"/>
                </a:solidFill>
              </a:rPr>
              <a:t>Gateway</a:t>
            </a:r>
            <a:r>
              <a:rPr lang="en-US" dirty="0"/>
              <a:t> provides bridge between different communication technologies which means we can say that a Gateway acts as a medium to open up connection between cloud and controller(sensors / devices) in </a:t>
            </a:r>
            <a:r>
              <a:rPr lang="en-US" u="sng" dirty="0">
                <a:hlinkClick r:id="rId2"/>
              </a:rPr>
              <a:t>Internet of Things (</a:t>
            </a:r>
            <a:r>
              <a:rPr lang="en-US" u="sng" dirty="0" err="1">
                <a:hlinkClick r:id="rId2"/>
              </a:rPr>
              <a:t>IoT</a:t>
            </a:r>
            <a:r>
              <a:rPr lang="en-US" u="sng" dirty="0">
                <a:hlinkClick r:id="rId2"/>
              </a:rPr>
              <a:t>)</a:t>
            </a:r>
            <a:r>
              <a:rPr lang="en-US" dirty="0"/>
              <a:t>. By the help of gateways it is possible to establish device to device or device to cloud communication. A gateway can be a typical hardware device or software program.</a:t>
            </a:r>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78</a:t>
            </a:fld>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FF"/>
                </a:solidFill>
              </a:rPr>
              <a:t>Gateways</a:t>
            </a:r>
          </a:p>
        </p:txBody>
      </p:sp>
      <p:pic>
        <p:nvPicPr>
          <p:cNvPr id="6" name="Content Placeholder 5" descr="gateway.png"/>
          <p:cNvPicPr>
            <a:picLocks noGrp="1" noChangeAspect="1"/>
          </p:cNvPicPr>
          <p:nvPr>
            <p:ph idx="1"/>
          </p:nvPr>
        </p:nvPicPr>
        <p:blipFill>
          <a:blip r:embed="rId2"/>
          <a:stretch>
            <a:fillRect/>
          </a:stretch>
        </p:blipFill>
        <p:spPr>
          <a:xfrm>
            <a:off x="548921" y="1600200"/>
            <a:ext cx="8046157" cy="4525963"/>
          </a:xfrm>
        </p:spPr>
      </p:pic>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79</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a:solidFill>
                  <a:srgbClr val="0070C0"/>
                </a:solidFill>
              </a:rPr>
              <a:t>Basically, IoT cloud is a sophisticated high-performance network of servers optimized to perform high-speed data processing of   devices, traffic management and deliver accurate data analysis.</a:t>
            </a:r>
          </a:p>
          <a:p>
            <a:pPr algn="just"/>
            <a:r>
              <a:rPr lang="en-US" dirty="0">
                <a:solidFill>
                  <a:srgbClr val="0070C0"/>
                </a:solidFill>
              </a:rPr>
              <a:t> Distributed management database systems are one of the indispensable components of </a:t>
            </a:r>
            <a:r>
              <a:rPr lang="en-US" dirty="0" err="1">
                <a:solidFill>
                  <a:srgbClr val="0070C0"/>
                </a:solidFill>
              </a:rPr>
              <a:t>IoT</a:t>
            </a:r>
            <a:r>
              <a:rPr lang="en-US" dirty="0">
                <a:solidFill>
                  <a:srgbClr val="0070C0"/>
                </a:solidFill>
              </a:rPr>
              <a:t> cloud.</a:t>
            </a:r>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8</a:t>
            </a:fld>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FF00FF"/>
                </a:solidFill>
              </a:rPr>
              <a:t>Key functionalities of </a:t>
            </a:r>
            <a:r>
              <a:rPr lang="en-US" b="1" dirty="0" err="1">
                <a:solidFill>
                  <a:srgbClr val="FF00FF"/>
                </a:solidFill>
              </a:rPr>
              <a:t>IoT</a:t>
            </a:r>
            <a:r>
              <a:rPr lang="en-US" b="1" dirty="0">
                <a:solidFill>
                  <a:srgbClr val="FF00FF"/>
                </a:solidFill>
              </a:rPr>
              <a:t> Gateway</a:t>
            </a:r>
            <a:endParaRPr lang="en-US" dirty="0">
              <a:solidFill>
                <a:srgbClr val="FF00FF"/>
              </a:solidFill>
            </a:endParaRPr>
          </a:p>
        </p:txBody>
      </p:sp>
      <p:sp>
        <p:nvSpPr>
          <p:cNvPr id="3" name="Content Placeholder 2"/>
          <p:cNvSpPr>
            <a:spLocks noGrp="1"/>
          </p:cNvSpPr>
          <p:nvPr>
            <p:ph idx="1"/>
          </p:nvPr>
        </p:nvSpPr>
        <p:spPr/>
        <p:txBody>
          <a:bodyPr>
            <a:normAutofit/>
          </a:bodyPr>
          <a:lstStyle/>
          <a:p>
            <a:pPr fontAlgn="base">
              <a:lnSpc>
                <a:spcPct val="150000"/>
              </a:lnSpc>
            </a:pPr>
            <a:r>
              <a:rPr lang="en-US" sz="3600" dirty="0"/>
              <a:t>Establishing communication bridge</a:t>
            </a:r>
          </a:p>
          <a:p>
            <a:pPr fontAlgn="base">
              <a:lnSpc>
                <a:spcPct val="150000"/>
              </a:lnSpc>
            </a:pPr>
            <a:r>
              <a:rPr lang="en-US" sz="3600" dirty="0"/>
              <a:t>Provides additional security.</a:t>
            </a:r>
          </a:p>
          <a:p>
            <a:pPr fontAlgn="base">
              <a:lnSpc>
                <a:spcPct val="150000"/>
              </a:lnSpc>
            </a:pPr>
            <a:r>
              <a:rPr lang="en-US" sz="3600" dirty="0"/>
              <a:t>Performs data aggregation.</a:t>
            </a:r>
          </a:p>
          <a:p>
            <a:pPr fontAlgn="base">
              <a:lnSpc>
                <a:spcPct val="150000"/>
              </a:lnSpc>
            </a:pPr>
            <a:r>
              <a:rPr lang="en-US" sz="3600" dirty="0"/>
              <a:t>Pre processing and filtering of data.</a:t>
            </a:r>
          </a:p>
          <a:p>
            <a:pPr fontAlgn="base">
              <a:lnSpc>
                <a:spcPct val="150000"/>
              </a:lnSpc>
            </a:pPr>
            <a:r>
              <a:rPr lang="en-US" sz="3600" dirty="0"/>
              <a:t>Provides local storage as a cache/ buffer.</a:t>
            </a:r>
          </a:p>
          <a:p>
            <a:endParaRPr lang="en-US" dirty="0"/>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80</a:t>
            </a:fld>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fontAlgn="base">
              <a:lnSpc>
                <a:spcPct val="150000"/>
              </a:lnSpc>
            </a:pPr>
            <a:r>
              <a:rPr lang="en-US" sz="3600" dirty="0"/>
              <a:t>Data computing at edge level.</a:t>
            </a:r>
          </a:p>
          <a:p>
            <a:pPr fontAlgn="base">
              <a:lnSpc>
                <a:spcPct val="150000"/>
              </a:lnSpc>
            </a:pPr>
            <a:r>
              <a:rPr lang="en-US" sz="3600" dirty="0"/>
              <a:t>Ability to manage entire device.</a:t>
            </a:r>
          </a:p>
          <a:p>
            <a:pPr fontAlgn="base">
              <a:lnSpc>
                <a:spcPct val="150000"/>
              </a:lnSpc>
            </a:pPr>
            <a:r>
              <a:rPr lang="en-US" sz="3600" dirty="0"/>
              <a:t>Device diagnostics.</a:t>
            </a:r>
          </a:p>
          <a:p>
            <a:pPr fontAlgn="base">
              <a:lnSpc>
                <a:spcPct val="150000"/>
              </a:lnSpc>
            </a:pPr>
            <a:r>
              <a:rPr lang="en-US" sz="3600" dirty="0"/>
              <a:t>Adding more functional capability.</a:t>
            </a:r>
          </a:p>
          <a:p>
            <a:pPr fontAlgn="base">
              <a:lnSpc>
                <a:spcPct val="150000"/>
              </a:lnSpc>
            </a:pPr>
            <a:r>
              <a:rPr lang="en-US" sz="3600" dirty="0"/>
              <a:t>Verifying protocols.</a:t>
            </a:r>
          </a:p>
          <a:p>
            <a:endParaRPr lang="en-US" dirty="0"/>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81</a:t>
            </a:fld>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FF"/>
                </a:solidFill>
              </a:rPr>
              <a:t>Working of </a:t>
            </a:r>
            <a:r>
              <a:rPr lang="en-US" dirty="0" err="1">
                <a:solidFill>
                  <a:srgbClr val="FF00FF"/>
                </a:solidFill>
              </a:rPr>
              <a:t>IoT</a:t>
            </a:r>
            <a:r>
              <a:rPr lang="en-US" dirty="0">
                <a:solidFill>
                  <a:srgbClr val="FF00FF"/>
                </a:solidFill>
              </a:rPr>
              <a:t> Gateway</a:t>
            </a:r>
          </a:p>
        </p:txBody>
      </p:sp>
      <p:sp>
        <p:nvSpPr>
          <p:cNvPr id="3" name="Content Placeholder 2"/>
          <p:cNvSpPr>
            <a:spLocks noGrp="1"/>
          </p:cNvSpPr>
          <p:nvPr>
            <p:ph idx="1"/>
          </p:nvPr>
        </p:nvSpPr>
        <p:spPr/>
        <p:txBody>
          <a:bodyPr>
            <a:normAutofit fontScale="92500" lnSpcReduction="10000"/>
          </a:bodyPr>
          <a:lstStyle/>
          <a:p>
            <a:pPr fontAlgn="base">
              <a:lnSpc>
                <a:spcPct val="150000"/>
              </a:lnSpc>
            </a:pPr>
            <a:r>
              <a:rPr lang="en-US" sz="3600" dirty="0"/>
              <a:t>Receives data from sensor network.</a:t>
            </a:r>
          </a:p>
          <a:p>
            <a:pPr fontAlgn="base">
              <a:lnSpc>
                <a:spcPct val="150000"/>
              </a:lnSpc>
            </a:pPr>
            <a:r>
              <a:rPr lang="en-US" sz="3600" dirty="0"/>
              <a:t>Performs Pre processing, filtering and cleaning on unfiltered data.</a:t>
            </a:r>
          </a:p>
          <a:p>
            <a:pPr fontAlgn="base">
              <a:lnSpc>
                <a:spcPct val="150000"/>
              </a:lnSpc>
            </a:pPr>
            <a:r>
              <a:rPr lang="en-US" sz="3600" dirty="0"/>
              <a:t>Transports into standard protocols for communication.</a:t>
            </a:r>
          </a:p>
          <a:p>
            <a:pPr fontAlgn="base">
              <a:lnSpc>
                <a:spcPct val="150000"/>
              </a:lnSpc>
            </a:pPr>
            <a:r>
              <a:rPr lang="en-US" sz="3600" dirty="0"/>
              <a:t>Sends data to cloud.</a:t>
            </a:r>
          </a:p>
          <a:p>
            <a:endParaRPr lang="en-US" dirty="0"/>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82</a:t>
            </a:fld>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CBCC42B-E58A-440D-B1D5-5B03DCF5BA9A}" type="datetime1">
              <a:rPr lang="en-US" smtClean="0"/>
              <a:t>8/2/2021</a:t>
            </a:fld>
            <a:endParaRPr lang="en-IN"/>
          </a:p>
        </p:txBody>
      </p:sp>
      <p:sp>
        <p:nvSpPr>
          <p:cNvPr id="4" name="Footer Placeholder 3"/>
          <p:cNvSpPr>
            <a:spLocks noGrp="1"/>
          </p:cNvSpPr>
          <p:nvPr>
            <p:ph type="ftr" sz="quarter" idx="11"/>
          </p:nvPr>
        </p:nvSpPr>
        <p:spPr/>
        <p:txBody>
          <a:bodyPr/>
          <a:lstStyle/>
          <a:p>
            <a:r>
              <a:rPr lang="en-IN" dirty="0"/>
              <a:t>UNIT-II</a:t>
            </a:r>
          </a:p>
        </p:txBody>
      </p:sp>
      <p:sp>
        <p:nvSpPr>
          <p:cNvPr id="5" name="Slide Number Placeholder 4"/>
          <p:cNvSpPr>
            <a:spLocks noGrp="1"/>
          </p:cNvSpPr>
          <p:nvPr>
            <p:ph type="sldNum" sz="quarter" idx="12"/>
          </p:nvPr>
        </p:nvSpPr>
        <p:spPr/>
        <p:txBody>
          <a:bodyPr/>
          <a:lstStyle/>
          <a:p>
            <a:fld id="{0E2B90DE-CA9C-452B-80F9-35262CC2B070}" type="slidenum">
              <a:rPr lang="en-IN" smtClean="0"/>
              <a:pPr/>
              <a:t>83</a:t>
            </a:fld>
            <a:endParaRPr lang="en-IN"/>
          </a:p>
        </p:txBody>
      </p:sp>
      <p:sp>
        <p:nvSpPr>
          <p:cNvPr id="6" name="TextBox 5">
            <a:extLst>
              <a:ext uri="{FF2B5EF4-FFF2-40B4-BE49-F238E27FC236}">
                <a16:creationId xmlns:a16="http://schemas.microsoft.com/office/drawing/2014/main" id="{00281EC7-1C08-4D03-B2C4-42086DE01D80}"/>
              </a:ext>
            </a:extLst>
          </p:cNvPr>
          <p:cNvSpPr txBox="1"/>
          <p:nvPr/>
        </p:nvSpPr>
        <p:spPr>
          <a:xfrm>
            <a:off x="1115616" y="2274838"/>
            <a:ext cx="7200800" cy="2308324"/>
          </a:xfrm>
          <a:prstGeom prst="rect">
            <a:avLst/>
          </a:prstGeom>
          <a:noFill/>
        </p:spPr>
        <p:txBody>
          <a:bodyPr wrap="square">
            <a:spAutoFit/>
          </a:bodyPr>
          <a:lstStyle/>
          <a:p>
            <a:pPr algn="ctr"/>
            <a:r>
              <a:rPr lang="en-US" sz="7200" b="1" kern="1800" dirty="0">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Communication      Models in IoT </a:t>
            </a:r>
            <a:endParaRPr lang="en-US" sz="7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627315"/>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84</a:t>
            </a:fld>
            <a:endParaRPr lang="en-IN"/>
          </a:p>
        </p:txBody>
      </p:sp>
      <p:sp>
        <p:nvSpPr>
          <p:cNvPr id="6" name="Content Placeholder 5"/>
          <p:cNvSpPr>
            <a:spLocks noGrp="1"/>
          </p:cNvSpPr>
          <p:nvPr>
            <p:ph sz="quarter" idx="1"/>
          </p:nvPr>
        </p:nvSpPr>
        <p:spPr/>
        <p:txBody>
          <a:bodyPr>
            <a:noAutofit/>
          </a:bodyPr>
          <a:lstStyle/>
          <a:p>
            <a:r>
              <a:rPr lang="en-US" sz="4400" dirty="0">
                <a:solidFill>
                  <a:srgbClr val="273239"/>
                </a:solidFill>
                <a:effectLst/>
                <a:latin typeface="var(--font-din)"/>
                <a:ea typeface="Times New Roman" panose="02020603050405020304" pitchFamily="18" charset="0"/>
                <a:cs typeface="Times New Roman" panose="02020603050405020304" pitchFamily="18" charset="0"/>
              </a:rPr>
              <a:t>. Communication models used in IoT have great value. The IoTs allow people and things to be connected any time, any space, with anything and anyone, using any network and any service.</a:t>
            </a:r>
            <a:endParaRPr lang="en-US" sz="4400" dirty="0">
              <a:effectLst/>
              <a:latin typeface="Calibri" panose="020F0502020204030204" pitchFamily="34" charset="0"/>
              <a:ea typeface="Calibri" panose="020F0502020204030204" pitchFamily="34" charset="0"/>
              <a:cs typeface="Latha" panose="020B0604020202020204" pitchFamily="34" charset="0"/>
            </a:endParaRPr>
          </a:p>
          <a:p>
            <a:endParaRPr lang="en-IN" sz="4400" dirty="0"/>
          </a:p>
        </p:txBody>
      </p:sp>
    </p:spTree>
    <p:extLst>
      <p:ext uri="{BB962C8B-B14F-4D97-AF65-F5344CB8AC3E}">
        <p14:creationId xmlns:p14="http://schemas.microsoft.com/office/powerpoint/2010/main" val="1985837100"/>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D2384C7-4401-40D7-B0FF-653A08557CB3}"/>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12D360D4-C9F8-4284-9247-23003C739DE8}"/>
              </a:ext>
            </a:extLst>
          </p:cNvPr>
          <p:cNvSpPr>
            <a:spLocks noGrp="1"/>
          </p:cNvSpPr>
          <p:nvPr>
            <p:ph type="sldNum" sz="quarter" idx="12"/>
          </p:nvPr>
        </p:nvSpPr>
        <p:spPr/>
        <p:txBody>
          <a:bodyPr/>
          <a:lstStyle/>
          <a:p>
            <a:fld id="{0E2B90DE-CA9C-452B-80F9-35262CC2B070}" type="slidenum">
              <a:rPr lang="en-IN" smtClean="0"/>
              <a:pPr/>
              <a:t>85</a:t>
            </a:fld>
            <a:endParaRPr lang="en-IN"/>
          </a:p>
        </p:txBody>
      </p:sp>
      <p:sp>
        <p:nvSpPr>
          <p:cNvPr id="6" name="Content Placeholder 5">
            <a:extLst>
              <a:ext uri="{FF2B5EF4-FFF2-40B4-BE49-F238E27FC236}">
                <a16:creationId xmlns:a16="http://schemas.microsoft.com/office/drawing/2014/main" id="{C79B100D-1E3F-4753-A4BE-E3A718BCAF7E}"/>
              </a:ext>
            </a:extLst>
          </p:cNvPr>
          <p:cNvSpPr>
            <a:spLocks noGrp="1"/>
          </p:cNvSpPr>
          <p:nvPr>
            <p:ph sz="quarter" idx="1"/>
          </p:nvPr>
        </p:nvSpPr>
        <p:spPr/>
        <p:txBody>
          <a:bodyPr>
            <a:normAutofit/>
          </a:bodyPr>
          <a:lstStyle/>
          <a:p>
            <a:pPr marL="0" indent="0" algn="just">
              <a:buNone/>
            </a:pPr>
            <a:r>
              <a:rPr lang="en-IN" sz="3200" dirty="0">
                <a:effectLst/>
                <a:latin typeface="Times New Roman" panose="02020603050405020304" pitchFamily="18" charset="0"/>
                <a:ea typeface="Calibri" panose="020F0502020204030204" pitchFamily="34" charset="0"/>
              </a:rPr>
              <a:t>From an operational perspective, it is useful to think about how IoT devices connect and communicate in terms of their technical communication models. In March 2015, the Internet Architecture Board (IAB) released a guiding architectural document for networking of smart objects which outlines a framework of four common communication models used by IoT devices. </a:t>
            </a:r>
            <a:endParaRPr lang="en-US" sz="3200" dirty="0"/>
          </a:p>
        </p:txBody>
      </p:sp>
    </p:spTree>
    <p:extLst>
      <p:ext uri="{BB962C8B-B14F-4D97-AF65-F5344CB8AC3E}">
        <p14:creationId xmlns:p14="http://schemas.microsoft.com/office/powerpoint/2010/main" val="3967732115"/>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D2384C7-4401-40D7-B0FF-653A08557CB3}"/>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12D360D4-C9F8-4284-9247-23003C739DE8}"/>
              </a:ext>
            </a:extLst>
          </p:cNvPr>
          <p:cNvSpPr>
            <a:spLocks noGrp="1"/>
          </p:cNvSpPr>
          <p:nvPr>
            <p:ph type="sldNum" sz="quarter" idx="12"/>
          </p:nvPr>
        </p:nvSpPr>
        <p:spPr/>
        <p:txBody>
          <a:bodyPr/>
          <a:lstStyle/>
          <a:p>
            <a:fld id="{0E2B90DE-CA9C-452B-80F9-35262CC2B070}" type="slidenum">
              <a:rPr lang="en-IN" smtClean="0"/>
              <a:pPr/>
              <a:t>86</a:t>
            </a:fld>
            <a:endParaRPr lang="en-IN"/>
          </a:p>
        </p:txBody>
      </p:sp>
      <p:sp>
        <p:nvSpPr>
          <p:cNvPr id="6" name="Content Placeholder 5">
            <a:extLst>
              <a:ext uri="{FF2B5EF4-FFF2-40B4-BE49-F238E27FC236}">
                <a16:creationId xmlns:a16="http://schemas.microsoft.com/office/drawing/2014/main" id="{C79B100D-1E3F-4753-A4BE-E3A718BCAF7E}"/>
              </a:ext>
            </a:extLst>
          </p:cNvPr>
          <p:cNvSpPr>
            <a:spLocks noGrp="1"/>
          </p:cNvSpPr>
          <p:nvPr>
            <p:ph sz="quarter" idx="1"/>
          </p:nvPr>
        </p:nvSpPr>
        <p:spPr/>
        <p:txBody>
          <a:bodyPr/>
          <a:lstStyle/>
          <a:p>
            <a:pPr marL="0" indent="0" algn="ctr">
              <a:buNone/>
            </a:pPr>
            <a:r>
              <a:rPr lang="en-IN" sz="3200" b="1" dirty="0">
                <a:solidFill>
                  <a:srgbClr val="000000"/>
                </a:solidFill>
                <a:effectLst/>
                <a:latin typeface="Times New Roman" panose="02020603050405020304" pitchFamily="18" charset="0"/>
                <a:ea typeface="Calibri" panose="020F0502020204030204" pitchFamily="34" charset="0"/>
              </a:rPr>
              <a:t>Device-to-Device Communications</a:t>
            </a:r>
            <a:endParaRPr lang="en-US" sz="3200" b="1" dirty="0">
              <a:solidFill>
                <a:srgbClr val="000000"/>
              </a:solidFill>
              <a:effectLst/>
              <a:latin typeface="Times New Roman" panose="02020603050405020304" pitchFamily="18" charset="0"/>
              <a:ea typeface="Calibri" panose="020F0502020204030204" pitchFamily="34" charset="0"/>
            </a:endParaRPr>
          </a:p>
          <a:p>
            <a:pPr marL="0" indent="0">
              <a:buNone/>
            </a:pPr>
            <a:r>
              <a:rPr lang="en-IN" sz="2800" dirty="0">
                <a:effectLst/>
                <a:latin typeface="Times New Roman" panose="02020603050405020304" pitchFamily="18" charset="0"/>
                <a:ea typeface="Calibri" panose="020F0502020204030204" pitchFamily="34" charset="0"/>
              </a:rPr>
              <a:t>The device-to-device communication model represents two or more devices that directly connect and communicate between one another, rather than through an intermediary application server. These devices communicate over many types of networks, including IP networks or the Internet. Often, however these devices use protocols like Bluetooth, Z-Wave, or ZigBee to establish direct device-to-device communications</a:t>
            </a:r>
            <a:endParaRPr lang="en-IN" sz="2800" dirty="0">
              <a:solidFill>
                <a:srgbClr val="000000"/>
              </a:solidFill>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1206919230"/>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D2384C7-4401-40D7-B0FF-653A08557CB3}"/>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12D360D4-C9F8-4284-9247-23003C739DE8}"/>
              </a:ext>
            </a:extLst>
          </p:cNvPr>
          <p:cNvSpPr>
            <a:spLocks noGrp="1"/>
          </p:cNvSpPr>
          <p:nvPr>
            <p:ph type="sldNum" sz="quarter" idx="12"/>
          </p:nvPr>
        </p:nvSpPr>
        <p:spPr/>
        <p:txBody>
          <a:bodyPr/>
          <a:lstStyle/>
          <a:p>
            <a:fld id="{0E2B90DE-CA9C-452B-80F9-35262CC2B070}" type="slidenum">
              <a:rPr lang="en-IN" smtClean="0"/>
              <a:pPr/>
              <a:t>87</a:t>
            </a:fld>
            <a:endParaRPr lang="en-IN"/>
          </a:p>
        </p:txBody>
      </p:sp>
      <p:sp>
        <p:nvSpPr>
          <p:cNvPr id="6" name="Content Placeholder 5">
            <a:extLst>
              <a:ext uri="{FF2B5EF4-FFF2-40B4-BE49-F238E27FC236}">
                <a16:creationId xmlns:a16="http://schemas.microsoft.com/office/drawing/2014/main" id="{C79B100D-1E3F-4753-A4BE-E3A718BCAF7E}"/>
              </a:ext>
            </a:extLst>
          </p:cNvPr>
          <p:cNvSpPr>
            <a:spLocks noGrp="1"/>
          </p:cNvSpPr>
          <p:nvPr>
            <p:ph sz="quarter" idx="1"/>
          </p:nvPr>
        </p:nvSpPr>
        <p:spPr/>
        <p:txBody>
          <a:bodyPr/>
          <a:lstStyle/>
          <a:p>
            <a:pPr marL="0" indent="0" algn="ctr">
              <a:buNone/>
            </a:pPr>
            <a:endParaRPr lang="en-US" dirty="0"/>
          </a:p>
        </p:txBody>
      </p:sp>
      <p:grpSp>
        <p:nvGrpSpPr>
          <p:cNvPr id="7" name=" 121">
            <a:extLst>
              <a:ext uri="{FF2B5EF4-FFF2-40B4-BE49-F238E27FC236}">
                <a16:creationId xmlns:a16="http://schemas.microsoft.com/office/drawing/2014/main" id="{DA0EAB32-D554-492E-ADB3-36E703E8086B}"/>
              </a:ext>
            </a:extLst>
          </p:cNvPr>
          <p:cNvGrpSpPr>
            <a:grpSpLocks/>
          </p:cNvGrpSpPr>
          <p:nvPr/>
        </p:nvGrpSpPr>
        <p:grpSpPr bwMode="auto">
          <a:xfrm>
            <a:off x="1043608" y="1628800"/>
            <a:ext cx="7605092" cy="4390999"/>
            <a:chOff x="1170" y="199"/>
            <a:chExt cx="8760" cy="2895"/>
          </a:xfrm>
        </p:grpSpPr>
        <p:pic>
          <p:nvPicPr>
            <p:cNvPr id="8" name=" 122">
              <a:extLst>
                <a:ext uri="{FF2B5EF4-FFF2-40B4-BE49-F238E27FC236}">
                  <a16:creationId xmlns:a16="http://schemas.microsoft.com/office/drawing/2014/main" id="{3E07A6A8-1E94-4ACA-B475-FD567C1F937B}"/>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5" y="231"/>
              <a:ext cx="1840" cy="1859"/>
            </a:xfrm>
            <a:prstGeom prst="rect">
              <a:avLst/>
            </a:prstGeom>
            <a:noFill/>
            <a:extLst>
              <a:ext uri="{909E8E84-426E-40DD-AFC4-6F175D3DCCD1}">
                <a14:hiddenFill xmlns:a14="http://schemas.microsoft.com/office/drawing/2010/main">
                  <a:solidFill>
                    <a:srgbClr val="FFFFFF"/>
                  </a:solidFill>
                </a14:hiddenFill>
              </a:ext>
            </a:extLst>
          </p:spPr>
        </p:pic>
        <p:pic>
          <p:nvPicPr>
            <p:cNvPr id="9" name=" 123">
              <a:extLst>
                <a:ext uri="{FF2B5EF4-FFF2-40B4-BE49-F238E27FC236}">
                  <a16:creationId xmlns:a16="http://schemas.microsoft.com/office/drawing/2014/main" id="{8E3418AB-7965-4464-8166-590D1B474D78}"/>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4" y="292"/>
              <a:ext cx="1657" cy="1675"/>
            </a:xfrm>
            <a:prstGeom prst="rect">
              <a:avLst/>
            </a:prstGeom>
            <a:noFill/>
            <a:extLst>
              <a:ext uri="{909E8E84-426E-40DD-AFC4-6F175D3DCCD1}">
                <a14:hiddenFill xmlns:a14="http://schemas.microsoft.com/office/drawing/2010/main">
                  <a:solidFill>
                    <a:srgbClr val="FFFFFF"/>
                  </a:solidFill>
                </a14:hiddenFill>
              </a:ext>
            </a:extLst>
          </p:spPr>
        </p:pic>
        <p:sp>
          <p:nvSpPr>
            <p:cNvPr id="10" name=" 124">
              <a:extLst>
                <a:ext uri="{FF2B5EF4-FFF2-40B4-BE49-F238E27FC236}">
                  <a16:creationId xmlns:a16="http://schemas.microsoft.com/office/drawing/2014/main" id="{37D29828-39DA-44AB-8BB4-BA61F2966230}"/>
                </a:ext>
              </a:extLst>
            </p:cNvPr>
            <p:cNvSpPr>
              <a:spLocks/>
            </p:cNvSpPr>
            <p:nvPr/>
          </p:nvSpPr>
          <p:spPr bwMode="auto">
            <a:xfrm>
              <a:off x="1584" y="292"/>
              <a:ext cx="1657" cy="1675"/>
            </a:xfrm>
            <a:custGeom>
              <a:avLst/>
              <a:gdLst>
                <a:gd name="T0" fmla="*/ 3 w 1657"/>
                <a:gd name="T1" fmla="*/ 1053 h 1675"/>
                <a:gd name="T2" fmla="*/ 29 w 1657"/>
                <a:gd name="T3" fmla="*/ 907 h 1675"/>
                <a:gd name="T4" fmla="*/ 80 w 1657"/>
                <a:gd name="T5" fmla="*/ 770 h 1675"/>
                <a:gd name="T6" fmla="*/ 151 w 1657"/>
                <a:gd name="T7" fmla="*/ 646 h 1675"/>
                <a:gd name="T8" fmla="*/ 242 w 1657"/>
                <a:gd name="T9" fmla="*/ 537 h 1675"/>
                <a:gd name="T10" fmla="*/ 350 w 1657"/>
                <a:gd name="T11" fmla="*/ 445 h 1675"/>
                <a:gd name="T12" fmla="*/ 473 w 1657"/>
                <a:gd name="T13" fmla="*/ 373 h 1675"/>
                <a:gd name="T14" fmla="*/ 608 w 1657"/>
                <a:gd name="T15" fmla="*/ 322 h 1675"/>
                <a:gd name="T16" fmla="*/ 753 w 1657"/>
                <a:gd name="T17" fmla="*/ 296 h 1675"/>
                <a:gd name="T18" fmla="*/ 903 w 1657"/>
                <a:gd name="T19" fmla="*/ 296 h 1675"/>
                <a:gd name="T20" fmla="*/ 1048 w 1657"/>
                <a:gd name="T21" fmla="*/ 322 h 1675"/>
                <a:gd name="T22" fmla="*/ 1183 w 1657"/>
                <a:gd name="T23" fmla="*/ 373 h 1675"/>
                <a:gd name="T24" fmla="*/ 1306 w 1657"/>
                <a:gd name="T25" fmla="*/ 445 h 1675"/>
                <a:gd name="T26" fmla="*/ 1414 w 1657"/>
                <a:gd name="T27" fmla="*/ 537 h 1675"/>
                <a:gd name="T28" fmla="*/ 1505 w 1657"/>
                <a:gd name="T29" fmla="*/ 646 h 1675"/>
                <a:gd name="T30" fmla="*/ 1577 w 1657"/>
                <a:gd name="T31" fmla="*/ 770 h 1675"/>
                <a:gd name="T32" fmla="*/ 1627 w 1657"/>
                <a:gd name="T33" fmla="*/ 907 h 1675"/>
                <a:gd name="T34" fmla="*/ 1653 w 1657"/>
                <a:gd name="T35" fmla="*/ 1053 h 1675"/>
                <a:gd name="T36" fmla="*/ 1653 w 1657"/>
                <a:gd name="T37" fmla="*/ 1205 h 1675"/>
                <a:gd name="T38" fmla="*/ 1627 w 1657"/>
                <a:gd name="T39" fmla="*/ 1352 h 1675"/>
                <a:gd name="T40" fmla="*/ 1577 w 1657"/>
                <a:gd name="T41" fmla="*/ 1488 h 1675"/>
                <a:gd name="T42" fmla="*/ 1505 w 1657"/>
                <a:gd name="T43" fmla="*/ 1612 h 1675"/>
                <a:gd name="T44" fmla="*/ 1414 w 1657"/>
                <a:gd name="T45" fmla="*/ 1721 h 1675"/>
                <a:gd name="T46" fmla="*/ 1306 w 1657"/>
                <a:gd name="T47" fmla="*/ 1813 h 1675"/>
                <a:gd name="T48" fmla="*/ 1183 w 1657"/>
                <a:gd name="T49" fmla="*/ 1886 h 1675"/>
                <a:gd name="T50" fmla="*/ 1048 w 1657"/>
                <a:gd name="T51" fmla="*/ 1936 h 1675"/>
                <a:gd name="T52" fmla="*/ 903 w 1657"/>
                <a:gd name="T53" fmla="*/ 1963 h 1675"/>
                <a:gd name="T54" fmla="*/ 753 w 1657"/>
                <a:gd name="T55" fmla="*/ 1963 h 1675"/>
                <a:gd name="T56" fmla="*/ 608 w 1657"/>
                <a:gd name="T57" fmla="*/ 1936 h 1675"/>
                <a:gd name="T58" fmla="*/ 473 w 1657"/>
                <a:gd name="T59" fmla="*/ 1886 h 1675"/>
                <a:gd name="T60" fmla="*/ 350 w 1657"/>
                <a:gd name="T61" fmla="*/ 1813 h 1675"/>
                <a:gd name="T62" fmla="*/ 242 w 1657"/>
                <a:gd name="T63" fmla="*/ 1721 h 1675"/>
                <a:gd name="T64" fmla="*/ 151 w 1657"/>
                <a:gd name="T65" fmla="*/ 1612 h 1675"/>
                <a:gd name="T66" fmla="*/ 80 w 1657"/>
                <a:gd name="T67" fmla="*/ 1488 h 1675"/>
                <a:gd name="T68" fmla="*/ 29 w 1657"/>
                <a:gd name="T69" fmla="*/ 1352 h 1675"/>
                <a:gd name="T70" fmla="*/ 3 w 1657"/>
                <a:gd name="T71" fmla="*/ 1205 h 167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657" h="1675">
                  <a:moveTo>
                    <a:pt x="0" y="837"/>
                  </a:moveTo>
                  <a:lnTo>
                    <a:pt x="3" y="761"/>
                  </a:lnTo>
                  <a:lnTo>
                    <a:pt x="13" y="687"/>
                  </a:lnTo>
                  <a:lnTo>
                    <a:pt x="29" y="615"/>
                  </a:lnTo>
                  <a:lnTo>
                    <a:pt x="52" y="545"/>
                  </a:lnTo>
                  <a:lnTo>
                    <a:pt x="80" y="478"/>
                  </a:lnTo>
                  <a:lnTo>
                    <a:pt x="113" y="415"/>
                  </a:lnTo>
                  <a:lnTo>
                    <a:pt x="151" y="354"/>
                  </a:lnTo>
                  <a:lnTo>
                    <a:pt x="195" y="298"/>
                  </a:lnTo>
                  <a:lnTo>
                    <a:pt x="242" y="245"/>
                  </a:lnTo>
                  <a:lnTo>
                    <a:pt x="294" y="197"/>
                  </a:lnTo>
                  <a:lnTo>
                    <a:pt x="350" y="153"/>
                  </a:lnTo>
                  <a:lnTo>
                    <a:pt x="410" y="114"/>
                  </a:lnTo>
                  <a:lnTo>
                    <a:pt x="473" y="81"/>
                  </a:lnTo>
                  <a:lnTo>
                    <a:pt x="539" y="52"/>
                  </a:lnTo>
                  <a:lnTo>
                    <a:pt x="608" y="30"/>
                  </a:lnTo>
                  <a:lnTo>
                    <a:pt x="679" y="14"/>
                  </a:lnTo>
                  <a:lnTo>
                    <a:pt x="753" y="4"/>
                  </a:lnTo>
                  <a:lnTo>
                    <a:pt x="828" y="0"/>
                  </a:lnTo>
                  <a:lnTo>
                    <a:pt x="903" y="4"/>
                  </a:lnTo>
                  <a:lnTo>
                    <a:pt x="977" y="14"/>
                  </a:lnTo>
                  <a:lnTo>
                    <a:pt x="1048" y="30"/>
                  </a:lnTo>
                  <a:lnTo>
                    <a:pt x="1117" y="52"/>
                  </a:lnTo>
                  <a:lnTo>
                    <a:pt x="1183" y="81"/>
                  </a:lnTo>
                  <a:lnTo>
                    <a:pt x="1246" y="114"/>
                  </a:lnTo>
                  <a:lnTo>
                    <a:pt x="1306" y="153"/>
                  </a:lnTo>
                  <a:lnTo>
                    <a:pt x="1362" y="197"/>
                  </a:lnTo>
                  <a:lnTo>
                    <a:pt x="1414" y="245"/>
                  </a:lnTo>
                  <a:lnTo>
                    <a:pt x="1462" y="298"/>
                  </a:lnTo>
                  <a:lnTo>
                    <a:pt x="1505" y="354"/>
                  </a:lnTo>
                  <a:lnTo>
                    <a:pt x="1543" y="415"/>
                  </a:lnTo>
                  <a:lnTo>
                    <a:pt x="1577" y="478"/>
                  </a:lnTo>
                  <a:lnTo>
                    <a:pt x="1605" y="545"/>
                  </a:lnTo>
                  <a:lnTo>
                    <a:pt x="1627" y="615"/>
                  </a:lnTo>
                  <a:lnTo>
                    <a:pt x="1643" y="687"/>
                  </a:lnTo>
                  <a:lnTo>
                    <a:pt x="1653" y="761"/>
                  </a:lnTo>
                  <a:lnTo>
                    <a:pt x="1656" y="837"/>
                  </a:lnTo>
                  <a:lnTo>
                    <a:pt x="1653" y="913"/>
                  </a:lnTo>
                  <a:lnTo>
                    <a:pt x="1643" y="988"/>
                  </a:lnTo>
                  <a:lnTo>
                    <a:pt x="1627" y="1060"/>
                  </a:lnTo>
                  <a:lnTo>
                    <a:pt x="1605" y="1129"/>
                  </a:lnTo>
                  <a:lnTo>
                    <a:pt x="1577" y="1196"/>
                  </a:lnTo>
                  <a:lnTo>
                    <a:pt x="1543" y="1260"/>
                  </a:lnTo>
                  <a:lnTo>
                    <a:pt x="1505" y="1320"/>
                  </a:lnTo>
                  <a:lnTo>
                    <a:pt x="1462" y="1377"/>
                  </a:lnTo>
                  <a:lnTo>
                    <a:pt x="1414" y="1429"/>
                  </a:lnTo>
                  <a:lnTo>
                    <a:pt x="1362" y="1477"/>
                  </a:lnTo>
                  <a:lnTo>
                    <a:pt x="1306" y="1521"/>
                  </a:lnTo>
                  <a:lnTo>
                    <a:pt x="1246" y="1560"/>
                  </a:lnTo>
                  <a:lnTo>
                    <a:pt x="1183" y="1594"/>
                  </a:lnTo>
                  <a:lnTo>
                    <a:pt x="1117" y="1622"/>
                  </a:lnTo>
                  <a:lnTo>
                    <a:pt x="1048" y="1644"/>
                  </a:lnTo>
                  <a:lnTo>
                    <a:pt x="977" y="1661"/>
                  </a:lnTo>
                  <a:lnTo>
                    <a:pt x="903" y="1671"/>
                  </a:lnTo>
                  <a:lnTo>
                    <a:pt x="828" y="1674"/>
                  </a:lnTo>
                  <a:lnTo>
                    <a:pt x="753" y="1671"/>
                  </a:lnTo>
                  <a:lnTo>
                    <a:pt x="679" y="1661"/>
                  </a:lnTo>
                  <a:lnTo>
                    <a:pt x="608" y="1644"/>
                  </a:lnTo>
                  <a:lnTo>
                    <a:pt x="539" y="1622"/>
                  </a:lnTo>
                  <a:lnTo>
                    <a:pt x="473" y="1594"/>
                  </a:lnTo>
                  <a:lnTo>
                    <a:pt x="410" y="1560"/>
                  </a:lnTo>
                  <a:lnTo>
                    <a:pt x="350" y="1521"/>
                  </a:lnTo>
                  <a:lnTo>
                    <a:pt x="294" y="1477"/>
                  </a:lnTo>
                  <a:lnTo>
                    <a:pt x="242" y="1429"/>
                  </a:lnTo>
                  <a:lnTo>
                    <a:pt x="195" y="1377"/>
                  </a:lnTo>
                  <a:lnTo>
                    <a:pt x="151" y="1320"/>
                  </a:lnTo>
                  <a:lnTo>
                    <a:pt x="113" y="1260"/>
                  </a:lnTo>
                  <a:lnTo>
                    <a:pt x="80" y="1196"/>
                  </a:lnTo>
                  <a:lnTo>
                    <a:pt x="52" y="1129"/>
                  </a:lnTo>
                  <a:lnTo>
                    <a:pt x="29" y="1060"/>
                  </a:lnTo>
                  <a:lnTo>
                    <a:pt x="13" y="988"/>
                  </a:lnTo>
                  <a:lnTo>
                    <a:pt x="3" y="913"/>
                  </a:lnTo>
                  <a:lnTo>
                    <a:pt x="0" y="837"/>
                  </a:lnTo>
                  <a:close/>
                </a:path>
              </a:pathLst>
            </a:custGeom>
            <a:noFill/>
            <a:ln w="10674">
              <a:solidFill>
                <a:srgbClr val="5B92C7"/>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pic>
          <p:nvPicPr>
            <p:cNvPr id="11" name=" 125">
              <a:extLst>
                <a:ext uri="{FF2B5EF4-FFF2-40B4-BE49-F238E27FC236}">
                  <a16:creationId xmlns:a16="http://schemas.microsoft.com/office/drawing/2014/main" id="{EFA1AC29-4BA7-47D8-8529-84A35D1DE6C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1" y="416"/>
              <a:ext cx="4515" cy="1471"/>
            </a:xfrm>
            <a:prstGeom prst="rect">
              <a:avLst/>
            </a:prstGeom>
            <a:noFill/>
            <a:extLst>
              <a:ext uri="{909E8E84-426E-40DD-AFC4-6F175D3DCCD1}">
                <a14:hiddenFill xmlns:a14="http://schemas.microsoft.com/office/drawing/2010/main">
                  <a:solidFill>
                    <a:srgbClr val="FFFFFF"/>
                  </a:solidFill>
                </a14:hiddenFill>
              </a:ext>
            </a:extLst>
          </p:spPr>
        </p:pic>
        <p:pic>
          <p:nvPicPr>
            <p:cNvPr id="12" name=" 126">
              <a:extLst>
                <a:ext uri="{FF2B5EF4-FFF2-40B4-BE49-F238E27FC236}">
                  <a16:creationId xmlns:a16="http://schemas.microsoft.com/office/drawing/2014/main" id="{BA40F20F-4247-4968-8377-40E6CB6B8BE0}"/>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1" y="485"/>
              <a:ext cx="4293" cy="1279"/>
            </a:xfrm>
            <a:prstGeom prst="rect">
              <a:avLst/>
            </a:prstGeom>
            <a:noFill/>
            <a:extLst>
              <a:ext uri="{909E8E84-426E-40DD-AFC4-6F175D3DCCD1}">
                <a14:hiddenFill xmlns:a14="http://schemas.microsoft.com/office/drawing/2010/main">
                  <a:solidFill>
                    <a:srgbClr val="FFFFFF"/>
                  </a:solidFill>
                </a14:hiddenFill>
              </a:ext>
            </a:extLst>
          </p:spPr>
        </p:pic>
        <p:sp>
          <p:nvSpPr>
            <p:cNvPr id="13" name=" 127">
              <a:extLst>
                <a:ext uri="{FF2B5EF4-FFF2-40B4-BE49-F238E27FC236}">
                  <a16:creationId xmlns:a16="http://schemas.microsoft.com/office/drawing/2014/main" id="{A5BCA258-B907-413A-81E6-D86D2569019A}"/>
                </a:ext>
              </a:extLst>
            </p:cNvPr>
            <p:cNvSpPr>
              <a:spLocks/>
            </p:cNvSpPr>
            <p:nvPr/>
          </p:nvSpPr>
          <p:spPr bwMode="auto">
            <a:xfrm>
              <a:off x="3361" y="485"/>
              <a:ext cx="4293" cy="1279"/>
            </a:xfrm>
            <a:custGeom>
              <a:avLst/>
              <a:gdLst>
                <a:gd name="T0" fmla="*/ 0 w 4293"/>
                <a:gd name="T1" fmla="*/ 1125 h 1279"/>
                <a:gd name="T2" fmla="*/ 482 w 4293"/>
                <a:gd name="T3" fmla="*/ 927 h 1279"/>
                <a:gd name="T4" fmla="*/ 482 w 4293"/>
                <a:gd name="T5" fmla="*/ 1033 h 1279"/>
                <a:gd name="T6" fmla="*/ 1113 w 4293"/>
                <a:gd name="T7" fmla="*/ 1033 h 1279"/>
                <a:gd name="T8" fmla="*/ 1113 w 4293"/>
                <a:gd name="T9" fmla="*/ 485 h 1279"/>
                <a:gd name="T10" fmla="*/ 3179 w 4293"/>
                <a:gd name="T11" fmla="*/ 485 h 1279"/>
                <a:gd name="T12" fmla="*/ 3179 w 4293"/>
                <a:gd name="T13" fmla="*/ 1033 h 1279"/>
                <a:gd name="T14" fmla="*/ 3811 w 4293"/>
                <a:gd name="T15" fmla="*/ 1033 h 1279"/>
                <a:gd name="T16" fmla="*/ 3811 w 4293"/>
                <a:gd name="T17" fmla="*/ 927 h 1279"/>
                <a:gd name="T18" fmla="*/ 4293 w 4293"/>
                <a:gd name="T19" fmla="*/ 1125 h 1279"/>
                <a:gd name="T20" fmla="*/ 3811 w 4293"/>
                <a:gd name="T21" fmla="*/ 1322 h 1279"/>
                <a:gd name="T22" fmla="*/ 3811 w 4293"/>
                <a:gd name="T23" fmla="*/ 1216 h 1279"/>
                <a:gd name="T24" fmla="*/ 3179 w 4293"/>
                <a:gd name="T25" fmla="*/ 1216 h 1279"/>
                <a:gd name="T26" fmla="*/ 3179 w 4293"/>
                <a:gd name="T27" fmla="*/ 1764 h 1279"/>
                <a:gd name="T28" fmla="*/ 1113 w 4293"/>
                <a:gd name="T29" fmla="*/ 1764 h 1279"/>
                <a:gd name="T30" fmla="*/ 1113 w 4293"/>
                <a:gd name="T31" fmla="*/ 1216 h 1279"/>
                <a:gd name="T32" fmla="*/ 482 w 4293"/>
                <a:gd name="T33" fmla="*/ 1216 h 1279"/>
                <a:gd name="T34" fmla="*/ 482 w 4293"/>
                <a:gd name="T35" fmla="*/ 1322 h 1279"/>
                <a:gd name="T36" fmla="*/ 0 w 4293"/>
                <a:gd name="T37" fmla="*/ 1125 h 127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293" h="1279">
                  <a:moveTo>
                    <a:pt x="0" y="640"/>
                  </a:moveTo>
                  <a:lnTo>
                    <a:pt x="482" y="442"/>
                  </a:lnTo>
                  <a:lnTo>
                    <a:pt x="482" y="548"/>
                  </a:lnTo>
                  <a:lnTo>
                    <a:pt x="1113" y="548"/>
                  </a:lnTo>
                  <a:lnTo>
                    <a:pt x="1113" y="0"/>
                  </a:lnTo>
                  <a:lnTo>
                    <a:pt x="3179" y="0"/>
                  </a:lnTo>
                  <a:lnTo>
                    <a:pt x="3179" y="548"/>
                  </a:lnTo>
                  <a:lnTo>
                    <a:pt x="3811" y="548"/>
                  </a:lnTo>
                  <a:lnTo>
                    <a:pt x="3811" y="442"/>
                  </a:lnTo>
                  <a:lnTo>
                    <a:pt x="4293" y="640"/>
                  </a:lnTo>
                  <a:lnTo>
                    <a:pt x="3811" y="837"/>
                  </a:lnTo>
                  <a:lnTo>
                    <a:pt x="3811" y="731"/>
                  </a:lnTo>
                  <a:lnTo>
                    <a:pt x="3179" y="731"/>
                  </a:lnTo>
                  <a:lnTo>
                    <a:pt x="3179" y="1279"/>
                  </a:lnTo>
                  <a:lnTo>
                    <a:pt x="1113" y="1279"/>
                  </a:lnTo>
                  <a:lnTo>
                    <a:pt x="1113" y="731"/>
                  </a:lnTo>
                  <a:lnTo>
                    <a:pt x="482" y="731"/>
                  </a:lnTo>
                  <a:lnTo>
                    <a:pt x="482" y="837"/>
                  </a:lnTo>
                  <a:lnTo>
                    <a:pt x="0" y="640"/>
                  </a:lnTo>
                  <a:close/>
                </a:path>
              </a:pathLst>
            </a:custGeom>
            <a:noFill/>
            <a:ln w="10722">
              <a:solidFill>
                <a:srgbClr val="A8C367"/>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pic>
          <p:nvPicPr>
            <p:cNvPr id="14" name=" 128">
              <a:extLst>
                <a:ext uri="{FF2B5EF4-FFF2-40B4-BE49-F238E27FC236}">
                  <a16:creationId xmlns:a16="http://schemas.microsoft.com/office/drawing/2014/main" id="{BB8631AF-6FD4-41D1-BBD5-12C3EA0F7016}"/>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65" y="231"/>
              <a:ext cx="1857" cy="1859"/>
            </a:xfrm>
            <a:prstGeom prst="rect">
              <a:avLst/>
            </a:prstGeom>
            <a:noFill/>
            <a:extLst>
              <a:ext uri="{909E8E84-426E-40DD-AFC4-6F175D3DCCD1}">
                <a14:hiddenFill xmlns:a14="http://schemas.microsoft.com/office/drawing/2010/main">
                  <a:solidFill>
                    <a:srgbClr val="FFFFFF"/>
                  </a:solidFill>
                </a14:hiddenFill>
              </a:ext>
            </a:extLst>
          </p:spPr>
        </p:pic>
        <p:pic>
          <p:nvPicPr>
            <p:cNvPr id="15" name=" 129">
              <a:extLst>
                <a:ext uri="{FF2B5EF4-FFF2-40B4-BE49-F238E27FC236}">
                  <a16:creationId xmlns:a16="http://schemas.microsoft.com/office/drawing/2014/main" id="{9D6D7F39-355F-4FC8-B49B-2AE58A9BCC7E}"/>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65" y="292"/>
              <a:ext cx="1657" cy="1675"/>
            </a:xfrm>
            <a:prstGeom prst="rect">
              <a:avLst/>
            </a:prstGeom>
            <a:noFill/>
            <a:extLst>
              <a:ext uri="{909E8E84-426E-40DD-AFC4-6F175D3DCCD1}">
                <a14:hiddenFill xmlns:a14="http://schemas.microsoft.com/office/drawing/2010/main">
                  <a:solidFill>
                    <a:srgbClr val="FFFFFF"/>
                  </a:solidFill>
                </a14:hiddenFill>
              </a:ext>
            </a:extLst>
          </p:spPr>
        </p:pic>
        <p:sp>
          <p:nvSpPr>
            <p:cNvPr id="16" name=" 130">
              <a:extLst>
                <a:ext uri="{FF2B5EF4-FFF2-40B4-BE49-F238E27FC236}">
                  <a16:creationId xmlns:a16="http://schemas.microsoft.com/office/drawing/2014/main" id="{A861D737-F129-4509-8E88-D4A5FBB11FBD}"/>
                </a:ext>
              </a:extLst>
            </p:cNvPr>
            <p:cNvSpPr>
              <a:spLocks/>
            </p:cNvSpPr>
            <p:nvPr/>
          </p:nvSpPr>
          <p:spPr bwMode="auto">
            <a:xfrm>
              <a:off x="7765" y="292"/>
              <a:ext cx="1657" cy="1675"/>
            </a:xfrm>
            <a:custGeom>
              <a:avLst/>
              <a:gdLst>
                <a:gd name="T0" fmla="*/ 3 w 1657"/>
                <a:gd name="T1" fmla="*/ 1053 h 1675"/>
                <a:gd name="T2" fmla="*/ 29 w 1657"/>
                <a:gd name="T3" fmla="*/ 907 h 1675"/>
                <a:gd name="T4" fmla="*/ 79 w 1657"/>
                <a:gd name="T5" fmla="*/ 770 h 1675"/>
                <a:gd name="T6" fmla="*/ 151 w 1657"/>
                <a:gd name="T7" fmla="*/ 646 h 1675"/>
                <a:gd name="T8" fmla="*/ 242 w 1657"/>
                <a:gd name="T9" fmla="*/ 537 h 1675"/>
                <a:gd name="T10" fmla="*/ 350 w 1657"/>
                <a:gd name="T11" fmla="*/ 445 h 1675"/>
                <a:gd name="T12" fmla="*/ 473 w 1657"/>
                <a:gd name="T13" fmla="*/ 373 h 1675"/>
                <a:gd name="T14" fmla="*/ 608 w 1657"/>
                <a:gd name="T15" fmla="*/ 322 h 1675"/>
                <a:gd name="T16" fmla="*/ 752 w 1657"/>
                <a:gd name="T17" fmla="*/ 296 h 1675"/>
                <a:gd name="T18" fmla="*/ 903 w 1657"/>
                <a:gd name="T19" fmla="*/ 296 h 1675"/>
                <a:gd name="T20" fmla="*/ 1048 w 1657"/>
                <a:gd name="T21" fmla="*/ 322 h 1675"/>
                <a:gd name="T22" fmla="*/ 1183 w 1657"/>
                <a:gd name="T23" fmla="*/ 373 h 1675"/>
                <a:gd name="T24" fmla="*/ 1306 w 1657"/>
                <a:gd name="T25" fmla="*/ 445 h 1675"/>
                <a:gd name="T26" fmla="*/ 1414 w 1657"/>
                <a:gd name="T27" fmla="*/ 537 h 1675"/>
                <a:gd name="T28" fmla="*/ 1505 w 1657"/>
                <a:gd name="T29" fmla="*/ 646 h 1675"/>
                <a:gd name="T30" fmla="*/ 1576 w 1657"/>
                <a:gd name="T31" fmla="*/ 770 h 1675"/>
                <a:gd name="T32" fmla="*/ 1627 w 1657"/>
                <a:gd name="T33" fmla="*/ 907 h 1675"/>
                <a:gd name="T34" fmla="*/ 1653 w 1657"/>
                <a:gd name="T35" fmla="*/ 1053 h 1675"/>
                <a:gd name="T36" fmla="*/ 1653 w 1657"/>
                <a:gd name="T37" fmla="*/ 1205 h 1675"/>
                <a:gd name="T38" fmla="*/ 1627 w 1657"/>
                <a:gd name="T39" fmla="*/ 1352 h 1675"/>
                <a:gd name="T40" fmla="*/ 1576 w 1657"/>
                <a:gd name="T41" fmla="*/ 1488 h 1675"/>
                <a:gd name="T42" fmla="*/ 1505 w 1657"/>
                <a:gd name="T43" fmla="*/ 1612 h 1675"/>
                <a:gd name="T44" fmla="*/ 1414 w 1657"/>
                <a:gd name="T45" fmla="*/ 1721 h 1675"/>
                <a:gd name="T46" fmla="*/ 1306 w 1657"/>
                <a:gd name="T47" fmla="*/ 1813 h 1675"/>
                <a:gd name="T48" fmla="*/ 1183 w 1657"/>
                <a:gd name="T49" fmla="*/ 1886 h 1675"/>
                <a:gd name="T50" fmla="*/ 1048 w 1657"/>
                <a:gd name="T51" fmla="*/ 1936 h 1675"/>
                <a:gd name="T52" fmla="*/ 903 w 1657"/>
                <a:gd name="T53" fmla="*/ 1963 h 1675"/>
                <a:gd name="T54" fmla="*/ 752 w 1657"/>
                <a:gd name="T55" fmla="*/ 1963 h 1675"/>
                <a:gd name="T56" fmla="*/ 608 w 1657"/>
                <a:gd name="T57" fmla="*/ 1936 h 1675"/>
                <a:gd name="T58" fmla="*/ 473 w 1657"/>
                <a:gd name="T59" fmla="*/ 1886 h 1675"/>
                <a:gd name="T60" fmla="*/ 350 w 1657"/>
                <a:gd name="T61" fmla="*/ 1813 h 1675"/>
                <a:gd name="T62" fmla="*/ 242 w 1657"/>
                <a:gd name="T63" fmla="*/ 1721 h 1675"/>
                <a:gd name="T64" fmla="*/ 151 w 1657"/>
                <a:gd name="T65" fmla="*/ 1612 h 1675"/>
                <a:gd name="T66" fmla="*/ 79 w 1657"/>
                <a:gd name="T67" fmla="*/ 1488 h 1675"/>
                <a:gd name="T68" fmla="*/ 29 w 1657"/>
                <a:gd name="T69" fmla="*/ 1352 h 1675"/>
                <a:gd name="T70" fmla="*/ 3 w 1657"/>
                <a:gd name="T71" fmla="*/ 1205 h 167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657" h="1675">
                  <a:moveTo>
                    <a:pt x="0" y="837"/>
                  </a:moveTo>
                  <a:lnTo>
                    <a:pt x="3" y="761"/>
                  </a:lnTo>
                  <a:lnTo>
                    <a:pt x="13" y="687"/>
                  </a:lnTo>
                  <a:lnTo>
                    <a:pt x="29" y="615"/>
                  </a:lnTo>
                  <a:lnTo>
                    <a:pt x="51" y="545"/>
                  </a:lnTo>
                  <a:lnTo>
                    <a:pt x="79" y="478"/>
                  </a:lnTo>
                  <a:lnTo>
                    <a:pt x="113" y="415"/>
                  </a:lnTo>
                  <a:lnTo>
                    <a:pt x="151" y="354"/>
                  </a:lnTo>
                  <a:lnTo>
                    <a:pt x="194" y="298"/>
                  </a:lnTo>
                  <a:lnTo>
                    <a:pt x="242" y="245"/>
                  </a:lnTo>
                  <a:lnTo>
                    <a:pt x="294" y="197"/>
                  </a:lnTo>
                  <a:lnTo>
                    <a:pt x="350" y="153"/>
                  </a:lnTo>
                  <a:lnTo>
                    <a:pt x="410" y="114"/>
                  </a:lnTo>
                  <a:lnTo>
                    <a:pt x="473" y="81"/>
                  </a:lnTo>
                  <a:lnTo>
                    <a:pt x="539" y="52"/>
                  </a:lnTo>
                  <a:lnTo>
                    <a:pt x="608" y="30"/>
                  </a:lnTo>
                  <a:lnTo>
                    <a:pt x="679" y="14"/>
                  </a:lnTo>
                  <a:lnTo>
                    <a:pt x="752" y="4"/>
                  </a:lnTo>
                  <a:lnTo>
                    <a:pt x="828" y="0"/>
                  </a:lnTo>
                  <a:lnTo>
                    <a:pt x="903" y="4"/>
                  </a:lnTo>
                  <a:lnTo>
                    <a:pt x="977" y="14"/>
                  </a:lnTo>
                  <a:lnTo>
                    <a:pt x="1048" y="30"/>
                  </a:lnTo>
                  <a:lnTo>
                    <a:pt x="1117" y="52"/>
                  </a:lnTo>
                  <a:lnTo>
                    <a:pt x="1183" y="81"/>
                  </a:lnTo>
                  <a:lnTo>
                    <a:pt x="1246" y="114"/>
                  </a:lnTo>
                  <a:lnTo>
                    <a:pt x="1306" y="153"/>
                  </a:lnTo>
                  <a:lnTo>
                    <a:pt x="1361" y="197"/>
                  </a:lnTo>
                  <a:lnTo>
                    <a:pt x="1414" y="245"/>
                  </a:lnTo>
                  <a:lnTo>
                    <a:pt x="1461" y="298"/>
                  </a:lnTo>
                  <a:lnTo>
                    <a:pt x="1505" y="354"/>
                  </a:lnTo>
                  <a:lnTo>
                    <a:pt x="1543" y="415"/>
                  </a:lnTo>
                  <a:lnTo>
                    <a:pt x="1576" y="478"/>
                  </a:lnTo>
                  <a:lnTo>
                    <a:pt x="1604" y="545"/>
                  </a:lnTo>
                  <a:lnTo>
                    <a:pt x="1627" y="615"/>
                  </a:lnTo>
                  <a:lnTo>
                    <a:pt x="1643" y="687"/>
                  </a:lnTo>
                  <a:lnTo>
                    <a:pt x="1653" y="761"/>
                  </a:lnTo>
                  <a:lnTo>
                    <a:pt x="1656" y="837"/>
                  </a:lnTo>
                  <a:lnTo>
                    <a:pt x="1653" y="913"/>
                  </a:lnTo>
                  <a:lnTo>
                    <a:pt x="1643" y="988"/>
                  </a:lnTo>
                  <a:lnTo>
                    <a:pt x="1627" y="1060"/>
                  </a:lnTo>
                  <a:lnTo>
                    <a:pt x="1604" y="1129"/>
                  </a:lnTo>
                  <a:lnTo>
                    <a:pt x="1576" y="1196"/>
                  </a:lnTo>
                  <a:lnTo>
                    <a:pt x="1543" y="1260"/>
                  </a:lnTo>
                  <a:lnTo>
                    <a:pt x="1505" y="1320"/>
                  </a:lnTo>
                  <a:lnTo>
                    <a:pt x="1461" y="1377"/>
                  </a:lnTo>
                  <a:lnTo>
                    <a:pt x="1414" y="1429"/>
                  </a:lnTo>
                  <a:lnTo>
                    <a:pt x="1361" y="1477"/>
                  </a:lnTo>
                  <a:lnTo>
                    <a:pt x="1306" y="1521"/>
                  </a:lnTo>
                  <a:lnTo>
                    <a:pt x="1246" y="1560"/>
                  </a:lnTo>
                  <a:lnTo>
                    <a:pt x="1183" y="1594"/>
                  </a:lnTo>
                  <a:lnTo>
                    <a:pt x="1117" y="1622"/>
                  </a:lnTo>
                  <a:lnTo>
                    <a:pt x="1048" y="1644"/>
                  </a:lnTo>
                  <a:lnTo>
                    <a:pt x="977" y="1661"/>
                  </a:lnTo>
                  <a:lnTo>
                    <a:pt x="903" y="1671"/>
                  </a:lnTo>
                  <a:lnTo>
                    <a:pt x="828" y="1674"/>
                  </a:lnTo>
                  <a:lnTo>
                    <a:pt x="752" y="1671"/>
                  </a:lnTo>
                  <a:lnTo>
                    <a:pt x="679" y="1661"/>
                  </a:lnTo>
                  <a:lnTo>
                    <a:pt x="608" y="1644"/>
                  </a:lnTo>
                  <a:lnTo>
                    <a:pt x="539" y="1622"/>
                  </a:lnTo>
                  <a:lnTo>
                    <a:pt x="473" y="1594"/>
                  </a:lnTo>
                  <a:lnTo>
                    <a:pt x="410" y="1560"/>
                  </a:lnTo>
                  <a:lnTo>
                    <a:pt x="350" y="1521"/>
                  </a:lnTo>
                  <a:lnTo>
                    <a:pt x="294" y="1477"/>
                  </a:lnTo>
                  <a:lnTo>
                    <a:pt x="242" y="1429"/>
                  </a:lnTo>
                  <a:lnTo>
                    <a:pt x="194" y="1377"/>
                  </a:lnTo>
                  <a:lnTo>
                    <a:pt x="151" y="1320"/>
                  </a:lnTo>
                  <a:lnTo>
                    <a:pt x="113" y="1260"/>
                  </a:lnTo>
                  <a:lnTo>
                    <a:pt x="79" y="1196"/>
                  </a:lnTo>
                  <a:lnTo>
                    <a:pt x="51" y="1129"/>
                  </a:lnTo>
                  <a:lnTo>
                    <a:pt x="29" y="1060"/>
                  </a:lnTo>
                  <a:lnTo>
                    <a:pt x="13" y="988"/>
                  </a:lnTo>
                  <a:lnTo>
                    <a:pt x="3" y="913"/>
                  </a:lnTo>
                  <a:lnTo>
                    <a:pt x="0" y="837"/>
                  </a:lnTo>
                  <a:close/>
                </a:path>
              </a:pathLst>
            </a:custGeom>
            <a:noFill/>
            <a:ln w="10674">
              <a:solidFill>
                <a:srgbClr val="5B92C7"/>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17" name=" 131">
              <a:extLst>
                <a:ext uri="{FF2B5EF4-FFF2-40B4-BE49-F238E27FC236}">
                  <a16:creationId xmlns:a16="http://schemas.microsoft.com/office/drawing/2014/main" id="{FE672CA6-BB7B-4531-A4D2-FF97974980C4}"/>
                </a:ext>
              </a:extLst>
            </p:cNvPr>
            <p:cNvSpPr>
              <a:spLocks/>
            </p:cNvSpPr>
            <p:nvPr/>
          </p:nvSpPr>
          <p:spPr bwMode="auto">
            <a:xfrm>
              <a:off x="1170" y="199"/>
              <a:ext cx="8760" cy="2895"/>
            </a:xfrm>
            <a:prstGeom prst="rect">
              <a:avLst/>
            </a:prstGeom>
            <a:noFill/>
            <a:ln w="9525">
              <a:solidFill>
                <a:srgbClr val="9EC2E9"/>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18" name=" 132">
              <a:extLst>
                <a:ext uri="{FF2B5EF4-FFF2-40B4-BE49-F238E27FC236}">
                  <a16:creationId xmlns:a16="http://schemas.microsoft.com/office/drawing/2014/main" id="{038C7C5B-5C1E-47D9-A452-75F74E6826FE}"/>
                </a:ext>
              </a:extLst>
            </p:cNvPr>
            <p:cNvSpPr txBox="1">
              <a:spLocks/>
            </p:cNvSpPr>
            <p:nvPr/>
          </p:nvSpPr>
          <p:spPr bwMode="auto">
            <a:xfrm>
              <a:off x="1386" y="2699"/>
              <a:ext cx="8420"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ct val="115000"/>
                </a:lnSpc>
                <a:spcAft>
                  <a:spcPts val="1000"/>
                </a:spcAft>
              </a:pPr>
              <a:r>
                <a:rPr lang="en-IN" sz="1100">
                  <a:effectLst/>
                  <a:latin typeface="Calibri" panose="020F0502020204030204" pitchFamily="34"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 name=" 133">
              <a:extLst>
                <a:ext uri="{FF2B5EF4-FFF2-40B4-BE49-F238E27FC236}">
                  <a16:creationId xmlns:a16="http://schemas.microsoft.com/office/drawing/2014/main" id="{88AE81F7-626E-435A-8CCC-61F9D1AF0686}"/>
                </a:ext>
              </a:extLst>
            </p:cNvPr>
            <p:cNvSpPr txBox="1">
              <a:spLocks/>
            </p:cNvSpPr>
            <p:nvPr/>
          </p:nvSpPr>
          <p:spPr bwMode="auto">
            <a:xfrm>
              <a:off x="7961" y="2038"/>
              <a:ext cx="1523"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ct val="115000"/>
                </a:lnSpc>
                <a:spcBef>
                  <a:spcPts val="45"/>
                </a:spcBef>
                <a:spcAft>
                  <a:spcPts val="1000"/>
                </a:spcAft>
              </a:pPr>
              <a:r>
                <a:rPr lang="en-IN" sz="1150">
                  <a:effectLst/>
                  <a:latin typeface="Trebuchet MS" panose="020B0603020202020204" pitchFamily="34" charset="0"/>
                  <a:ea typeface="Calibri" panose="020F0502020204030204" pitchFamily="34" charset="0"/>
                  <a:cs typeface="Times New Roman" panose="02020603050405020304" pitchFamily="18" charset="0"/>
                </a:rPr>
                <a:t>Manufacturer 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0" name=" 134">
              <a:extLst>
                <a:ext uri="{FF2B5EF4-FFF2-40B4-BE49-F238E27FC236}">
                  <a16:creationId xmlns:a16="http://schemas.microsoft.com/office/drawing/2014/main" id="{7ABD5BAA-A9EA-40FC-A2FE-58F2BA5226DC}"/>
                </a:ext>
              </a:extLst>
            </p:cNvPr>
            <p:cNvSpPr txBox="1">
              <a:spLocks/>
            </p:cNvSpPr>
            <p:nvPr/>
          </p:nvSpPr>
          <p:spPr bwMode="auto">
            <a:xfrm>
              <a:off x="4389" y="2069"/>
              <a:ext cx="2237"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ct val="115000"/>
                </a:lnSpc>
                <a:spcBef>
                  <a:spcPts val="25"/>
                </a:spcBef>
                <a:spcAft>
                  <a:spcPts val="1000"/>
                </a:spcAft>
              </a:pPr>
              <a:r>
                <a:rPr lang="en-IN" sz="1000" b="1">
                  <a:effectLst/>
                  <a:latin typeface="Trebuchet MS" panose="020B0603020202020204" pitchFamily="34" charset="0"/>
                  <a:ea typeface="Calibri" panose="020F0502020204030204" pitchFamily="34" charset="0"/>
                  <a:cs typeface="Times New Roman" panose="02020603050405020304" pitchFamily="18" charset="0"/>
                </a:rPr>
                <a:t>Bluetooth,Z+Wave,ZigBee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 135">
              <a:extLst>
                <a:ext uri="{FF2B5EF4-FFF2-40B4-BE49-F238E27FC236}">
                  <a16:creationId xmlns:a16="http://schemas.microsoft.com/office/drawing/2014/main" id="{F6B778D3-F10D-4929-ADEE-4BD2DB6F8446}"/>
                </a:ext>
              </a:extLst>
            </p:cNvPr>
            <p:cNvSpPr txBox="1">
              <a:spLocks/>
            </p:cNvSpPr>
            <p:nvPr/>
          </p:nvSpPr>
          <p:spPr bwMode="auto">
            <a:xfrm>
              <a:off x="1654" y="2015"/>
              <a:ext cx="1531"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ct val="115000"/>
                </a:lnSpc>
                <a:spcBef>
                  <a:spcPts val="45"/>
                </a:spcBef>
                <a:spcAft>
                  <a:spcPts val="1000"/>
                </a:spcAft>
              </a:pPr>
              <a:r>
                <a:rPr lang="en-IN" sz="1150">
                  <a:effectLst/>
                  <a:latin typeface="Trebuchet MS" panose="020B0603020202020204" pitchFamily="34" charset="0"/>
                  <a:ea typeface="Calibri" panose="020F0502020204030204" pitchFamily="34" charset="0"/>
                  <a:cs typeface="Times New Roman" panose="02020603050405020304" pitchFamily="18" charset="0"/>
                </a:rPr>
                <a:t>Manufacturer 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 136">
              <a:extLst>
                <a:ext uri="{FF2B5EF4-FFF2-40B4-BE49-F238E27FC236}">
                  <a16:creationId xmlns:a16="http://schemas.microsoft.com/office/drawing/2014/main" id="{3C67E47A-D0EC-4916-B6A4-7797EFC301D5}"/>
                </a:ext>
              </a:extLst>
            </p:cNvPr>
            <p:cNvSpPr txBox="1">
              <a:spLocks/>
            </p:cNvSpPr>
            <p:nvPr/>
          </p:nvSpPr>
          <p:spPr bwMode="auto">
            <a:xfrm>
              <a:off x="8193" y="778"/>
              <a:ext cx="829" cy="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R="7620" indent="67310">
                <a:lnSpc>
                  <a:spcPct val="101000"/>
                </a:lnSpc>
                <a:spcBef>
                  <a:spcPts val="40"/>
                </a:spcBef>
                <a:spcAft>
                  <a:spcPts val="1000"/>
                </a:spcAft>
              </a:pPr>
              <a:r>
                <a:rPr lang="en-IN" sz="1500">
                  <a:effectLst/>
                  <a:latin typeface="Trebuchet MS" panose="020B0603020202020204" pitchFamily="34" charset="0"/>
                  <a:ea typeface="Calibri" panose="020F0502020204030204" pitchFamily="34" charset="0"/>
                  <a:cs typeface="Times New Roman" panose="02020603050405020304" pitchFamily="18" charset="0"/>
                </a:rPr>
                <a:t>Light Switch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 137">
              <a:extLst>
                <a:ext uri="{FF2B5EF4-FFF2-40B4-BE49-F238E27FC236}">
                  <a16:creationId xmlns:a16="http://schemas.microsoft.com/office/drawing/2014/main" id="{E393749A-EBE1-4008-B36B-0D691BFC6BE4}"/>
                </a:ext>
              </a:extLst>
            </p:cNvPr>
            <p:cNvSpPr txBox="1">
              <a:spLocks/>
            </p:cNvSpPr>
            <p:nvPr/>
          </p:nvSpPr>
          <p:spPr bwMode="auto">
            <a:xfrm>
              <a:off x="4982" y="774"/>
              <a:ext cx="1081" cy="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indent="4445" algn="ctr">
                <a:lnSpc>
                  <a:spcPct val="101000"/>
                </a:lnSpc>
                <a:spcBef>
                  <a:spcPts val="40"/>
                </a:spcBef>
                <a:spcAft>
                  <a:spcPts val="1000"/>
                </a:spcAft>
              </a:pPr>
              <a:r>
                <a:rPr lang="en-IN" sz="1500">
                  <a:effectLst/>
                  <a:latin typeface="Trebuchet MS" panose="020B0603020202020204" pitchFamily="34" charset="0"/>
                  <a:ea typeface="Calibri" panose="020F0502020204030204" pitchFamily="34" charset="0"/>
                  <a:cs typeface="Times New Roman" panose="02020603050405020304" pitchFamily="18" charset="0"/>
                </a:rPr>
                <a:t>Wireless Network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 138">
              <a:extLst>
                <a:ext uri="{FF2B5EF4-FFF2-40B4-BE49-F238E27FC236}">
                  <a16:creationId xmlns:a16="http://schemas.microsoft.com/office/drawing/2014/main" id="{EE7F94ED-414E-48F4-BD8D-E1A23C333700}"/>
                </a:ext>
              </a:extLst>
            </p:cNvPr>
            <p:cNvSpPr txBox="1">
              <a:spLocks/>
            </p:cNvSpPr>
            <p:nvPr/>
          </p:nvSpPr>
          <p:spPr bwMode="auto">
            <a:xfrm>
              <a:off x="2118" y="778"/>
              <a:ext cx="617" cy="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14605" marR="8890" indent="-15240">
                <a:lnSpc>
                  <a:spcPct val="101000"/>
                </a:lnSpc>
                <a:spcBef>
                  <a:spcPts val="40"/>
                </a:spcBef>
                <a:spcAft>
                  <a:spcPts val="1000"/>
                </a:spcAft>
              </a:pPr>
              <a:r>
                <a:rPr lang="en-IN" sz="1500">
                  <a:effectLst/>
                  <a:latin typeface="Trebuchet MS" panose="020B0603020202020204" pitchFamily="34" charset="0"/>
                  <a:ea typeface="Calibri" panose="020F0502020204030204" pitchFamily="34" charset="0"/>
                  <a:cs typeface="Times New Roman" panose="02020603050405020304" pitchFamily="18" charset="0"/>
                </a:rPr>
                <a:t>Light Bulb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3613551797"/>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D2384C7-4401-40D7-B0FF-653A08557CB3}"/>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12D360D4-C9F8-4284-9247-23003C739DE8}"/>
              </a:ext>
            </a:extLst>
          </p:cNvPr>
          <p:cNvSpPr>
            <a:spLocks noGrp="1"/>
          </p:cNvSpPr>
          <p:nvPr>
            <p:ph type="sldNum" sz="quarter" idx="12"/>
          </p:nvPr>
        </p:nvSpPr>
        <p:spPr/>
        <p:txBody>
          <a:bodyPr/>
          <a:lstStyle/>
          <a:p>
            <a:fld id="{0E2B90DE-CA9C-452B-80F9-35262CC2B070}" type="slidenum">
              <a:rPr lang="en-IN" smtClean="0"/>
              <a:pPr/>
              <a:t>88</a:t>
            </a:fld>
            <a:endParaRPr lang="en-IN"/>
          </a:p>
        </p:txBody>
      </p:sp>
      <p:sp>
        <p:nvSpPr>
          <p:cNvPr id="6" name="Content Placeholder 5">
            <a:extLst>
              <a:ext uri="{FF2B5EF4-FFF2-40B4-BE49-F238E27FC236}">
                <a16:creationId xmlns:a16="http://schemas.microsoft.com/office/drawing/2014/main" id="{C79B100D-1E3F-4753-A4BE-E3A718BCAF7E}"/>
              </a:ext>
            </a:extLst>
          </p:cNvPr>
          <p:cNvSpPr>
            <a:spLocks noGrp="1"/>
          </p:cNvSpPr>
          <p:nvPr>
            <p:ph sz="quarter" idx="1"/>
          </p:nvPr>
        </p:nvSpPr>
        <p:spPr/>
        <p:txBody>
          <a:bodyPr>
            <a:normAutofit/>
          </a:bodyPr>
          <a:lstStyle/>
          <a:p>
            <a:pPr algn="just"/>
            <a:r>
              <a:rPr lang="en-IN" sz="2800" dirty="0">
                <a:solidFill>
                  <a:srgbClr val="000000"/>
                </a:solidFill>
                <a:effectLst/>
                <a:latin typeface="Times New Roman" panose="02020603050405020304" pitchFamily="18" charset="0"/>
                <a:ea typeface="Calibri" panose="020F0502020204030204" pitchFamily="34" charset="0"/>
              </a:rPr>
              <a:t>These device-to-device networks allow devices that adhere to a particular communication protocol to communicate and exchange messages to achieve their function. This communication model is commonly used in applications like home automation systems, which typically use small data packets of information to communicate between devices with relatively low data rate requirements. </a:t>
            </a:r>
            <a:endParaRPr lang="en-US" sz="2800" dirty="0"/>
          </a:p>
        </p:txBody>
      </p:sp>
    </p:spTree>
    <p:extLst>
      <p:ext uri="{BB962C8B-B14F-4D97-AF65-F5344CB8AC3E}">
        <p14:creationId xmlns:p14="http://schemas.microsoft.com/office/powerpoint/2010/main" val="2329752521"/>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D2384C7-4401-40D7-B0FF-653A08557CB3}"/>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12D360D4-C9F8-4284-9247-23003C739DE8}"/>
              </a:ext>
            </a:extLst>
          </p:cNvPr>
          <p:cNvSpPr>
            <a:spLocks noGrp="1"/>
          </p:cNvSpPr>
          <p:nvPr>
            <p:ph type="sldNum" sz="quarter" idx="12"/>
          </p:nvPr>
        </p:nvSpPr>
        <p:spPr/>
        <p:txBody>
          <a:bodyPr/>
          <a:lstStyle/>
          <a:p>
            <a:fld id="{0E2B90DE-CA9C-452B-80F9-35262CC2B070}" type="slidenum">
              <a:rPr lang="en-IN" smtClean="0"/>
              <a:pPr/>
              <a:t>89</a:t>
            </a:fld>
            <a:endParaRPr lang="en-IN"/>
          </a:p>
        </p:txBody>
      </p:sp>
      <p:sp>
        <p:nvSpPr>
          <p:cNvPr id="6" name="Content Placeholder 5">
            <a:extLst>
              <a:ext uri="{FF2B5EF4-FFF2-40B4-BE49-F238E27FC236}">
                <a16:creationId xmlns:a16="http://schemas.microsoft.com/office/drawing/2014/main" id="{C79B100D-1E3F-4753-A4BE-E3A718BCAF7E}"/>
              </a:ext>
            </a:extLst>
          </p:cNvPr>
          <p:cNvSpPr>
            <a:spLocks noGrp="1"/>
          </p:cNvSpPr>
          <p:nvPr>
            <p:ph sz="quarter" idx="1"/>
          </p:nvPr>
        </p:nvSpPr>
        <p:spPr/>
        <p:txBody>
          <a:bodyPr>
            <a:normAutofit/>
          </a:bodyPr>
          <a:lstStyle/>
          <a:p>
            <a:pPr algn="just"/>
            <a:r>
              <a:rPr lang="en-IN" sz="3200" dirty="0">
                <a:solidFill>
                  <a:srgbClr val="000000"/>
                </a:solidFill>
                <a:effectLst/>
                <a:latin typeface="Times New Roman" panose="02020603050405020304" pitchFamily="18" charset="0"/>
                <a:ea typeface="Calibri" panose="020F0502020204030204" pitchFamily="34" charset="0"/>
              </a:rPr>
              <a:t>Residential IoT devices like light bulbs, light switches, thermostats, and door locks normally send small amounts of information to each other (e.g. a door lock status message or turn on light command) in a home automation scenario.</a:t>
            </a:r>
            <a:endParaRPr lang="en-US" sz="3200" dirty="0"/>
          </a:p>
        </p:txBody>
      </p:sp>
    </p:spTree>
    <p:extLst>
      <p:ext uri="{BB962C8B-B14F-4D97-AF65-F5344CB8AC3E}">
        <p14:creationId xmlns:p14="http://schemas.microsoft.com/office/powerpoint/2010/main" val="279936040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FF"/>
                </a:solidFill>
              </a:rPr>
              <a:t>User Interface</a:t>
            </a:r>
          </a:p>
        </p:txBody>
      </p:sp>
      <p:sp>
        <p:nvSpPr>
          <p:cNvPr id="3" name="Content Placeholder 2"/>
          <p:cNvSpPr>
            <a:spLocks noGrp="1"/>
          </p:cNvSpPr>
          <p:nvPr>
            <p:ph idx="1"/>
          </p:nvPr>
        </p:nvSpPr>
        <p:spPr/>
        <p:txBody>
          <a:bodyPr/>
          <a:lstStyle/>
          <a:p>
            <a:pPr algn="just"/>
            <a:r>
              <a:rPr lang="en-US" dirty="0">
                <a:solidFill>
                  <a:srgbClr val="0070C0"/>
                </a:solidFill>
              </a:rPr>
              <a:t>User interfaces are the visible, tangible part of the </a:t>
            </a:r>
            <a:r>
              <a:rPr lang="en-US" dirty="0" err="1">
                <a:solidFill>
                  <a:srgbClr val="0070C0"/>
                </a:solidFill>
              </a:rPr>
              <a:t>IoT</a:t>
            </a:r>
            <a:r>
              <a:rPr lang="en-US" dirty="0">
                <a:solidFill>
                  <a:srgbClr val="0070C0"/>
                </a:solidFill>
              </a:rPr>
              <a:t> system which can be accessible by users. </a:t>
            </a:r>
          </a:p>
          <a:p>
            <a:pPr algn="just"/>
            <a:r>
              <a:rPr lang="en-US" dirty="0">
                <a:solidFill>
                  <a:srgbClr val="0070C0"/>
                </a:solidFill>
              </a:rPr>
              <a:t>Designers will have to make sure a well-designed user interface for minimum effort for users and encourage more interactions.</a:t>
            </a:r>
          </a:p>
        </p:txBody>
      </p:sp>
      <p:sp>
        <p:nvSpPr>
          <p:cNvPr id="4" name="Date Placeholder 3"/>
          <p:cNvSpPr>
            <a:spLocks noGrp="1"/>
          </p:cNvSpPr>
          <p:nvPr>
            <p:ph type="dt" sz="half" idx="10"/>
          </p:nvPr>
        </p:nvSpPr>
        <p:spPr/>
        <p:txBody>
          <a:bodyPr/>
          <a:lstStyle/>
          <a:p>
            <a:fld id="{60A18933-A8BA-4D17-9897-950384F8A8E9}" type="datetime1">
              <a:rPr lang="en-US" smtClean="0"/>
              <a:pPr/>
              <a:t>8/2/2021</a:t>
            </a:fld>
            <a:endParaRPr lang="en-US"/>
          </a:p>
        </p:txBody>
      </p:sp>
      <p:sp>
        <p:nvSpPr>
          <p:cNvPr id="5" name="Slide Number Placeholder 4"/>
          <p:cNvSpPr>
            <a:spLocks noGrp="1"/>
          </p:cNvSpPr>
          <p:nvPr>
            <p:ph type="sldNum" sz="quarter" idx="12"/>
          </p:nvPr>
        </p:nvSpPr>
        <p:spPr/>
        <p:txBody>
          <a:bodyPr/>
          <a:lstStyle/>
          <a:p>
            <a:fld id="{EE64201F-0F5A-4BCA-A7D5-D29648563B3D}" type="slidenum">
              <a:rPr lang="en-US" smtClean="0"/>
              <a:pPr/>
              <a:t>9</a:t>
            </a:fld>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D2384C7-4401-40D7-B0FF-653A08557CB3}"/>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12D360D4-C9F8-4284-9247-23003C739DE8}"/>
              </a:ext>
            </a:extLst>
          </p:cNvPr>
          <p:cNvSpPr>
            <a:spLocks noGrp="1"/>
          </p:cNvSpPr>
          <p:nvPr>
            <p:ph type="sldNum" sz="quarter" idx="12"/>
          </p:nvPr>
        </p:nvSpPr>
        <p:spPr/>
        <p:txBody>
          <a:bodyPr/>
          <a:lstStyle/>
          <a:p>
            <a:fld id="{0E2B90DE-CA9C-452B-80F9-35262CC2B070}" type="slidenum">
              <a:rPr lang="en-IN" smtClean="0"/>
              <a:pPr/>
              <a:t>90</a:t>
            </a:fld>
            <a:endParaRPr lang="en-IN"/>
          </a:p>
        </p:txBody>
      </p:sp>
      <p:sp>
        <p:nvSpPr>
          <p:cNvPr id="6" name="Content Placeholder 5">
            <a:extLst>
              <a:ext uri="{FF2B5EF4-FFF2-40B4-BE49-F238E27FC236}">
                <a16:creationId xmlns:a16="http://schemas.microsoft.com/office/drawing/2014/main" id="{C79B100D-1E3F-4753-A4BE-E3A718BCAF7E}"/>
              </a:ext>
            </a:extLst>
          </p:cNvPr>
          <p:cNvSpPr>
            <a:spLocks noGrp="1"/>
          </p:cNvSpPr>
          <p:nvPr>
            <p:ph sz="quarter" idx="1"/>
          </p:nvPr>
        </p:nvSpPr>
        <p:spPr/>
        <p:txBody>
          <a:bodyPr>
            <a:normAutofit/>
          </a:bodyPr>
          <a:lstStyle/>
          <a:p>
            <a:pPr algn="just"/>
            <a:r>
              <a:rPr lang="en-IN" sz="3200" dirty="0">
                <a:solidFill>
                  <a:srgbClr val="000000"/>
                </a:solidFill>
                <a:effectLst/>
                <a:latin typeface="Times New Roman" panose="02020603050405020304" pitchFamily="18" charset="0"/>
                <a:ea typeface="Calibri" panose="020F0502020204030204" pitchFamily="34" charset="0"/>
              </a:rPr>
              <a:t>From the user’s point of view, this often means that underlying device-to-device communication2 protocols are not compatible, forcing the user to select a family of devices that employ a common protocol. </a:t>
            </a:r>
            <a:endParaRPr lang="en-US" sz="3200" dirty="0"/>
          </a:p>
        </p:txBody>
      </p:sp>
    </p:spTree>
    <p:extLst>
      <p:ext uri="{BB962C8B-B14F-4D97-AF65-F5344CB8AC3E}">
        <p14:creationId xmlns:p14="http://schemas.microsoft.com/office/powerpoint/2010/main" val="3393377478"/>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D2384C7-4401-40D7-B0FF-653A08557CB3}"/>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12D360D4-C9F8-4284-9247-23003C739DE8}"/>
              </a:ext>
            </a:extLst>
          </p:cNvPr>
          <p:cNvSpPr>
            <a:spLocks noGrp="1"/>
          </p:cNvSpPr>
          <p:nvPr>
            <p:ph type="sldNum" sz="quarter" idx="12"/>
          </p:nvPr>
        </p:nvSpPr>
        <p:spPr/>
        <p:txBody>
          <a:bodyPr/>
          <a:lstStyle/>
          <a:p>
            <a:fld id="{0E2B90DE-CA9C-452B-80F9-35262CC2B070}" type="slidenum">
              <a:rPr lang="en-IN" smtClean="0"/>
              <a:pPr/>
              <a:t>91</a:t>
            </a:fld>
            <a:endParaRPr lang="en-IN"/>
          </a:p>
        </p:txBody>
      </p:sp>
      <p:sp>
        <p:nvSpPr>
          <p:cNvPr id="6" name="Content Placeholder 5">
            <a:extLst>
              <a:ext uri="{FF2B5EF4-FFF2-40B4-BE49-F238E27FC236}">
                <a16:creationId xmlns:a16="http://schemas.microsoft.com/office/drawing/2014/main" id="{C79B100D-1E3F-4753-A4BE-E3A718BCAF7E}"/>
              </a:ext>
            </a:extLst>
          </p:cNvPr>
          <p:cNvSpPr>
            <a:spLocks noGrp="1"/>
          </p:cNvSpPr>
          <p:nvPr>
            <p:ph sz="quarter" idx="1"/>
          </p:nvPr>
        </p:nvSpPr>
        <p:spPr/>
        <p:txBody>
          <a:bodyPr>
            <a:normAutofit/>
          </a:bodyPr>
          <a:lstStyle/>
          <a:p>
            <a:pPr algn="just"/>
            <a:r>
              <a:rPr lang="en-IN" sz="3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While these incompatibilities limit user choice to devices within a particular protocol family, the user benefits from knowing that products within a particular family tend to communicate well.</a:t>
            </a:r>
            <a:endParaRPr lang="en-US" sz="3200" dirty="0">
              <a:effectLst/>
              <a:latin typeface="Trebuchet MS" panose="020B0603020202020204" pitchFamily="34" charset="0"/>
              <a:ea typeface="Trebuchet MS" panose="020B0603020202020204" pitchFamily="34" charset="0"/>
              <a:cs typeface="Times New Roman" panose="02020603050405020304" pitchFamily="18" charset="0"/>
            </a:endParaRPr>
          </a:p>
          <a:p>
            <a:pPr algn="just"/>
            <a:endParaRPr lang="en-US" sz="3200" dirty="0"/>
          </a:p>
        </p:txBody>
      </p:sp>
    </p:spTree>
    <p:extLst>
      <p:ext uri="{BB962C8B-B14F-4D97-AF65-F5344CB8AC3E}">
        <p14:creationId xmlns:p14="http://schemas.microsoft.com/office/powerpoint/2010/main" val="3819821339"/>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D2384C7-4401-40D7-B0FF-653A08557CB3}"/>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12D360D4-C9F8-4284-9247-23003C739DE8}"/>
              </a:ext>
            </a:extLst>
          </p:cNvPr>
          <p:cNvSpPr>
            <a:spLocks noGrp="1"/>
          </p:cNvSpPr>
          <p:nvPr>
            <p:ph type="sldNum" sz="quarter" idx="12"/>
          </p:nvPr>
        </p:nvSpPr>
        <p:spPr/>
        <p:txBody>
          <a:bodyPr/>
          <a:lstStyle/>
          <a:p>
            <a:fld id="{0E2B90DE-CA9C-452B-80F9-35262CC2B070}" type="slidenum">
              <a:rPr lang="en-IN" smtClean="0"/>
              <a:pPr/>
              <a:t>92</a:t>
            </a:fld>
            <a:endParaRPr lang="en-IN"/>
          </a:p>
        </p:txBody>
      </p:sp>
      <p:sp>
        <p:nvSpPr>
          <p:cNvPr id="6" name="Content Placeholder 5">
            <a:extLst>
              <a:ext uri="{FF2B5EF4-FFF2-40B4-BE49-F238E27FC236}">
                <a16:creationId xmlns:a16="http://schemas.microsoft.com/office/drawing/2014/main" id="{C79B100D-1E3F-4753-A4BE-E3A718BCAF7E}"/>
              </a:ext>
            </a:extLst>
          </p:cNvPr>
          <p:cNvSpPr>
            <a:spLocks noGrp="1"/>
          </p:cNvSpPr>
          <p:nvPr>
            <p:ph sz="quarter" idx="1"/>
          </p:nvPr>
        </p:nvSpPr>
        <p:spPr/>
        <p:txBody>
          <a:bodyPr>
            <a:normAutofit/>
          </a:bodyPr>
          <a:lstStyle/>
          <a:p>
            <a:pPr marL="0" indent="0" algn="just">
              <a:buNone/>
            </a:pPr>
            <a:r>
              <a:rPr lang="en-IN" sz="2800" b="1" dirty="0">
                <a:solidFill>
                  <a:srgbClr val="000000"/>
                </a:solidFill>
                <a:effectLst/>
                <a:latin typeface="Times New Roman" panose="02020603050405020304" pitchFamily="18" charset="0"/>
                <a:ea typeface="Calibri" panose="020F0502020204030204" pitchFamily="34" charset="0"/>
              </a:rPr>
              <a:t>Device-to-Cloud Communications</a:t>
            </a:r>
          </a:p>
          <a:p>
            <a:pPr marL="0" indent="0" algn="just">
              <a:buNone/>
            </a:pPr>
            <a:r>
              <a:rPr lang="en-IN" sz="2800" dirty="0">
                <a:effectLst/>
                <a:latin typeface="Times New Roman" panose="02020603050405020304" pitchFamily="18" charset="0"/>
                <a:ea typeface="Calibri" panose="020F0502020204030204" pitchFamily="34" charset="0"/>
              </a:rPr>
              <a:t>In a device-to-cloud communication model, the IoT device connects directly to an Internet cloud service like an application service provider to exchange data and control message traffic. This approach frequently takes advantage of existing communications mechanisms like traditional wired Ethernet or Wi-Fi connections to establish a connection between the device and the IP network, which ultimately connects to the cloud service. </a:t>
            </a:r>
            <a:endParaRPr lang="en-US" sz="2800" dirty="0"/>
          </a:p>
        </p:txBody>
      </p:sp>
    </p:spTree>
    <p:extLst>
      <p:ext uri="{BB962C8B-B14F-4D97-AF65-F5344CB8AC3E}">
        <p14:creationId xmlns:p14="http://schemas.microsoft.com/office/powerpoint/2010/main" val="394188713"/>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D2384C7-4401-40D7-B0FF-653A08557CB3}"/>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12D360D4-C9F8-4284-9247-23003C739DE8}"/>
              </a:ext>
            </a:extLst>
          </p:cNvPr>
          <p:cNvSpPr>
            <a:spLocks noGrp="1"/>
          </p:cNvSpPr>
          <p:nvPr>
            <p:ph type="sldNum" sz="quarter" idx="12"/>
          </p:nvPr>
        </p:nvSpPr>
        <p:spPr/>
        <p:txBody>
          <a:bodyPr/>
          <a:lstStyle/>
          <a:p>
            <a:fld id="{0E2B90DE-CA9C-452B-80F9-35262CC2B070}" type="slidenum">
              <a:rPr lang="en-IN" smtClean="0"/>
              <a:pPr/>
              <a:t>93</a:t>
            </a:fld>
            <a:endParaRPr lang="en-IN"/>
          </a:p>
        </p:txBody>
      </p:sp>
      <p:sp>
        <p:nvSpPr>
          <p:cNvPr id="6" name="Content Placeholder 5">
            <a:extLst>
              <a:ext uri="{FF2B5EF4-FFF2-40B4-BE49-F238E27FC236}">
                <a16:creationId xmlns:a16="http://schemas.microsoft.com/office/drawing/2014/main" id="{C79B100D-1E3F-4753-A4BE-E3A718BCAF7E}"/>
              </a:ext>
            </a:extLst>
          </p:cNvPr>
          <p:cNvSpPr>
            <a:spLocks noGrp="1"/>
          </p:cNvSpPr>
          <p:nvPr>
            <p:ph sz="quarter" idx="1"/>
          </p:nvPr>
        </p:nvSpPr>
        <p:spPr/>
        <p:txBody>
          <a:bodyPr/>
          <a:lstStyle/>
          <a:p>
            <a:pPr algn="ctr"/>
            <a:endParaRPr lang="en-US" dirty="0"/>
          </a:p>
        </p:txBody>
      </p:sp>
      <p:grpSp>
        <p:nvGrpSpPr>
          <p:cNvPr id="7" name=" 139">
            <a:extLst>
              <a:ext uri="{FF2B5EF4-FFF2-40B4-BE49-F238E27FC236}">
                <a16:creationId xmlns:a16="http://schemas.microsoft.com/office/drawing/2014/main" id="{E1713072-E341-4701-91DC-FFE4BC48E108}"/>
              </a:ext>
            </a:extLst>
          </p:cNvPr>
          <p:cNvGrpSpPr>
            <a:grpSpLocks/>
          </p:cNvGrpSpPr>
          <p:nvPr/>
        </p:nvGrpSpPr>
        <p:grpSpPr bwMode="auto">
          <a:xfrm>
            <a:off x="914400" y="1447800"/>
            <a:ext cx="7734300" cy="4429472"/>
            <a:chOff x="1170" y="192"/>
            <a:chExt cx="8760" cy="3300"/>
          </a:xfrm>
        </p:grpSpPr>
        <p:pic>
          <p:nvPicPr>
            <p:cNvPr id="8" name=" 140">
              <a:extLst>
                <a:ext uri="{FF2B5EF4-FFF2-40B4-BE49-F238E27FC236}">
                  <a16:creationId xmlns:a16="http://schemas.microsoft.com/office/drawing/2014/main" id="{6877CC9A-D17C-41B9-BF80-F2ED101A28CD}"/>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6" y="302"/>
              <a:ext cx="2458" cy="1470"/>
            </a:xfrm>
            <a:prstGeom prst="rect">
              <a:avLst/>
            </a:prstGeom>
            <a:noFill/>
            <a:extLst>
              <a:ext uri="{909E8E84-426E-40DD-AFC4-6F175D3DCCD1}">
                <a14:hiddenFill xmlns:a14="http://schemas.microsoft.com/office/drawing/2010/main">
                  <a:solidFill>
                    <a:srgbClr val="FFFFFF"/>
                  </a:solidFill>
                </a14:hiddenFill>
              </a:ext>
            </a:extLst>
          </p:spPr>
        </p:pic>
        <p:pic>
          <p:nvPicPr>
            <p:cNvPr id="9" name=" 141">
              <a:extLst>
                <a:ext uri="{FF2B5EF4-FFF2-40B4-BE49-F238E27FC236}">
                  <a16:creationId xmlns:a16="http://schemas.microsoft.com/office/drawing/2014/main" id="{16145CF5-25EA-4480-884C-90DF1F79AAD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0" y="367"/>
              <a:ext cx="2297" cy="1297"/>
            </a:xfrm>
            <a:prstGeom prst="rect">
              <a:avLst/>
            </a:prstGeom>
            <a:noFill/>
            <a:extLst>
              <a:ext uri="{909E8E84-426E-40DD-AFC4-6F175D3DCCD1}">
                <a14:hiddenFill xmlns:a14="http://schemas.microsoft.com/office/drawing/2010/main">
                  <a:solidFill>
                    <a:srgbClr val="FFFFFF"/>
                  </a:solidFill>
                </a14:hiddenFill>
              </a:ext>
            </a:extLst>
          </p:spPr>
        </p:pic>
        <p:sp>
          <p:nvSpPr>
            <p:cNvPr id="10" name=" 142">
              <a:extLst>
                <a:ext uri="{FF2B5EF4-FFF2-40B4-BE49-F238E27FC236}">
                  <a16:creationId xmlns:a16="http://schemas.microsoft.com/office/drawing/2014/main" id="{0FAEF870-2192-4696-A434-A4B13A67D762}"/>
                </a:ext>
              </a:extLst>
            </p:cNvPr>
            <p:cNvSpPr>
              <a:spLocks/>
            </p:cNvSpPr>
            <p:nvPr/>
          </p:nvSpPr>
          <p:spPr bwMode="auto">
            <a:xfrm>
              <a:off x="4390" y="367"/>
              <a:ext cx="2297" cy="1297"/>
            </a:xfrm>
            <a:custGeom>
              <a:avLst/>
              <a:gdLst>
                <a:gd name="T0" fmla="*/ 205 w 2297"/>
                <a:gd name="T1" fmla="*/ 730 h 1297"/>
                <a:gd name="T2" fmla="*/ 255 w 2297"/>
                <a:gd name="T3" fmla="*/ 615 h 1297"/>
                <a:gd name="T4" fmla="*/ 363 w 2297"/>
                <a:gd name="T5" fmla="*/ 528 h 1297"/>
                <a:gd name="T6" fmla="*/ 514 w 2297"/>
                <a:gd name="T7" fmla="*/ 483 h 1297"/>
                <a:gd name="T8" fmla="*/ 633 w 2297"/>
                <a:gd name="T9" fmla="*/ 486 h 1297"/>
                <a:gd name="T10" fmla="*/ 744 w 2297"/>
                <a:gd name="T11" fmla="*/ 519 h 1297"/>
                <a:gd name="T12" fmla="*/ 845 w 2297"/>
                <a:gd name="T13" fmla="*/ 435 h 1297"/>
                <a:gd name="T14" fmla="*/ 983 w 2297"/>
                <a:gd name="T15" fmla="*/ 403 h 1297"/>
                <a:gd name="T16" fmla="*/ 1127 w 2297"/>
                <a:gd name="T17" fmla="*/ 428 h 1297"/>
                <a:gd name="T18" fmla="*/ 1236 w 2297"/>
                <a:gd name="T19" fmla="*/ 419 h 1297"/>
                <a:gd name="T20" fmla="*/ 1361 w 2297"/>
                <a:gd name="T21" fmla="*/ 369 h 1297"/>
                <a:gd name="T22" fmla="*/ 1504 w 2297"/>
                <a:gd name="T23" fmla="*/ 385 h 1297"/>
                <a:gd name="T24" fmla="*/ 1548 w 2297"/>
                <a:gd name="T25" fmla="*/ 408 h 1297"/>
                <a:gd name="T26" fmla="*/ 1585 w 2297"/>
                <a:gd name="T27" fmla="*/ 437 h 1297"/>
                <a:gd name="T28" fmla="*/ 1721 w 2297"/>
                <a:gd name="T29" fmla="*/ 372 h 1297"/>
                <a:gd name="T30" fmla="*/ 1878 w 2297"/>
                <a:gd name="T31" fmla="*/ 381 h 1297"/>
                <a:gd name="T32" fmla="*/ 2005 w 2297"/>
                <a:gd name="T33" fmla="*/ 466 h 1297"/>
                <a:gd name="T34" fmla="*/ 2118 w 2297"/>
                <a:gd name="T35" fmla="*/ 559 h 1297"/>
                <a:gd name="T36" fmla="*/ 2226 w 2297"/>
                <a:gd name="T37" fmla="*/ 663 h 1297"/>
                <a:gd name="T38" fmla="*/ 2235 w 2297"/>
                <a:gd name="T39" fmla="*/ 798 h 1297"/>
                <a:gd name="T40" fmla="*/ 2227 w 2297"/>
                <a:gd name="T41" fmla="*/ 817 h 1297"/>
                <a:gd name="T42" fmla="*/ 2264 w 2297"/>
                <a:gd name="T43" fmla="*/ 882 h 1297"/>
                <a:gd name="T44" fmla="*/ 2296 w 2297"/>
                <a:gd name="T45" fmla="*/ 1001 h 1297"/>
                <a:gd name="T46" fmla="*/ 2259 w 2297"/>
                <a:gd name="T47" fmla="*/ 1119 h 1297"/>
                <a:gd name="T48" fmla="*/ 2155 w 2297"/>
                <a:gd name="T49" fmla="*/ 1215 h 1297"/>
                <a:gd name="T50" fmla="*/ 1987 w 2297"/>
                <a:gd name="T51" fmla="*/ 1270 h 1297"/>
                <a:gd name="T52" fmla="*/ 1944 w 2297"/>
                <a:gd name="T53" fmla="*/ 1389 h 1297"/>
                <a:gd name="T54" fmla="*/ 1833 w 2297"/>
                <a:gd name="T55" fmla="*/ 1473 h 1297"/>
                <a:gd name="T56" fmla="*/ 1677 w 2297"/>
                <a:gd name="T57" fmla="*/ 1504 h 1297"/>
                <a:gd name="T58" fmla="*/ 1594 w 2297"/>
                <a:gd name="T59" fmla="*/ 1494 h 1297"/>
                <a:gd name="T60" fmla="*/ 1517 w 2297"/>
                <a:gd name="T61" fmla="*/ 1468 h 1297"/>
                <a:gd name="T62" fmla="*/ 1436 w 2297"/>
                <a:gd name="T63" fmla="*/ 1576 h 1297"/>
                <a:gd name="T64" fmla="*/ 1307 w 2297"/>
                <a:gd name="T65" fmla="*/ 1645 h 1297"/>
                <a:gd name="T66" fmla="*/ 1151 w 2297"/>
                <a:gd name="T67" fmla="*/ 1664 h 1297"/>
                <a:gd name="T68" fmla="*/ 1012 w 2297"/>
                <a:gd name="T69" fmla="*/ 1635 h 1297"/>
                <a:gd name="T70" fmla="*/ 914 w 2297"/>
                <a:gd name="T71" fmla="*/ 1579 h 1297"/>
                <a:gd name="T72" fmla="*/ 800 w 2297"/>
                <a:gd name="T73" fmla="*/ 1569 h 1297"/>
                <a:gd name="T74" fmla="*/ 643 w 2297"/>
                <a:gd name="T75" fmla="*/ 1587 h 1297"/>
                <a:gd name="T76" fmla="*/ 491 w 2297"/>
                <a:gd name="T77" fmla="*/ 1557 h 1297"/>
                <a:gd name="T78" fmla="*/ 362 w 2297"/>
                <a:gd name="T79" fmla="*/ 1485 h 1297"/>
                <a:gd name="T80" fmla="*/ 308 w 2297"/>
                <a:gd name="T81" fmla="*/ 1428 h 1297"/>
                <a:gd name="T82" fmla="*/ 167 w 2297"/>
                <a:gd name="T83" fmla="*/ 1406 h 1297"/>
                <a:gd name="T84" fmla="*/ 71 w 2297"/>
                <a:gd name="T85" fmla="*/ 1327 h 1297"/>
                <a:gd name="T86" fmla="*/ 61 w 2297"/>
                <a:gd name="T87" fmla="*/ 1196 h 1297"/>
                <a:gd name="T88" fmla="*/ 112 w 2297"/>
                <a:gd name="T89" fmla="*/ 1130 h 1297"/>
                <a:gd name="T90" fmla="*/ 5 w 2297"/>
                <a:gd name="T91" fmla="*/ 1021 h 1297"/>
                <a:gd name="T92" fmla="*/ 29 w 2297"/>
                <a:gd name="T93" fmla="*/ 885 h 1297"/>
                <a:gd name="T94" fmla="*/ 104 w 2297"/>
                <a:gd name="T95" fmla="*/ 826 h 1297"/>
                <a:gd name="T96" fmla="*/ 205 w 2297"/>
                <a:gd name="T97" fmla="*/ 798 h 12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297" h="1297">
                  <a:moveTo>
                    <a:pt x="207" y="427"/>
                  </a:moveTo>
                  <a:lnTo>
                    <a:pt x="205" y="363"/>
                  </a:lnTo>
                  <a:lnTo>
                    <a:pt x="222" y="303"/>
                  </a:lnTo>
                  <a:lnTo>
                    <a:pt x="255" y="248"/>
                  </a:lnTo>
                  <a:lnTo>
                    <a:pt x="302" y="200"/>
                  </a:lnTo>
                  <a:lnTo>
                    <a:pt x="363" y="161"/>
                  </a:lnTo>
                  <a:lnTo>
                    <a:pt x="434" y="132"/>
                  </a:lnTo>
                  <a:lnTo>
                    <a:pt x="514" y="116"/>
                  </a:lnTo>
                  <a:lnTo>
                    <a:pt x="574" y="114"/>
                  </a:lnTo>
                  <a:lnTo>
                    <a:pt x="633" y="119"/>
                  </a:lnTo>
                  <a:lnTo>
                    <a:pt x="690" y="132"/>
                  </a:lnTo>
                  <a:lnTo>
                    <a:pt x="744" y="152"/>
                  </a:lnTo>
                  <a:lnTo>
                    <a:pt x="788" y="104"/>
                  </a:lnTo>
                  <a:lnTo>
                    <a:pt x="845" y="68"/>
                  </a:lnTo>
                  <a:lnTo>
                    <a:pt x="911" y="45"/>
                  </a:lnTo>
                  <a:lnTo>
                    <a:pt x="983" y="36"/>
                  </a:lnTo>
                  <a:lnTo>
                    <a:pt x="1056" y="41"/>
                  </a:lnTo>
                  <a:lnTo>
                    <a:pt x="1127" y="61"/>
                  </a:lnTo>
                  <a:lnTo>
                    <a:pt x="1193" y="99"/>
                  </a:lnTo>
                  <a:lnTo>
                    <a:pt x="1236" y="52"/>
                  </a:lnTo>
                  <a:lnTo>
                    <a:pt x="1294" y="20"/>
                  </a:lnTo>
                  <a:lnTo>
                    <a:pt x="1361" y="2"/>
                  </a:lnTo>
                  <a:lnTo>
                    <a:pt x="1433" y="1"/>
                  </a:lnTo>
                  <a:lnTo>
                    <a:pt x="1504" y="18"/>
                  </a:lnTo>
                  <a:lnTo>
                    <a:pt x="1527" y="29"/>
                  </a:lnTo>
                  <a:lnTo>
                    <a:pt x="1548" y="41"/>
                  </a:lnTo>
                  <a:lnTo>
                    <a:pt x="1568" y="54"/>
                  </a:lnTo>
                  <a:lnTo>
                    <a:pt x="1585" y="70"/>
                  </a:lnTo>
                  <a:lnTo>
                    <a:pt x="1648" y="29"/>
                  </a:lnTo>
                  <a:lnTo>
                    <a:pt x="1721" y="5"/>
                  </a:lnTo>
                  <a:lnTo>
                    <a:pt x="1800" y="0"/>
                  </a:lnTo>
                  <a:lnTo>
                    <a:pt x="1878" y="14"/>
                  </a:lnTo>
                  <a:lnTo>
                    <a:pt x="1949" y="47"/>
                  </a:lnTo>
                  <a:lnTo>
                    <a:pt x="2005" y="99"/>
                  </a:lnTo>
                  <a:lnTo>
                    <a:pt x="2036" y="163"/>
                  </a:lnTo>
                  <a:lnTo>
                    <a:pt x="2118" y="192"/>
                  </a:lnTo>
                  <a:lnTo>
                    <a:pt x="2183" y="237"/>
                  </a:lnTo>
                  <a:lnTo>
                    <a:pt x="2226" y="296"/>
                  </a:lnTo>
                  <a:lnTo>
                    <a:pt x="2244" y="362"/>
                  </a:lnTo>
                  <a:lnTo>
                    <a:pt x="2235" y="431"/>
                  </a:lnTo>
                  <a:lnTo>
                    <a:pt x="2231" y="441"/>
                  </a:lnTo>
                  <a:lnTo>
                    <a:pt x="2227" y="450"/>
                  </a:lnTo>
                  <a:lnTo>
                    <a:pt x="2222" y="460"/>
                  </a:lnTo>
                  <a:lnTo>
                    <a:pt x="2264" y="515"/>
                  </a:lnTo>
                  <a:lnTo>
                    <a:pt x="2289" y="573"/>
                  </a:lnTo>
                  <a:lnTo>
                    <a:pt x="2296" y="634"/>
                  </a:lnTo>
                  <a:lnTo>
                    <a:pt x="2286" y="694"/>
                  </a:lnTo>
                  <a:lnTo>
                    <a:pt x="2259" y="752"/>
                  </a:lnTo>
                  <a:lnTo>
                    <a:pt x="2215" y="804"/>
                  </a:lnTo>
                  <a:lnTo>
                    <a:pt x="2155" y="848"/>
                  </a:lnTo>
                  <a:lnTo>
                    <a:pt x="2076" y="884"/>
                  </a:lnTo>
                  <a:lnTo>
                    <a:pt x="1987" y="903"/>
                  </a:lnTo>
                  <a:lnTo>
                    <a:pt x="1976" y="965"/>
                  </a:lnTo>
                  <a:lnTo>
                    <a:pt x="1944" y="1022"/>
                  </a:lnTo>
                  <a:lnTo>
                    <a:pt x="1895" y="1069"/>
                  </a:lnTo>
                  <a:lnTo>
                    <a:pt x="1833" y="1106"/>
                  </a:lnTo>
                  <a:lnTo>
                    <a:pt x="1759" y="1129"/>
                  </a:lnTo>
                  <a:lnTo>
                    <a:pt x="1677" y="1137"/>
                  </a:lnTo>
                  <a:lnTo>
                    <a:pt x="1635" y="1134"/>
                  </a:lnTo>
                  <a:lnTo>
                    <a:pt x="1594" y="1127"/>
                  </a:lnTo>
                  <a:lnTo>
                    <a:pt x="1554" y="1116"/>
                  </a:lnTo>
                  <a:lnTo>
                    <a:pt x="1517" y="1101"/>
                  </a:lnTo>
                  <a:lnTo>
                    <a:pt x="1484" y="1160"/>
                  </a:lnTo>
                  <a:lnTo>
                    <a:pt x="1436" y="1209"/>
                  </a:lnTo>
                  <a:lnTo>
                    <a:pt x="1377" y="1249"/>
                  </a:lnTo>
                  <a:lnTo>
                    <a:pt x="1307" y="1278"/>
                  </a:lnTo>
                  <a:lnTo>
                    <a:pt x="1231" y="1294"/>
                  </a:lnTo>
                  <a:lnTo>
                    <a:pt x="1151" y="1297"/>
                  </a:lnTo>
                  <a:lnTo>
                    <a:pt x="1070" y="1286"/>
                  </a:lnTo>
                  <a:lnTo>
                    <a:pt x="1012" y="1268"/>
                  </a:lnTo>
                  <a:lnTo>
                    <a:pt x="960" y="1243"/>
                  </a:lnTo>
                  <a:lnTo>
                    <a:pt x="914" y="1212"/>
                  </a:lnTo>
                  <a:lnTo>
                    <a:pt x="875" y="1175"/>
                  </a:lnTo>
                  <a:lnTo>
                    <a:pt x="800" y="1202"/>
                  </a:lnTo>
                  <a:lnTo>
                    <a:pt x="722" y="1217"/>
                  </a:lnTo>
                  <a:lnTo>
                    <a:pt x="643" y="1220"/>
                  </a:lnTo>
                  <a:lnTo>
                    <a:pt x="565" y="1211"/>
                  </a:lnTo>
                  <a:lnTo>
                    <a:pt x="491" y="1190"/>
                  </a:lnTo>
                  <a:lnTo>
                    <a:pt x="422" y="1159"/>
                  </a:lnTo>
                  <a:lnTo>
                    <a:pt x="362" y="1118"/>
                  </a:lnTo>
                  <a:lnTo>
                    <a:pt x="312" y="1066"/>
                  </a:lnTo>
                  <a:lnTo>
                    <a:pt x="308" y="1061"/>
                  </a:lnTo>
                  <a:lnTo>
                    <a:pt x="234" y="1058"/>
                  </a:lnTo>
                  <a:lnTo>
                    <a:pt x="167" y="1039"/>
                  </a:lnTo>
                  <a:lnTo>
                    <a:pt x="111" y="1005"/>
                  </a:lnTo>
                  <a:lnTo>
                    <a:pt x="71" y="960"/>
                  </a:lnTo>
                  <a:lnTo>
                    <a:pt x="51" y="866"/>
                  </a:lnTo>
                  <a:lnTo>
                    <a:pt x="61" y="829"/>
                  </a:lnTo>
                  <a:lnTo>
                    <a:pt x="82" y="794"/>
                  </a:lnTo>
                  <a:lnTo>
                    <a:pt x="112" y="763"/>
                  </a:lnTo>
                  <a:lnTo>
                    <a:pt x="44" y="716"/>
                  </a:lnTo>
                  <a:lnTo>
                    <a:pt x="5" y="654"/>
                  </a:lnTo>
                  <a:lnTo>
                    <a:pt x="0" y="586"/>
                  </a:lnTo>
                  <a:lnTo>
                    <a:pt x="29" y="518"/>
                  </a:lnTo>
                  <a:lnTo>
                    <a:pt x="62" y="485"/>
                  </a:lnTo>
                  <a:lnTo>
                    <a:pt x="104" y="459"/>
                  </a:lnTo>
                  <a:lnTo>
                    <a:pt x="152" y="440"/>
                  </a:lnTo>
                  <a:lnTo>
                    <a:pt x="205" y="431"/>
                  </a:lnTo>
                  <a:lnTo>
                    <a:pt x="207" y="427"/>
                  </a:lnTo>
                  <a:close/>
                </a:path>
              </a:pathLst>
            </a:custGeom>
            <a:noFill/>
            <a:ln w="9639">
              <a:solidFill>
                <a:srgbClr val="CC615A"/>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11" name=" 143">
              <a:extLst>
                <a:ext uri="{FF2B5EF4-FFF2-40B4-BE49-F238E27FC236}">
                  <a16:creationId xmlns:a16="http://schemas.microsoft.com/office/drawing/2014/main" id="{55DC9079-DCFF-4F8E-98BA-130775E78DF1}"/>
                </a:ext>
              </a:extLst>
            </p:cNvPr>
            <p:cNvSpPr>
              <a:spLocks/>
            </p:cNvSpPr>
            <p:nvPr/>
          </p:nvSpPr>
          <p:spPr bwMode="auto">
            <a:xfrm>
              <a:off x="4505" y="1124"/>
              <a:ext cx="135" cy="24"/>
            </a:xfrm>
            <a:custGeom>
              <a:avLst/>
              <a:gdLst>
                <a:gd name="T0" fmla="*/ 135 w 135"/>
                <a:gd name="T1" fmla="*/ 1149 h 24"/>
                <a:gd name="T2" fmla="*/ 100 w 135"/>
                <a:gd name="T3" fmla="*/ 1149 h 24"/>
                <a:gd name="T4" fmla="*/ 65 w 135"/>
                <a:gd name="T5" fmla="*/ 1145 h 24"/>
                <a:gd name="T6" fmla="*/ 32 w 135"/>
                <a:gd name="T7" fmla="*/ 1137 h 24"/>
                <a:gd name="T8" fmla="*/ 0 w 135"/>
                <a:gd name="T9" fmla="*/ 1125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5" h="24">
                  <a:moveTo>
                    <a:pt x="135" y="24"/>
                  </a:moveTo>
                  <a:lnTo>
                    <a:pt x="100" y="24"/>
                  </a:lnTo>
                  <a:lnTo>
                    <a:pt x="65" y="20"/>
                  </a:lnTo>
                  <a:lnTo>
                    <a:pt x="32" y="12"/>
                  </a:lnTo>
                  <a:lnTo>
                    <a:pt x="0" y="0"/>
                  </a:lnTo>
                </a:path>
              </a:pathLst>
            </a:custGeom>
            <a:noFill/>
            <a:ln w="9624">
              <a:solidFill>
                <a:srgbClr val="CC615A"/>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12" name=" 144">
              <a:extLst>
                <a:ext uri="{FF2B5EF4-FFF2-40B4-BE49-F238E27FC236}">
                  <a16:creationId xmlns:a16="http://schemas.microsoft.com/office/drawing/2014/main" id="{2243A09B-A84A-4088-A6EC-BC955CA36D15}"/>
                </a:ext>
              </a:extLst>
            </p:cNvPr>
            <p:cNvSpPr>
              <a:spLocks/>
            </p:cNvSpPr>
            <p:nvPr/>
          </p:nvSpPr>
          <p:spPr bwMode="auto">
            <a:xfrm>
              <a:off x="4699" y="1410"/>
              <a:ext cx="59" cy="12"/>
            </a:xfrm>
            <a:custGeom>
              <a:avLst/>
              <a:gdLst>
                <a:gd name="T0" fmla="*/ 59 w 59"/>
                <a:gd name="T1" fmla="*/ 1411 h 12"/>
                <a:gd name="T2" fmla="*/ 44 w 59"/>
                <a:gd name="T3" fmla="*/ 1415 h 12"/>
                <a:gd name="T4" fmla="*/ 30 w 59"/>
                <a:gd name="T5" fmla="*/ 1418 h 12"/>
                <a:gd name="T6" fmla="*/ 15 w 59"/>
                <a:gd name="T7" fmla="*/ 1420 h 12"/>
                <a:gd name="T8" fmla="*/ 0 w 59"/>
                <a:gd name="T9" fmla="*/ 1422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9" h="12">
                  <a:moveTo>
                    <a:pt x="59" y="0"/>
                  </a:moveTo>
                  <a:lnTo>
                    <a:pt x="44" y="4"/>
                  </a:lnTo>
                  <a:lnTo>
                    <a:pt x="30" y="7"/>
                  </a:lnTo>
                  <a:lnTo>
                    <a:pt x="15" y="9"/>
                  </a:lnTo>
                  <a:lnTo>
                    <a:pt x="0" y="11"/>
                  </a:lnTo>
                </a:path>
              </a:pathLst>
            </a:custGeom>
            <a:noFill/>
            <a:ln w="9625">
              <a:solidFill>
                <a:srgbClr val="CC615A"/>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13" name=" 145">
              <a:extLst>
                <a:ext uri="{FF2B5EF4-FFF2-40B4-BE49-F238E27FC236}">
                  <a16:creationId xmlns:a16="http://schemas.microsoft.com/office/drawing/2014/main" id="{7CFE7EAE-F75D-4511-9E1E-FF06E91EF365}"/>
                </a:ext>
              </a:extLst>
            </p:cNvPr>
            <p:cNvSpPr>
              <a:spLocks/>
            </p:cNvSpPr>
            <p:nvPr/>
          </p:nvSpPr>
          <p:spPr bwMode="auto">
            <a:xfrm>
              <a:off x="5230" y="1484"/>
              <a:ext cx="36" cy="53"/>
            </a:xfrm>
            <a:custGeom>
              <a:avLst/>
              <a:gdLst>
                <a:gd name="T0" fmla="*/ 35 w 36"/>
                <a:gd name="T1" fmla="*/ 1536 h 53"/>
                <a:gd name="T2" fmla="*/ 25 w 36"/>
                <a:gd name="T3" fmla="*/ 1524 h 53"/>
                <a:gd name="T4" fmla="*/ 16 w 36"/>
                <a:gd name="T5" fmla="*/ 1511 h 53"/>
                <a:gd name="T6" fmla="*/ 7 w 36"/>
                <a:gd name="T7" fmla="*/ 1498 h 53"/>
                <a:gd name="T8" fmla="*/ 0 w 36"/>
                <a:gd name="T9" fmla="*/ 1484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53">
                  <a:moveTo>
                    <a:pt x="35" y="52"/>
                  </a:moveTo>
                  <a:lnTo>
                    <a:pt x="25" y="40"/>
                  </a:lnTo>
                  <a:lnTo>
                    <a:pt x="16" y="27"/>
                  </a:lnTo>
                  <a:lnTo>
                    <a:pt x="7" y="14"/>
                  </a:lnTo>
                  <a:lnTo>
                    <a:pt x="0" y="0"/>
                  </a:lnTo>
                </a:path>
              </a:pathLst>
            </a:custGeom>
            <a:noFill/>
            <a:ln w="9669">
              <a:solidFill>
                <a:srgbClr val="CC615A"/>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14" name=" 146">
              <a:extLst>
                <a:ext uri="{FF2B5EF4-FFF2-40B4-BE49-F238E27FC236}">
                  <a16:creationId xmlns:a16="http://schemas.microsoft.com/office/drawing/2014/main" id="{64F8E404-48B9-4835-BFB7-30E776A76C4C}"/>
                </a:ext>
              </a:extLst>
            </p:cNvPr>
            <p:cNvSpPr>
              <a:spLocks/>
            </p:cNvSpPr>
            <p:nvPr/>
          </p:nvSpPr>
          <p:spPr bwMode="auto">
            <a:xfrm>
              <a:off x="5908" y="1406"/>
              <a:ext cx="15" cy="58"/>
            </a:xfrm>
            <a:custGeom>
              <a:avLst/>
              <a:gdLst>
                <a:gd name="T0" fmla="*/ 14 w 15"/>
                <a:gd name="T1" fmla="*/ 1406 h 58"/>
                <a:gd name="T2" fmla="*/ 12 w 15"/>
                <a:gd name="T3" fmla="*/ 1421 h 58"/>
                <a:gd name="T4" fmla="*/ 9 w 15"/>
                <a:gd name="T5" fmla="*/ 1435 h 58"/>
                <a:gd name="T6" fmla="*/ 5 w 15"/>
                <a:gd name="T7" fmla="*/ 1449 h 58"/>
                <a:gd name="T8" fmla="*/ 0 w 15"/>
                <a:gd name="T9" fmla="*/ 1463 h 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58">
                  <a:moveTo>
                    <a:pt x="14" y="0"/>
                  </a:moveTo>
                  <a:lnTo>
                    <a:pt x="12" y="15"/>
                  </a:lnTo>
                  <a:lnTo>
                    <a:pt x="9" y="29"/>
                  </a:lnTo>
                  <a:lnTo>
                    <a:pt x="5" y="43"/>
                  </a:lnTo>
                  <a:lnTo>
                    <a:pt x="0" y="57"/>
                  </a:lnTo>
                </a:path>
              </a:pathLst>
            </a:custGeom>
            <a:noFill/>
            <a:ln w="9687">
              <a:solidFill>
                <a:srgbClr val="CC615A"/>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15" name=" 147">
              <a:extLst>
                <a:ext uri="{FF2B5EF4-FFF2-40B4-BE49-F238E27FC236}">
                  <a16:creationId xmlns:a16="http://schemas.microsoft.com/office/drawing/2014/main" id="{E9F4ECDE-86EC-48BC-9A47-B13E2A7C4861}"/>
                </a:ext>
              </a:extLst>
            </p:cNvPr>
            <p:cNvSpPr>
              <a:spLocks/>
            </p:cNvSpPr>
            <p:nvPr/>
          </p:nvSpPr>
          <p:spPr bwMode="auto">
            <a:xfrm>
              <a:off x="6204" y="1051"/>
              <a:ext cx="173" cy="215"/>
            </a:xfrm>
            <a:custGeom>
              <a:avLst/>
              <a:gdLst>
                <a:gd name="T0" fmla="*/ 0 w 173"/>
                <a:gd name="T1" fmla="*/ 1052 h 215"/>
                <a:gd name="T2" fmla="*/ 72 w 173"/>
                <a:gd name="T3" fmla="*/ 1089 h 215"/>
                <a:gd name="T4" fmla="*/ 127 w 173"/>
                <a:gd name="T5" fmla="*/ 1140 h 215"/>
                <a:gd name="T6" fmla="*/ 161 w 173"/>
                <a:gd name="T7" fmla="*/ 1200 h 215"/>
                <a:gd name="T8" fmla="*/ 173 w 173"/>
                <a:gd name="T9" fmla="*/ 1266 h 2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3" h="215">
                  <a:moveTo>
                    <a:pt x="0" y="0"/>
                  </a:moveTo>
                  <a:lnTo>
                    <a:pt x="72" y="37"/>
                  </a:lnTo>
                  <a:lnTo>
                    <a:pt x="127" y="88"/>
                  </a:lnTo>
                  <a:lnTo>
                    <a:pt x="161" y="148"/>
                  </a:lnTo>
                  <a:lnTo>
                    <a:pt x="173" y="214"/>
                  </a:lnTo>
                </a:path>
              </a:pathLst>
            </a:custGeom>
            <a:noFill/>
            <a:ln w="9664">
              <a:solidFill>
                <a:srgbClr val="CC615A"/>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16" name=" 148">
              <a:extLst>
                <a:ext uri="{FF2B5EF4-FFF2-40B4-BE49-F238E27FC236}">
                  <a16:creationId xmlns:a16="http://schemas.microsoft.com/office/drawing/2014/main" id="{2D8AD3D3-D30F-4852-9D34-BB581773409F}"/>
                </a:ext>
              </a:extLst>
            </p:cNvPr>
            <p:cNvSpPr>
              <a:spLocks/>
            </p:cNvSpPr>
            <p:nvPr/>
          </p:nvSpPr>
          <p:spPr bwMode="auto">
            <a:xfrm>
              <a:off x="6534" y="823"/>
              <a:ext cx="77" cy="81"/>
            </a:xfrm>
            <a:custGeom>
              <a:avLst/>
              <a:gdLst>
                <a:gd name="T0" fmla="*/ 77 w 77"/>
                <a:gd name="T1" fmla="*/ 824 h 81"/>
                <a:gd name="T2" fmla="*/ 62 w 77"/>
                <a:gd name="T3" fmla="*/ 846 h 81"/>
                <a:gd name="T4" fmla="*/ 44 w 77"/>
                <a:gd name="T5" fmla="*/ 867 h 81"/>
                <a:gd name="T6" fmla="*/ 23 w 77"/>
                <a:gd name="T7" fmla="*/ 887 h 81"/>
                <a:gd name="T8" fmla="*/ 0 w 77"/>
                <a:gd name="T9" fmla="*/ 904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81">
                  <a:moveTo>
                    <a:pt x="77" y="0"/>
                  </a:moveTo>
                  <a:lnTo>
                    <a:pt x="62" y="22"/>
                  </a:lnTo>
                  <a:lnTo>
                    <a:pt x="44" y="43"/>
                  </a:lnTo>
                  <a:lnTo>
                    <a:pt x="23" y="63"/>
                  </a:lnTo>
                  <a:lnTo>
                    <a:pt x="0" y="80"/>
                  </a:lnTo>
                </a:path>
              </a:pathLst>
            </a:custGeom>
            <a:noFill/>
            <a:ln w="9658">
              <a:solidFill>
                <a:srgbClr val="CC615A"/>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17" name=" 149">
              <a:extLst>
                <a:ext uri="{FF2B5EF4-FFF2-40B4-BE49-F238E27FC236}">
                  <a16:creationId xmlns:a16="http://schemas.microsoft.com/office/drawing/2014/main" id="{F28C3708-D2BB-41C5-9FDA-680A5C604382}"/>
                </a:ext>
              </a:extLst>
            </p:cNvPr>
            <p:cNvSpPr>
              <a:spLocks/>
            </p:cNvSpPr>
            <p:nvPr/>
          </p:nvSpPr>
          <p:spPr bwMode="auto">
            <a:xfrm>
              <a:off x="6427" y="525"/>
              <a:ext cx="5" cy="38"/>
            </a:xfrm>
            <a:custGeom>
              <a:avLst/>
              <a:gdLst>
                <a:gd name="T0" fmla="*/ 0 w 5"/>
                <a:gd name="T1" fmla="*/ 525 h 38"/>
                <a:gd name="T2" fmla="*/ 3 w 5"/>
                <a:gd name="T3" fmla="*/ 538 h 38"/>
                <a:gd name="T4" fmla="*/ 4 w 5"/>
                <a:gd name="T5" fmla="*/ 551 h 38"/>
                <a:gd name="T6" fmla="*/ 4 w 5"/>
                <a:gd name="T7" fmla="*/ 563 h 3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38">
                  <a:moveTo>
                    <a:pt x="0" y="0"/>
                  </a:moveTo>
                  <a:lnTo>
                    <a:pt x="3" y="13"/>
                  </a:lnTo>
                  <a:lnTo>
                    <a:pt x="4" y="26"/>
                  </a:lnTo>
                  <a:lnTo>
                    <a:pt x="4" y="38"/>
                  </a:lnTo>
                </a:path>
              </a:pathLst>
            </a:custGeom>
            <a:noFill/>
            <a:ln w="9690">
              <a:solidFill>
                <a:srgbClr val="CC615A"/>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18" name=" 150">
              <a:extLst>
                <a:ext uri="{FF2B5EF4-FFF2-40B4-BE49-F238E27FC236}">
                  <a16:creationId xmlns:a16="http://schemas.microsoft.com/office/drawing/2014/main" id="{6B727A11-6B24-4BA8-891C-B6DD6D6D514C}"/>
                </a:ext>
              </a:extLst>
            </p:cNvPr>
            <p:cNvSpPr>
              <a:spLocks/>
            </p:cNvSpPr>
            <p:nvPr/>
          </p:nvSpPr>
          <p:spPr bwMode="auto">
            <a:xfrm>
              <a:off x="5935" y="432"/>
              <a:ext cx="40" cy="49"/>
            </a:xfrm>
            <a:custGeom>
              <a:avLst/>
              <a:gdLst>
                <a:gd name="T0" fmla="*/ 0 w 40"/>
                <a:gd name="T1" fmla="*/ 481 h 49"/>
                <a:gd name="T2" fmla="*/ 8 w 40"/>
                <a:gd name="T3" fmla="*/ 468 h 49"/>
                <a:gd name="T4" fmla="*/ 17 w 40"/>
                <a:gd name="T5" fmla="*/ 456 h 49"/>
                <a:gd name="T6" fmla="*/ 28 w 40"/>
                <a:gd name="T7" fmla="*/ 444 h 49"/>
                <a:gd name="T8" fmla="*/ 39 w 40"/>
                <a:gd name="T9" fmla="*/ 433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49">
                  <a:moveTo>
                    <a:pt x="0" y="48"/>
                  </a:moveTo>
                  <a:lnTo>
                    <a:pt x="8" y="35"/>
                  </a:lnTo>
                  <a:lnTo>
                    <a:pt x="17" y="23"/>
                  </a:lnTo>
                  <a:lnTo>
                    <a:pt x="28" y="11"/>
                  </a:lnTo>
                  <a:lnTo>
                    <a:pt x="39" y="0"/>
                  </a:lnTo>
                </a:path>
              </a:pathLst>
            </a:custGeom>
            <a:noFill/>
            <a:ln w="9664">
              <a:solidFill>
                <a:srgbClr val="CC615A"/>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19" name=" 151">
              <a:extLst>
                <a:ext uri="{FF2B5EF4-FFF2-40B4-BE49-F238E27FC236}">
                  <a16:creationId xmlns:a16="http://schemas.microsoft.com/office/drawing/2014/main" id="{0AB9FAAF-B3C0-4B44-9666-6F326730CA79}"/>
                </a:ext>
              </a:extLst>
            </p:cNvPr>
            <p:cNvSpPr>
              <a:spLocks/>
            </p:cNvSpPr>
            <p:nvPr/>
          </p:nvSpPr>
          <p:spPr bwMode="auto">
            <a:xfrm>
              <a:off x="5567" y="462"/>
              <a:ext cx="20" cy="42"/>
            </a:xfrm>
            <a:custGeom>
              <a:avLst/>
              <a:gdLst>
                <a:gd name="T0" fmla="*/ 0 w 20"/>
                <a:gd name="T1" fmla="*/ 504 h 42"/>
                <a:gd name="T2" fmla="*/ 4 w 20"/>
                <a:gd name="T3" fmla="*/ 493 h 42"/>
                <a:gd name="T4" fmla="*/ 8 w 20"/>
                <a:gd name="T5" fmla="*/ 483 h 42"/>
                <a:gd name="T6" fmla="*/ 13 w 20"/>
                <a:gd name="T7" fmla="*/ 473 h 42"/>
                <a:gd name="T8" fmla="*/ 19 w 20"/>
                <a:gd name="T9" fmla="*/ 462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42">
                  <a:moveTo>
                    <a:pt x="0" y="42"/>
                  </a:moveTo>
                  <a:lnTo>
                    <a:pt x="4" y="31"/>
                  </a:lnTo>
                  <a:lnTo>
                    <a:pt x="8" y="21"/>
                  </a:lnTo>
                  <a:lnTo>
                    <a:pt x="13" y="11"/>
                  </a:lnTo>
                  <a:lnTo>
                    <a:pt x="19" y="0"/>
                  </a:lnTo>
                </a:path>
              </a:pathLst>
            </a:custGeom>
            <a:noFill/>
            <a:ln w="9679">
              <a:solidFill>
                <a:srgbClr val="CC615A"/>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20" name=" 152">
              <a:extLst>
                <a:ext uri="{FF2B5EF4-FFF2-40B4-BE49-F238E27FC236}">
                  <a16:creationId xmlns:a16="http://schemas.microsoft.com/office/drawing/2014/main" id="{EACA9111-EB2C-4619-AD88-4B3A4C41950C}"/>
                </a:ext>
              </a:extLst>
            </p:cNvPr>
            <p:cNvSpPr>
              <a:spLocks/>
            </p:cNvSpPr>
            <p:nvPr/>
          </p:nvSpPr>
          <p:spPr bwMode="auto">
            <a:xfrm>
              <a:off x="5134" y="518"/>
              <a:ext cx="70" cy="41"/>
            </a:xfrm>
            <a:custGeom>
              <a:avLst/>
              <a:gdLst>
                <a:gd name="T0" fmla="*/ 0 w 70"/>
                <a:gd name="T1" fmla="*/ 518 h 41"/>
                <a:gd name="T2" fmla="*/ 18 w 70"/>
                <a:gd name="T3" fmla="*/ 527 h 41"/>
                <a:gd name="T4" fmla="*/ 36 w 70"/>
                <a:gd name="T5" fmla="*/ 537 h 41"/>
                <a:gd name="T6" fmla="*/ 53 w 70"/>
                <a:gd name="T7" fmla="*/ 548 h 41"/>
                <a:gd name="T8" fmla="*/ 69 w 70"/>
                <a:gd name="T9" fmla="*/ 559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 h="41">
                  <a:moveTo>
                    <a:pt x="0" y="0"/>
                  </a:moveTo>
                  <a:lnTo>
                    <a:pt x="18" y="9"/>
                  </a:lnTo>
                  <a:lnTo>
                    <a:pt x="36" y="19"/>
                  </a:lnTo>
                  <a:lnTo>
                    <a:pt x="53" y="30"/>
                  </a:lnTo>
                  <a:lnTo>
                    <a:pt x="69" y="41"/>
                  </a:lnTo>
                </a:path>
              </a:pathLst>
            </a:custGeom>
            <a:noFill/>
            <a:ln w="9640">
              <a:solidFill>
                <a:srgbClr val="CC615A"/>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21" name=" 153">
              <a:extLst>
                <a:ext uri="{FF2B5EF4-FFF2-40B4-BE49-F238E27FC236}">
                  <a16:creationId xmlns:a16="http://schemas.microsoft.com/office/drawing/2014/main" id="{E0F4EB7A-4916-459A-8050-78C1CFCCDBE0}"/>
                </a:ext>
              </a:extLst>
            </p:cNvPr>
            <p:cNvSpPr>
              <a:spLocks/>
            </p:cNvSpPr>
            <p:nvPr/>
          </p:nvSpPr>
          <p:spPr bwMode="auto">
            <a:xfrm>
              <a:off x="4597" y="794"/>
              <a:ext cx="13" cy="43"/>
            </a:xfrm>
            <a:custGeom>
              <a:avLst/>
              <a:gdLst>
                <a:gd name="T0" fmla="*/ 12 w 13"/>
                <a:gd name="T1" fmla="*/ 837 h 43"/>
                <a:gd name="T2" fmla="*/ 8 w 13"/>
                <a:gd name="T3" fmla="*/ 826 h 43"/>
                <a:gd name="T4" fmla="*/ 5 w 13"/>
                <a:gd name="T5" fmla="*/ 816 h 43"/>
                <a:gd name="T6" fmla="*/ 2 w 13"/>
                <a:gd name="T7" fmla="*/ 805 h 43"/>
                <a:gd name="T8" fmla="*/ 0 w 13"/>
                <a:gd name="T9" fmla="*/ 794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43">
                  <a:moveTo>
                    <a:pt x="12" y="43"/>
                  </a:moveTo>
                  <a:lnTo>
                    <a:pt x="8" y="32"/>
                  </a:lnTo>
                  <a:lnTo>
                    <a:pt x="5" y="22"/>
                  </a:lnTo>
                  <a:lnTo>
                    <a:pt x="2" y="11"/>
                  </a:lnTo>
                  <a:lnTo>
                    <a:pt x="0" y="0"/>
                  </a:lnTo>
                </a:path>
              </a:pathLst>
            </a:custGeom>
            <a:noFill/>
            <a:ln w="9686">
              <a:solidFill>
                <a:srgbClr val="CC615A"/>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pic>
          <p:nvPicPr>
            <p:cNvPr id="22" name=" 154">
              <a:extLst>
                <a:ext uri="{FF2B5EF4-FFF2-40B4-BE49-F238E27FC236}">
                  <a16:creationId xmlns:a16="http://schemas.microsoft.com/office/drawing/2014/main" id="{D9E24331-5D4C-435A-83D4-16697B58643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0" y="1514"/>
              <a:ext cx="1679" cy="1667"/>
            </a:xfrm>
            <a:prstGeom prst="rect">
              <a:avLst/>
            </a:prstGeom>
            <a:noFill/>
            <a:extLst>
              <a:ext uri="{909E8E84-426E-40DD-AFC4-6F175D3DCCD1}">
                <a14:hiddenFill xmlns:a14="http://schemas.microsoft.com/office/drawing/2010/main">
                  <a:solidFill>
                    <a:srgbClr val="FFFFFF"/>
                  </a:solidFill>
                </a14:hiddenFill>
              </a:ext>
            </a:extLst>
          </p:spPr>
        </p:pic>
        <p:pic>
          <p:nvPicPr>
            <p:cNvPr id="23" name=" 155">
              <a:extLst>
                <a:ext uri="{FF2B5EF4-FFF2-40B4-BE49-F238E27FC236}">
                  <a16:creationId xmlns:a16="http://schemas.microsoft.com/office/drawing/2014/main" id="{01149C77-1503-4E9A-B0F4-824F53116E5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2" y="1567"/>
              <a:ext cx="1512" cy="1502"/>
            </a:xfrm>
            <a:prstGeom prst="rect">
              <a:avLst/>
            </a:prstGeom>
            <a:noFill/>
            <a:extLst>
              <a:ext uri="{909E8E84-426E-40DD-AFC4-6F175D3DCCD1}">
                <a14:hiddenFill xmlns:a14="http://schemas.microsoft.com/office/drawing/2010/main">
                  <a:solidFill>
                    <a:srgbClr val="FFFFFF"/>
                  </a:solidFill>
                </a14:hiddenFill>
              </a:ext>
            </a:extLst>
          </p:spPr>
        </p:pic>
        <p:sp>
          <p:nvSpPr>
            <p:cNvPr id="24" name=" 156">
              <a:extLst>
                <a:ext uri="{FF2B5EF4-FFF2-40B4-BE49-F238E27FC236}">
                  <a16:creationId xmlns:a16="http://schemas.microsoft.com/office/drawing/2014/main" id="{CCE3F34D-6E57-4512-9049-D33D35CE35D4}"/>
                </a:ext>
              </a:extLst>
            </p:cNvPr>
            <p:cNvSpPr>
              <a:spLocks/>
            </p:cNvSpPr>
            <p:nvPr/>
          </p:nvSpPr>
          <p:spPr bwMode="auto">
            <a:xfrm>
              <a:off x="1412" y="1567"/>
              <a:ext cx="1512" cy="1502"/>
            </a:xfrm>
            <a:custGeom>
              <a:avLst/>
              <a:gdLst>
                <a:gd name="T0" fmla="*/ 4 w 1512"/>
                <a:gd name="T1" fmla="*/ 2241 h 1502"/>
                <a:gd name="T2" fmla="*/ 34 w 1512"/>
                <a:gd name="T3" fmla="*/ 2095 h 1502"/>
                <a:gd name="T4" fmla="*/ 91 w 1512"/>
                <a:gd name="T5" fmla="*/ 1960 h 1502"/>
                <a:gd name="T6" fmla="*/ 173 w 1512"/>
                <a:gd name="T7" fmla="*/ 1841 h 1502"/>
                <a:gd name="T8" fmla="*/ 275 w 1512"/>
                <a:gd name="T9" fmla="*/ 1739 h 1502"/>
                <a:gd name="T10" fmla="*/ 396 w 1512"/>
                <a:gd name="T11" fmla="*/ 1658 h 1502"/>
                <a:gd name="T12" fmla="*/ 531 w 1512"/>
                <a:gd name="T13" fmla="*/ 1601 h 1502"/>
                <a:gd name="T14" fmla="*/ 679 w 1512"/>
                <a:gd name="T15" fmla="*/ 1571 h 1502"/>
                <a:gd name="T16" fmla="*/ 833 w 1512"/>
                <a:gd name="T17" fmla="*/ 1571 h 1502"/>
                <a:gd name="T18" fmla="*/ 981 w 1512"/>
                <a:gd name="T19" fmla="*/ 1601 h 1502"/>
                <a:gd name="T20" fmla="*/ 1116 w 1512"/>
                <a:gd name="T21" fmla="*/ 1658 h 1502"/>
                <a:gd name="T22" fmla="*/ 1237 w 1512"/>
                <a:gd name="T23" fmla="*/ 1739 h 1502"/>
                <a:gd name="T24" fmla="*/ 1339 w 1512"/>
                <a:gd name="T25" fmla="*/ 1841 h 1502"/>
                <a:gd name="T26" fmla="*/ 1421 w 1512"/>
                <a:gd name="T27" fmla="*/ 1960 h 1502"/>
                <a:gd name="T28" fmla="*/ 1478 w 1512"/>
                <a:gd name="T29" fmla="*/ 2095 h 1502"/>
                <a:gd name="T30" fmla="*/ 1508 w 1512"/>
                <a:gd name="T31" fmla="*/ 2241 h 1502"/>
                <a:gd name="T32" fmla="*/ 1508 w 1512"/>
                <a:gd name="T33" fmla="*/ 2395 h 1502"/>
                <a:gd name="T34" fmla="*/ 1478 w 1512"/>
                <a:gd name="T35" fmla="*/ 2541 h 1502"/>
                <a:gd name="T36" fmla="*/ 1421 w 1512"/>
                <a:gd name="T37" fmla="*/ 2676 h 1502"/>
                <a:gd name="T38" fmla="*/ 1339 w 1512"/>
                <a:gd name="T39" fmla="*/ 2796 h 1502"/>
                <a:gd name="T40" fmla="*/ 1237 w 1512"/>
                <a:gd name="T41" fmla="*/ 2897 h 1502"/>
                <a:gd name="T42" fmla="*/ 1116 w 1512"/>
                <a:gd name="T43" fmla="*/ 2978 h 1502"/>
                <a:gd name="T44" fmla="*/ 981 w 1512"/>
                <a:gd name="T45" fmla="*/ 3035 h 1502"/>
                <a:gd name="T46" fmla="*/ 833 w 1512"/>
                <a:gd name="T47" fmla="*/ 3065 h 1502"/>
                <a:gd name="T48" fmla="*/ 679 w 1512"/>
                <a:gd name="T49" fmla="*/ 3065 h 1502"/>
                <a:gd name="T50" fmla="*/ 531 w 1512"/>
                <a:gd name="T51" fmla="*/ 3035 h 1502"/>
                <a:gd name="T52" fmla="*/ 396 w 1512"/>
                <a:gd name="T53" fmla="*/ 2978 h 1502"/>
                <a:gd name="T54" fmla="*/ 275 w 1512"/>
                <a:gd name="T55" fmla="*/ 2897 h 1502"/>
                <a:gd name="T56" fmla="*/ 173 w 1512"/>
                <a:gd name="T57" fmla="*/ 2796 h 1502"/>
                <a:gd name="T58" fmla="*/ 91 w 1512"/>
                <a:gd name="T59" fmla="*/ 2676 h 1502"/>
                <a:gd name="T60" fmla="*/ 34 w 1512"/>
                <a:gd name="T61" fmla="*/ 2541 h 1502"/>
                <a:gd name="T62" fmla="*/ 4 w 1512"/>
                <a:gd name="T63" fmla="*/ 2395 h 150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12" h="1502">
                  <a:moveTo>
                    <a:pt x="0" y="750"/>
                  </a:moveTo>
                  <a:lnTo>
                    <a:pt x="4" y="673"/>
                  </a:lnTo>
                  <a:lnTo>
                    <a:pt x="15" y="599"/>
                  </a:lnTo>
                  <a:lnTo>
                    <a:pt x="34" y="527"/>
                  </a:lnTo>
                  <a:lnTo>
                    <a:pt x="59" y="458"/>
                  </a:lnTo>
                  <a:lnTo>
                    <a:pt x="91" y="392"/>
                  </a:lnTo>
                  <a:lnTo>
                    <a:pt x="129" y="330"/>
                  </a:lnTo>
                  <a:lnTo>
                    <a:pt x="173" y="273"/>
                  </a:lnTo>
                  <a:lnTo>
                    <a:pt x="221" y="219"/>
                  </a:lnTo>
                  <a:lnTo>
                    <a:pt x="275" y="171"/>
                  </a:lnTo>
                  <a:lnTo>
                    <a:pt x="333" y="128"/>
                  </a:lnTo>
                  <a:lnTo>
                    <a:pt x="396" y="90"/>
                  </a:lnTo>
                  <a:lnTo>
                    <a:pt x="462" y="59"/>
                  </a:lnTo>
                  <a:lnTo>
                    <a:pt x="531" y="33"/>
                  </a:lnTo>
                  <a:lnTo>
                    <a:pt x="604" y="15"/>
                  </a:lnTo>
                  <a:lnTo>
                    <a:pt x="679" y="3"/>
                  </a:lnTo>
                  <a:lnTo>
                    <a:pt x="756" y="0"/>
                  </a:lnTo>
                  <a:lnTo>
                    <a:pt x="833" y="3"/>
                  </a:lnTo>
                  <a:lnTo>
                    <a:pt x="908" y="15"/>
                  </a:lnTo>
                  <a:lnTo>
                    <a:pt x="981" y="33"/>
                  </a:lnTo>
                  <a:lnTo>
                    <a:pt x="1050" y="59"/>
                  </a:lnTo>
                  <a:lnTo>
                    <a:pt x="1116" y="90"/>
                  </a:lnTo>
                  <a:lnTo>
                    <a:pt x="1179" y="128"/>
                  </a:lnTo>
                  <a:lnTo>
                    <a:pt x="1237" y="171"/>
                  </a:lnTo>
                  <a:lnTo>
                    <a:pt x="1290" y="219"/>
                  </a:lnTo>
                  <a:lnTo>
                    <a:pt x="1339" y="273"/>
                  </a:lnTo>
                  <a:lnTo>
                    <a:pt x="1383" y="330"/>
                  </a:lnTo>
                  <a:lnTo>
                    <a:pt x="1421" y="392"/>
                  </a:lnTo>
                  <a:lnTo>
                    <a:pt x="1452" y="458"/>
                  </a:lnTo>
                  <a:lnTo>
                    <a:pt x="1478" y="527"/>
                  </a:lnTo>
                  <a:lnTo>
                    <a:pt x="1497" y="599"/>
                  </a:lnTo>
                  <a:lnTo>
                    <a:pt x="1508" y="673"/>
                  </a:lnTo>
                  <a:lnTo>
                    <a:pt x="1512" y="750"/>
                  </a:lnTo>
                  <a:lnTo>
                    <a:pt x="1508" y="827"/>
                  </a:lnTo>
                  <a:lnTo>
                    <a:pt x="1497" y="901"/>
                  </a:lnTo>
                  <a:lnTo>
                    <a:pt x="1478" y="973"/>
                  </a:lnTo>
                  <a:lnTo>
                    <a:pt x="1452" y="1042"/>
                  </a:lnTo>
                  <a:lnTo>
                    <a:pt x="1421" y="1108"/>
                  </a:lnTo>
                  <a:lnTo>
                    <a:pt x="1383" y="1170"/>
                  </a:lnTo>
                  <a:lnTo>
                    <a:pt x="1339" y="1228"/>
                  </a:lnTo>
                  <a:lnTo>
                    <a:pt x="1290" y="1281"/>
                  </a:lnTo>
                  <a:lnTo>
                    <a:pt x="1237" y="1329"/>
                  </a:lnTo>
                  <a:lnTo>
                    <a:pt x="1179" y="1373"/>
                  </a:lnTo>
                  <a:lnTo>
                    <a:pt x="1116" y="1410"/>
                  </a:lnTo>
                  <a:lnTo>
                    <a:pt x="1050" y="1442"/>
                  </a:lnTo>
                  <a:lnTo>
                    <a:pt x="981" y="1467"/>
                  </a:lnTo>
                  <a:lnTo>
                    <a:pt x="908" y="1486"/>
                  </a:lnTo>
                  <a:lnTo>
                    <a:pt x="833" y="1497"/>
                  </a:lnTo>
                  <a:lnTo>
                    <a:pt x="756" y="1501"/>
                  </a:lnTo>
                  <a:lnTo>
                    <a:pt x="679" y="1497"/>
                  </a:lnTo>
                  <a:lnTo>
                    <a:pt x="604" y="1486"/>
                  </a:lnTo>
                  <a:lnTo>
                    <a:pt x="531" y="1467"/>
                  </a:lnTo>
                  <a:lnTo>
                    <a:pt x="462" y="1442"/>
                  </a:lnTo>
                  <a:lnTo>
                    <a:pt x="396" y="1410"/>
                  </a:lnTo>
                  <a:lnTo>
                    <a:pt x="333" y="1373"/>
                  </a:lnTo>
                  <a:lnTo>
                    <a:pt x="275" y="1329"/>
                  </a:lnTo>
                  <a:lnTo>
                    <a:pt x="221" y="1281"/>
                  </a:lnTo>
                  <a:lnTo>
                    <a:pt x="173" y="1228"/>
                  </a:lnTo>
                  <a:lnTo>
                    <a:pt x="129" y="1170"/>
                  </a:lnTo>
                  <a:lnTo>
                    <a:pt x="91" y="1108"/>
                  </a:lnTo>
                  <a:lnTo>
                    <a:pt x="59" y="1042"/>
                  </a:lnTo>
                  <a:lnTo>
                    <a:pt x="34" y="973"/>
                  </a:lnTo>
                  <a:lnTo>
                    <a:pt x="15" y="901"/>
                  </a:lnTo>
                  <a:lnTo>
                    <a:pt x="4" y="827"/>
                  </a:lnTo>
                  <a:lnTo>
                    <a:pt x="0" y="750"/>
                  </a:lnTo>
                  <a:close/>
                </a:path>
              </a:pathLst>
            </a:custGeom>
            <a:noFill/>
            <a:ln w="9656">
              <a:solidFill>
                <a:srgbClr val="5B92C7"/>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pic>
          <p:nvPicPr>
            <p:cNvPr id="25" name=" 157">
              <a:extLst>
                <a:ext uri="{FF2B5EF4-FFF2-40B4-BE49-F238E27FC236}">
                  <a16:creationId xmlns:a16="http://schemas.microsoft.com/office/drawing/2014/main" id="{22A84101-0FB0-4378-B325-0BEECAC2D29C}"/>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1" y="1287"/>
              <a:ext cx="1542" cy="864"/>
            </a:xfrm>
            <a:prstGeom prst="rect">
              <a:avLst/>
            </a:prstGeom>
            <a:noFill/>
            <a:extLst>
              <a:ext uri="{909E8E84-426E-40DD-AFC4-6F175D3DCCD1}">
                <a14:hiddenFill xmlns:a14="http://schemas.microsoft.com/office/drawing/2010/main">
                  <a:solidFill>
                    <a:srgbClr val="FFFFFF"/>
                  </a:solidFill>
                </a14:hiddenFill>
              </a:ext>
            </a:extLst>
          </p:spPr>
        </p:pic>
        <p:pic>
          <p:nvPicPr>
            <p:cNvPr id="26" name=" 158">
              <a:extLst>
                <a:ext uri="{FF2B5EF4-FFF2-40B4-BE49-F238E27FC236}">
                  <a16:creationId xmlns:a16="http://schemas.microsoft.com/office/drawing/2014/main" id="{5516F4A7-3DB8-4D7E-A269-72EECD166218}"/>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0" y="1341"/>
              <a:ext cx="1378" cy="706"/>
            </a:xfrm>
            <a:prstGeom prst="rect">
              <a:avLst/>
            </a:prstGeom>
            <a:noFill/>
            <a:extLst>
              <a:ext uri="{909E8E84-426E-40DD-AFC4-6F175D3DCCD1}">
                <a14:hiddenFill xmlns:a14="http://schemas.microsoft.com/office/drawing/2010/main">
                  <a:solidFill>
                    <a:srgbClr val="FFFFFF"/>
                  </a:solidFill>
                </a14:hiddenFill>
              </a:ext>
            </a:extLst>
          </p:spPr>
        </p:pic>
        <p:sp>
          <p:nvSpPr>
            <p:cNvPr id="27" name=" 159">
              <a:extLst>
                <a:ext uri="{FF2B5EF4-FFF2-40B4-BE49-F238E27FC236}">
                  <a16:creationId xmlns:a16="http://schemas.microsoft.com/office/drawing/2014/main" id="{7E3D5E05-8E56-4B19-BF7E-AFDC764A9721}"/>
                </a:ext>
              </a:extLst>
            </p:cNvPr>
            <p:cNvSpPr>
              <a:spLocks/>
            </p:cNvSpPr>
            <p:nvPr/>
          </p:nvSpPr>
          <p:spPr bwMode="auto">
            <a:xfrm>
              <a:off x="2920" y="1341"/>
              <a:ext cx="1378" cy="706"/>
            </a:xfrm>
            <a:custGeom>
              <a:avLst/>
              <a:gdLst>
                <a:gd name="T0" fmla="*/ 0 w 1378"/>
                <a:gd name="T1" fmla="*/ 2047 h 706"/>
                <a:gd name="T2" fmla="*/ 319 w 1378"/>
                <a:gd name="T3" fmla="*/ 1657 h 706"/>
                <a:gd name="T4" fmla="*/ 362 w 1378"/>
                <a:gd name="T5" fmla="*/ 1740 h 706"/>
                <a:gd name="T6" fmla="*/ 916 w 1378"/>
                <a:gd name="T7" fmla="*/ 1456 h 706"/>
                <a:gd name="T8" fmla="*/ 873 w 1378"/>
                <a:gd name="T9" fmla="*/ 1373 h 706"/>
                <a:gd name="T10" fmla="*/ 1377 w 1378"/>
                <a:gd name="T11" fmla="*/ 1341 h 706"/>
                <a:gd name="T12" fmla="*/ 1059 w 1378"/>
                <a:gd name="T13" fmla="*/ 1731 h 706"/>
                <a:gd name="T14" fmla="*/ 1016 w 1378"/>
                <a:gd name="T15" fmla="*/ 1648 h 706"/>
                <a:gd name="T16" fmla="*/ 462 w 1378"/>
                <a:gd name="T17" fmla="*/ 1932 h 706"/>
                <a:gd name="T18" fmla="*/ 505 w 1378"/>
                <a:gd name="T19" fmla="*/ 2015 h 706"/>
                <a:gd name="T20" fmla="*/ 0 w 1378"/>
                <a:gd name="T21" fmla="*/ 2047 h 70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78" h="706">
                  <a:moveTo>
                    <a:pt x="0" y="706"/>
                  </a:moveTo>
                  <a:lnTo>
                    <a:pt x="319" y="316"/>
                  </a:lnTo>
                  <a:lnTo>
                    <a:pt x="362" y="399"/>
                  </a:lnTo>
                  <a:lnTo>
                    <a:pt x="916" y="115"/>
                  </a:lnTo>
                  <a:lnTo>
                    <a:pt x="873" y="32"/>
                  </a:lnTo>
                  <a:lnTo>
                    <a:pt x="1377" y="0"/>
                  </a:lnTo>
                  <a:lnTo>
                    <a:pt x="1059" y="390"/>
                  </a:lnTo>
                  <a:lnTo>
                    <a:pt x="1016" y="307"/>
                  </a:lnTo>
                  <a:lnTo>
                    <a:pt x="462" y="591"/>
                  </a:lnTo>
                  <a:lnTo>
                    <a:pt x="505" y="674"/>
                  </a:lnTo>
                  <a:lnTo>
                    <a:pt x="0" y="706"/>
                  </a:lnTo>
                  <a:close/>
                </a:path>
              </a:pathLst>
            </a:custGeom>
            <a:noFill/>
            <a:ln w="9645">
              <a:solidFill>
                <a:srgbClr val="A8C367"/>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pic>
          <p:nvPicPr>
            <p:cNvPr id="28" name=" 160">
              <a:extLst>
                <a:ext uri="{FF2B5EF4-FFF2-40B4-BE49-F238E27FC236}">
                  <a16:creationId xmlns:a16="http://schemas.microsoft.com/office/drawing/2014/main" id="{BA96012F-C4B9-414B-AB60-0839B0577CC1}"/>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28" y="1423"/>
              <a:ext cx="1679" cy="1667"/>
            </a:xfrm>
            <a:prstGeom prst="rect">
              <a:avLst/>
            </a:prstGeom>
            <a:noFill/>
            <a:extLst>
              <a:ext uri="{909E8E84-426E-40DD-AFC4-6F175D3DCCD1}">
                <a14:hiddenFill xmlns:a14="http://schemas.microsoft.com/office/drawing/2010/main">
                  <a:solidFill>
                    <a:srgbClr val="FFFFFF"/>
                  </a:solidFill>
                </a14:hiddenFill>
              </a:ext>
            </a:extLst>
          </p:spPr>
        </p:pic>
        <p:pic>
          <p:nvPicPr>
            <p:cNvPr id="29" name=" 161">
              <a:extLst>
                <a:ext uri="{FF2B5EF4-FFF2-40B4-BE49-F238E27FC236}">
                  <a16:creationId xmlns:a16="http://schemas.microsoft.com/office/drawing/2014/main" id="{5CA8994E-FF94-4A9A-9436-7BA10FAEB18D}"/>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09" y="1483"/>
              <a:ext cx="1512" cy="1502"/>
            </a:xfrm>
            <a:prstGeom prst="rect">
              <a:avLst/>
            </a:prstGeom>
            <a:noFill/>
            <a:extLst>
              <a:ext uri="{909E8E84-426E-40DD-AFC4-6F175D3DCCD1}">
                <a14:hiddenFill xmlns:a14="http://schemas.microsoft.com/office/drawing/2010/main">
                  <a:solidFill>
                    <a:srgbClr val="FFFFFF"/>
                  </a:solidFill>
                </a14:hiddenFill>
              </a:ext>
            </a:extLst>
          </p:spPr>
        </p:pic>
        <p:sp>
          <p:nvSpPr>
            <p:cNvPr id="30" name=" 162">
              <a:extLst>
                <a:ext uri="{FF2B5EF4-FFF2-40B4-BE49-F238E27FC236}">
                  <a16:creationId xmlns:a16="http://schemas.microsoft.com/office/drawing/2014/main" id="{EB2C1B2C-72C9-4BC7-B205-DDB6450EDABE}"/>
                </a:ext>
              </a:extLst>
            </p:cNvPr>
            <p:cNvSpPr>
              <a:spLocks/>
            </p:cNvSpPr>
            <p:nvPr/>
          </p:nvSpPr>
          <p:spPr bwMode="auto">
            <a:xfrm>
              <a:off x="8309" y="1483"/>
              <a:ext cx="1512" cy="1502"/>
            </a:xfrm>
            <a:custGeom>
              <a:avLst/>
              <a:gdLst>
                <a:gd name="T0" fmla="*/ 4 w 1512"/>
                <a:gd name="T1" fmla="*/ 2158 h 1502"/>
                <a:gd name="T2" fmla="*/ 34 w 1512"/>
                <a:gd name="T3" fmla="*/ 2011 h 1502"/>
                <a:gd name="T4" fmla="*/ 91 w 1512"/>
                <a:gd name="T5" fmla="*/ 1877 h 1502"/>
                <a:gd name="T6" fmla="*/ 173 w 1512"/>
                <a:gd name="T7" fmla="*/ 1757 h 1502"/>
                <a:gd name="T8" fmla="*/ 275 w 1512"/>
                <a:gd name="T9" fmla="*/ 1655 h 1502"/>
                <a:gd name="T10" fmla="*/ 396 w 1512"/>
                <a:gd name="T11" fmla="*/ 1574 h 1502"/>
                <a:gd name="T12" fmla="*/ 531 w 1512"/>
                <a:gd name="T13" fmla="*/ 1518 h 1502"/>
                <a:gd name="T14" fmla="*/ 679 w 1512"/>
                <a:gd name="T15" fmla="*/ 1488 h 1502"/>
                <a:gd name="T16" fmla="*/ 833 w 1512"/>
                <a:gd name="T17" fmla="*/ 1488 h 1502"/>
                <a:gd name="T18" fmla="*/ 981 w 1512"/>
                <a:gd name="T19" fmla="*/ 1518 h 1502"/>
                <a:gd name="T20" fmla="*/ 1117 w 1512"/>
                <a:gd name="T21" fmla="*/ 1574 h 1502"/>
                <a:gd name="T22" fmla="*/ 1237 w 1512"/>
                <a:gd name="T23" fmla="*/ 1655 h 1502"/>
                <a:gd name="T24" fmla="*/ 1340 w 1512"/>
                <a:gd name="T25" fmla="*/ 1757 h 1502"/>
                <a:gd name="T26" fmla="*/ 1421 w 1512"/>
                <a:gd name="T27" fmla="*/ 1877 h 1502"/>
                <a:gd name="T28" fmla="*/ 1478 w 1512"/>
                <a:gd name="T29" fmla="*/ 2011 h 1502"/>
                <a:gd name="T30" fmla="*/ 1508 w 1512"/>
                <a:gd name="T31" fmla="*/ 2158 h 1502"/>
                <a:gd name="T32" fmla="*/ 1508 w 1512"/>
                <a:gd name="T33" fmla="*/ 2311 h 1502"/>
                <a:gd name="T34" fmla="*/ 1478 w 1512"/>
                <a:gd name="T35" fmla="*/ 2458 h 1502"/>
                <a:gd name="T36" fmla="*/ 1421 w 1512"/>
                <a:gd name="T37" fmla="*/ 2592 h 1502"/>
                <a:gd name="T38" fmla="*/ 1340 w 1512"/>
                <a:gd name="T39" fmla="*/ 2712 h 1502"/>
                <a:gd name="T40" fmla="*/ 1237 w 1512"/>
                <a:gd name="T41" fmla="*/ 2814 h 1502"/>
                <a:gd name="T42" fmla="*/ 1117 w 1512"/>
                <a:gd name="T43" fmla="*/ 2895 h 1502"/>
                <a:gd name="T44" fmla="*/ 981 w 1512"/>
                <a:gd name="T45" fmla="*/ 2951 h 1502"/>
                <a:gd name="T46" fmla="*/ 833 w 1512"/>
                <a:gd name="T47" fmla="*/ 2981 h 1502"/>
                <a:gd name="T48" fmla="*/ 679 w 1512"/>
                <a:gd name="T49" fmla="*/ 2981 h 1502"/>
                <a:gd name="T50" fmla="*/ 531 w 1512"/>
                <a:gd name="T51" fmla="*/ 2951 h 1502"/>
                <a:gd name="T52" fmla="*/ 396 w 1512"/>
                <a:gd name="T53" fmla="*/ 2895 h 1502"/>
                <a:gd name="T54" fmla="*/ 275 w 1512"/>
                <a:gd name="T55" fmla="*/ 2814 h 1502"/>
                <a:gd name="T56" fmla="*/ 173 w 1512"/>
                <a:gd name="T57" fmla="*/ 2712 h 1502"/>
                <a:gd name="T58" fmla="*/ 91 w 1512"/>
                <a:gd name="T59" fmla="*/ 2592 h 1502"/>
                <a:gd name="T60" fmla="*/ 34 w 1512"/>
                <a:gd name="T61" fmla="*/ 2458 h 1502"/>
                <a:gd name="T62" fmla="*/ 4 w 1512"/>
                <a:gd name="T63" fmla="*/ 2311 h 150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12" h="1502">
                  <a:moveTo>
                    <a:pt x="0" y="750"/>
                  </a:moveTo>
                  <a:lnTo>
                    <a:pt x="4" y="674"/>
                  </a:lnTo>
                  <a:lnTo>
                    <a:pt x="16" y="599"/>
                  </a:lnTo>
                  <a:lnTo>
                    <a:pt x="34" y="527"/>
                  </a:lnTo>
                  <a:lnTo>
                    <a:pt x="60" y="458"/>
                  </a:lnTo>
                  <a:lnTo>
                    <a:pt x="91" y="393"/>
                  </a:lnTo>
                  <a:lnTo>
                    <a:pt x="129" y="331"/>
                  </a:lnTo>
                  <a:lnTo>
                    <a:pt x="173" y="273"/>
                  </a:lnTo>
                  <a:lnTo>
                    <a:pt x="222" y="220"/>
                  </a:lnTo>
                  <a:lnTo>
                    <a:pt x="275" y="171"/>
                  </a:lnTo>
                  <a:lnTo>
                    <a:pt x="333" y="128"/>
                  </a:lnTo>
                  <a:lnTo>
                    <a:pt x="396" y="90"/>
                  </a:lnTo>
                  <a:lnTo>
                    <a:pt x="462" y="59"/>
                  </a:lnTo>
                  <a:lnTo>
                    <a:pt x="531" y="34"/>
                  </a:lnTo>
                  <a:lnTo>
                    <a:pt x="604" y="15"/>
                  </a:lnTo>
                  <a:lnTo>
                    <a:pt x="679" y="4"/>
                  </a:lnTo>
                  <a:lnTo>
                    <a:pt x="756" y="0"/>
                  </a:lnTo>
                  <a:lnTo>
                    <a:pt x="833" y="4"/>
                  </a:lnTo>
                  <a:lnTo>
                    <a:pt x="909" y="15"/>
                  </a:lnTo>
                  <a:lnTo>
                    <a:pt x="981" y="34"/>
                  </a:lnTo>
                  <a:lnTo>
                    <a:pt x="1050" y="59"/>
                  </a:lnTo>
                  <a:lnTo>
                    <a:pt x="1117" y="90"/>
                  </a:lnTo>
                  <a:lnTo>
                    <a:pt x="1179" y="128"/>
                  </a:lnTo>
                  <a:lnTo>
                    <a:pt x="1237" y="171"/>
                  </a:lnTo>
                  <a:lnTo>
                    <a:pt x="1291" y="220"/>
                  </a:lnTo>
                  <a:lnTo>
                    <a:pt x="1340" y="273"/>
                  </a:lnTo>
                  <a:lnTo>
                    <a:pt x="1383" y="331"/>
                  </a:lnTo>
                  <a:lnTo>
                    <a:pt x="1421" y="393"/>
                  </a:lnTo>
                  <a:lnTo>
                    <a:pt x="1453" y="458"/>
                  </a:lnTo>
                  <a:lnTo>
                    <a:pt x="1478" y="527"/>
                  </a:lnTo>
                  <a:lnTo>
                    <a:pt x="1497" y="599"/>
                  </a:lnTo>
                  <a:lnTo>
                    <a:pt x="1508" y="674"/>
                  </a:lnTo>
                  <a:lnTo>
                    <a:pt x="1512" y="750"/>
                  </a:lnTo>
                  <a:lnTo>
                    <a:pt x="1508" y="827"/>
                  </a:lnTo>
                  <a:lnTo>
                    <a:pt x="1497" y="902"/>
                  </a:lnTo>
                  <a:lnTo>
                    <a:pt x="1478" y="974"/>
                  </a:lnTo>
                  <a:lnTo>
                    <a:pt x="1453" y="1043"/>
                  </a:lnTo>
                  <a:lnTo>
                    <a:pt x="1421" y="1108"/>
                  </a:lnTo>
                  <a:lnTo>
                    <a:pt x="1383" y="1170"/>
                  </a:lnTo>
                  <a:lnTo>
                    <a:pt x="1340" y="1228"/>
                  </a:lnTo>
                  <a:lnTo>
                    <a:pt x="1291" y="1281"/>
                  </a:lnTo>
                  <a:lnTo>
                    <a:pt x="1237" y="1330"/>
                  </a:lnTo>
                  <a:lnTo>
                    <a:pt x="1179" y="1373"/>
                  </a:lnTo>
                  <a:lnTo>
                    <a:pt x="1117" y="1411"/>
                  </a:lnTo>
                  <a:lnTo>
                    <a:pt x="1050" y="1442"/>
                  </a:lnTo>
                  <a:lnTo>
                    <a:pt x="981" y="1467"/>
                  </a:lnTo>
                  <a:lnTo>
                    <a:pt x="909" y="1486"/>
                  </a:lnTo>
                  <a:lnTo>
                    <a:pt x="833" y="1497"/>
                  </a:lnTo>
                  <a:lnTo>
                    <a:pt x="756" y="1501"/>
                  </a:lnTo>
                  <a:lnTo>
                    <a:pt x="679" y="1497"/>
                  </a:lnTo>
                  <a:lnTo>
                    <a:pt x="604" y="1486"/>
                  </a:lnTo>
                  <a:lnTo>
                    <a:pt x="531" y="1467"/>
                  </a:lnTo>
                  <a:lnTo>
                    <a:pt x="462" y="1442"/>
                  </a:lnTo>
                  <a:lnTo>
                    <a:pt x="396" y="1411"/>
                  </a:lnTo>
                  <a:lnTo>
                    <a:pt x="333" y="1373"/>
                  </a:lnTo>
                  <a:lnTo>
                    <a:pt x="275" y="1330"/>
                  </a:lnTo>
                  <a:lnTo>
                    <a:pt x="222" y="1281"/>
                  </a:lnTo>
                  <a:lnTo>
                    <a:pt x="173" y="1228"/>
                  </a:lnTo>
                  <a:lnTo>
                    <a:pt x="129" y="1170"/>
                  </a:lnTo>
                  <a:lnTo>
                    <a:pt x="91" y="1108"/>
                  </a:lnTo>
                  <a:lnTo>
                    <a:pt x="60" y="1043"/>
                  </a:lnTo>
                  <a:lnTo>
                    <a:pt x="34" y="974"/>
                  </a:lnTo>
                  <a:lnTo>
                    <a:pt x="16" y="902"/>
                  </a:lnTo>
                  <a:lnTo>
                    <a:pt x="4" y="827"/>
                  </a:lnTo>
                  <a:lnTo>
                    <a:pt x="0" y="750"/>
                  </a:lnTo>
                  <a:close/>
                </a:path>
              </a:pathLst>
            </a:custGeom>
            <a:noFill/>
            <a:ln w="9656">
              <a:solidFill>
                <a:srgbClr val="5B92C7"/>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pic>
          <p:nvPicPr>
            <p:cNvPr id="31" name=" 163">
              <a:extLst>
                <a:ext uri="{FF2B5EF4-FFF2-40B4-BE49-F238E27FC236}">
                  <a16:creationId xmlns:a16="http://schemas.microsoft.com/office/drawing/2014/main" id="{1731F63E-C48D-4CCD-A54D-4E6962589989}"/>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02" y="1287"/>
              <a:ext cx="1542" cy="864"/>
            </a:xfrm>
            <a:prstGeom prst="rect">
              <a:avLst/>
            </a:prstGeom>
            <a:noFill/>
            <a:extLst>
              <a:ext uri="{909E8E84-426E-40DD-AFC4-6F175D3DCCD1}">
                <a14:hiddenFill xmlns:a14="http://schemas.microsoft.com/office/drawing/2010/main">
                  <a:solidFill>
                    <a:srgbClr val="FFFFFF"/>
                  </a:solidFill>
                </a14:hiddenFill>
              </a:ext>
            </a:extLst>
          </p:spPr>
        </p:pic>
        <p:pic>
          <p:nvPicPr>
            <p:cNvPr id="32" name=" 164">
              <a:extLst>
                <a:ext uri="{FF2B5EF4-FFF2-40B4-BE49-F238E27FC236}">
                  <a16:creationId xmlns:a16="http://schemas.microsoft.com/office/drawing/2014/main" id="{D58BBF63-EC2F-48AC-AF9A-8B801E57BFD1}"/>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79" y="1341"/>
              <a:ext cx="1378" cy="706"/>
            </a:xfrm>
            <a:prstGeom prst="rect">
              <a:avLst/>
            </a:prstGeom>
            <a:noFill/>
            <a:extLst>
              <a:ext uri="{909E8E84-426E-40DD-AFC4-6F175D3DCCD1}">
                <a14:hiddenFill xmlns:a14="http://schemas.microsoft.com/office/drawing/2010/main">
                  <a:solidFill>
                    <a:srgbClr val="FFFFFF"/>
                  </a:solidFill>
                </a14:hiddenFill>
              </a:ext>
            </a:extLst>
          </p:spPr>
        </p:pic>
        <p:sp>
          <p:nvSpPr>
            <p:cNvPr id="33" name=" 165">
              <a:extLst>
                <a:ext uri="{FF2B5EF4-FFF2-40B4-BE49-F238E27FC236}">
                  <a16:creationId xmlns:a16="http://schemas.microsoft.com/office/drawing/2014/main" id="{520F2166-A6D3-4823-AF45-3E91BDF07783}"/>
                </a:ext>
              </a:extLst>
            </p:cNvPr>
            <p:cNvSpPr>
              <a:spLocks/>
            </p:cNvSpPr>
            <p:nvPr/>
          </p:nvSpPr>
          <p:spPr bwMode="auto">
            <a:xfrm>
              <a:off x="6779" y="1341"/>
              <a:ext cx="1378" cy="706"/>
            </a:xfrm>
            <a:custGeom>
              <a:avLst/>
              <a:gdLst>
                <a:gd name="T0" fmla="*/ 1378 w 1378"/>
                <a:gd name="T1" fmla="*/ 2047 h 706"/>
                <a:gd name="T2" fmla="*/ 1059 w 1378"/>
                <a:gd name="T3" fmla="*/ 1657 h 706"/>
                <a:gd name="T4" fmla="*/ 1016 w 1378"/>
                <a:gd name="T5" fmla="*/ 1740 h 706"/>
                <a:gd name="T6" fmla="*/ 462 w 1378"/>
                <a:gd name="T7" fmla="*/ 1456 h 706"/>
                <a:gd name="T8" fmla="*/ 505 w 1378"/>
                <a:gd name="T9" fmla="*/ 1373 h 706"/>
                <a:gd name="T10" fmla="*/ 0 w 1378"/>
                <a:gd name="T11" fmla="*/ 1341 h 706"/>
                <a:gd name="T12" fmla="*/ 319 w 1378"/>
                <a:gd name="T13" fmla="*/ 1731 h 706"/>
                <a:gd name="T14" fmla="*/ 362 w 1378"/>
                <a:gd name="T15" fmla="*/ 1648 h 706"/>
                <a:gd name="T16" fmla="*/ 916 w 1378"/>
                <a:gd name="T17" fmla="*/ 1932 h 706"/>
                <a:gd name="T18" fmla="*/ 873 w 1378"/>
                <a:gd name="T19" fmla="*/ 2015 h 706"/>
                <a:gd name="T20" fmla="*/ 1378 w 1378"/>
                <a:gd name="T21" fmla="*/ 2047 h 70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78" h="706">
                  <a:moveTo>
                    <a:pt x="1378" y="706"/>
                  </a:moveTo>
                  <a:lnTo>
                    <a:pt x="1059" y="316"/>
                  </a:lnTo>
                  <a:lnTo>
                    <a:pt x="1016" y="399"/>
                  </a:lnTo>
                  <a:lnTo>
                    <a:pt x="462" y="115"/>
                  </a:lnTo>
                  <a:lnTo>
                    <a:pt x="505" y="32"/>
                  </a:lnTo>
                  <a:lnTo>
                    <a:pt x="0" y="0"/>
                  </a:lnTo>
                  <a:lnTo>
                    <a:pt x="319" y="390"/>
                  </a:lnTo>
                  <a:lnTo>
                    <a:pt x="362" y="307"/>
                  </a:lnTo>
                  <a:lnTo>
                    <a:pt x="916" y="591"/>
                  </a:lnTo>
                  <a:lnTo>
                    <a:pt x="873" y="674"/>
                  </a:lnTo>
                  <a:lnTo>
                    <a:pt x="1378" y="706"/>
                  </a:lnTo>
                  <a:close/>
                </a:path>
              </a:pathLst>
            </a:custGeom>
            <a:noFill/>
            <a:ln w="9645">
              <a:solidFill>
                <a:srgbClr val="A8C367"/>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34" name=" 166">
              <a:extLst>
                <a:ext uri="{FF2B5EF4-FFF2-40B4-BE49-F238E27FC236}">
                  <a16:creationId xmlns:a16="http://schemas.microsoft.com/office/drawing/2014/main" id="{D01F7FD6-BE2E-401D-A92D-1CC18C6E49A7}"/>
                </a:ext>
              </a:extLst>
            </p:cNvPr>
            <p:cNvSpPr>
              <a:spLocks/>
            </p:cNvSpPr>
            <p:nvPr/>
          </p:nvSpPr>
          <p:spPr bwMode="auto">
            <a:xfrm>
              <a:off x="1170" y="192"/>
              <a:ext cx="8760" cy="3300"/>
            </a:xfrm>
            <a:prstGeom prst="rect">
              <a:avLst/>
            </a:prstGeom>
            <a:noFill/>
            <a:ln w="9525">
              <a:solidFill>
                <a:srgbClr val="9EC2E9"/>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35" name=" 167">
              <a:extLst>
                <a:ext uri="{FF2B5EF4-FFF2-40B4-BE49-F238E27FC236}">
                  <a16:creationId xmlns:a16="http://schemas.microsoft.com/office/drawing/2014/main" id="{E18CD638-1CC4-4C7E-944A-44ED1F2B3F4F}"/>
                </a:ext>
              </a:extLst>
            </p:cNvPr>
            <p:cNvSpPr txBox="1">
              <a:spLocks/>
            </p:cNvSpPr>
            <p:nvPr/>
          </p:nvSpPr>
          <p:spPr bwMode="auto">
            <a:xfrm>
              <a:off x="1522" y="3132"/>
              <a:ext cx="7687"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690"/>
                </a:lnSpc>
                <a:spcBef>
                  <a:spcPts val="10"/>
                </a:spcBef>
                <a:spcAft>
                  <a:spcPts val="1000"/>
                </a:spcAft>
              </a:pPr>
              <a:r>
                <a:rPr lang="en-IN" sz="600">
                  <a:effectLst/>
                  <a:latin typeface="Trebuchet MS" panose="020B0603020202020204" pitchFamily="34"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6" name=" 168">
              <a:extLst>
                <a:ext uri="{FF2B5EF4-FFF2-40B4-BE49-F238E27FC236}">
                  <a16:creationId xmlns:a16="http://schemas.microsoft.com/office/drawing/2014/main" id="{4AFFE7AB-9A65-44A1-8035-F62C8AEB9992}"/>
                </a:ext>
              </a:extLst>
            </p:cNvPr>
            <p:cNvSpPr txBox="1">
              <a:spLocks/>
            </p:cNvSpPr>
            <p:nvPr/>
          </p:nvSpPr>
          <p:spPr bwMode="auto">
            <a:xfrm>
              <a:off x="1604" y="1708"/>
              <a:ext cx="8010" cy="1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R="11430" algn="r">
                <a:lnSpc>
                  <a:spcPts val="1190"/>
                </a:lnSpc>
                <a:spcBef>
                  <a:spcPts val="25"/>
                </a:spcBef>
                <a:spcAft>
                  <a:spcPts val="1000"/>
                </a:spcAft>
              </a:pPr>
              <a:r>
                <a:rPr lang="en-IN" sz="1050">
                  <a:effectLst/>
                  <a:latin typeface="Trebuchet MS" panose="020B0603020202020204" pitchFamily="34" charset="0"/>
                  <a:ea typeface="Calibri" panose="020F0502020204030204" pitchFamily="34" charset="0"/>
                  <a:cs typeface="Times New Roman" panose="02020603050405020304" pitchFamily="18" charset="0"/>
                </a:rPr>
                <a:t>Device with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R="93345" algn="ctr">
                <a:lnSpc>
                  <a:spcPts val="1215"/>
                </a:lnSpc>
                <a:spcAft>
                  <a:spcPts val="1000"/>
                </a:spcAft>
                <a:tabLst>
                  <a:tab pos="4511040" algn="l"/>
                </a:tabLst>
              </a:pPr>
              <a:r>
                <a:rPr lang="en-IN" sz="1050">
                  <a:effectLst/>
                  <a:latin typeface="Trebuchet MS" panose="020B0603020202020204" pitchFamily="34" charset="0"/>
                  <a:ea typeface="Calibri" panose="020F0502020204030204" pitchFamily="34" charset="0"/>
                  <a:cs typeface="Times New Roman" panose="02020603050405020304" pitchFamily="18" charset="0"/>
                </a:rPr>
                <a:t>Devicewith	Carbon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R="53340" algn="r">
                <a:lnSpc>
                  <a:spcPts val="1280"/>
                </a:lnSpc>
                <a:spcAft>
                  <a:spcPts val="1000"/>
                </a:spcAft>
                <a:tabLst>
                  <a:tab pos="4471035" algn="l"/>
                </a:tabLst>
              </a:pPr>
              <a:r>
                <a:rPr lang="en-IN" sz="1050">
                  <a:effectLst/>
                  <a:latin typeface="Trebuchet MS" panose="020B0603020202020204" pitchFamily="34" charset="0"/>
                  <a:ea typeface="Calibri" panose="020F0502020204030204" pitchFamily="34" charset="0"/>
                  <a:cs typeface="Times New Roman" panose="02020603050405020304" pitchFamily="18" charset="0"/>
                </a:rPr>
                <a:t>Temperature	Monoxide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27305" algn="ctr">
                <a:lnSpc>
                  <a:spcPts val="1305"/>
                </a:lnSpc>
                <a:spcAft>
                  <a:spcPts val="1000"/>
                </a:spcAft>
                <a:tabLst>
                  <a:tab pos="4415790" algn="l"/>
                </a:tabLst>
              </a:pPr>
              <a:r>
                <a:rPr lang="en-IN" sz="1050">
                  <a:effectLst/>
                  <a:latin typeface="Trebuchet MS" panose="020B0603020202020204" pitchFamily="34" charset="0"/>
                  <a:ea typeface="Calibri" panose="020F0502020204030204" pitchFamily="34" charset="0"/>
                  <a:cs typeface="Times New Roman" panose="02020603050405020304" pitchFamily="18" charset="0"/>
                </a:rPr>
                <a:t>Sensor	Sensor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 169">
              <a:extLst>
                <a:ext uri="{FF2B5EF4-FFF2-40B4-BE49-F238E27FC236}">
                  <a16:creationId xmlns:a16="http://schemas.microsoft.com/office/drawing/2014/main" id="{05F87458-0746-460F-AE04-749755603346}"/>
                </a:ext>
              </a:extLst>
            </p:cNvPr>
            <p:cNvSpPr txBox="1">
              <a:spLocks/>
            </p:cNvSpPr>
            <p:nvPr/>
          </p:nvSpPr>
          <p:spPr bwMode="auto">
            <a:xfrm>
              <a:off x="7992" y="744"/>
              <a:ext cx="424" cy="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R="11430" algn="ctr">
                <a:lnSpc>
                  <a:spcPct val="103000"/>
                </a:lnSpc>
                <a:spcBef>
                  <a:spcPts val="20"/>
                </a:spcBef>
                <a:spcAft>
                  <a:spcPts val="1000"/>
                </a:spcAft>
              </a:pPr>
              <a:r>
                <a:rPr lang="en-IN" sz="900" b="1">
                  <a:effectLst/>
                  <a:latin typeface="Trebuchet MS" panose="020B0603020202020204" pitchFamily="34" charset="0"/>
                  <a:ea typeface="Calibri" panose="020F0502020204030204" pitchFamily="34" charset="0"/>
                  <a:cs typeface="Times New Roman" panose="02020603050405020304" pitchFamily="18" charset="0"/>
                </a:rPr>
                <a:t>CoAP DTLS UDP IP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 170">
              <a:extLst>
                <a:ext uri="{FF2B5EF4-FFF2-40B4-BE49-F238E27FC236}">
                  <a16:creationId xmlns:a16="http://schemas.microsoft.com/office/drawing/2014/main" id="{44A35817-A7AF-4937-8D7B-CF751949A6D6}"/>
                </a:ext>
              </a:extLst>
            </p:cNvPr>
            <p:cNvSpPr txBox="1">
              <a:spLocks/>
            </p:cNvSpPr>
            <p:nvPr/>
          </p:nvSpPr>
          <p:spPr bwMode="auto">
            <a:xfrm>
              <a:off x="4729" y="732"/>
              <a:ext cx="1673"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290830" indent="-291465">
                <a:lnSpc>
                  <a:spcPct val="115000"/>
                </a:lnSpc>
                <a:spcBef>
                  <a:spcPts val="25"/>
                </a:spcBef>
                <a:spcAft>
                  <a:spcPts val="1000"/>
                </a:spcAft>
              </a:pPr>
              <a:r>
                <a:rPr lang="en-IN" sz="1050">
                  <a:effectLst/>
                  <a:latin typeface="Trebuchet MS" panose="020B0603020202020204" pitchFamily="34" charset="0"/>
                  <a:ea typeface="Calibri" panose="020F0502020204030204" pitchFamily="34" charset="0"/>
                  <a:cs typeface="Times New Roman" panose="02020603050405020304" pitchFamily="18" charset="0"/>
                </a:rPr>
                <a:t>Application Service Provider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9" name=" 171">
              <a:extLst>
                <a:ext uri="{FF2B5EF4-FFF2-40B4-BE49-F238E27FC236}">
                  <a16:creationId xmlns:a16="http://schemas.microsoft.com/office/drawing/2014/main" id="{E933B64F-946D-426E-A0B6-506CED744C14}"/>
                </a:ext>
              </a:extLst>
            </p:cNvPr>
            <p:cNvSpPr txBox="1">
              <a:spLocks/>
            </p:cNvSpPr>
            <p:nvPr/>
          </p:nvSpPr>
          <p:spPr bwMode="auto">
            <a:xfrm>
              <a:off x="2821" y="773"/>
              <a:ext cx="415" cy="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R="11430" algn="ctr">
                <a:lnSpc>
                  <a:spcPct val="103000"/>
                </a:lnSpc>
                <a:spcBef>
                  <a:spcPts val="20"/>
                </a:spcBef>
                <a:spcAft>
                  <a:spcPts val="1000"/>
                </a:spcAft>
              </a:pPr>
              <a:r>
                <a:rPr lang="en-IN" sz="900" b="1">
                  <a:effectLst/>
                  <a:latin typeface="Trebuchet MS" panose="020B0603020202020204" pitchFamily="34" charset="0"/>
                  <a:ea typeface="Calibri" panose="020F0502020204030204" pitchFamily="34" charset="0"/>
                  <a:cs typeface="Times New Roman" panose="02020603050405020304" pitchFamily="18" charset="0"/>
                </a:rPr>
                <a:t>HTTP TLS TCP IP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2714779128"/>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D2384C7-4401-40D7-B0FF-653A08557CB3}"/>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12D360D4-C9F8-4284-9247-23003C739DE8}"/>
              </a:ext>
            </a:extLst>
          </p:cNvPr>
          <p:cNvSpPr>
            <a:spLocks noGrp="1"/>
          </p:cNvSpPr>
          <p:nvPr>
            <p:ph type="sldNum" sz="quarter" idx="12"/>
          </p:nvPr>
        </p:nvSpPr>
        <p:spPr/>
        <p:txBody>
          <a:bodyPr/>
          <a:lstStyle/>
          <a:p>
            <a:fld id="{0E2B90DE-CA9C-452B-80F9-35262CC2B070}" type="slidenum">
              <a:rPr lang="en-IN" smtClean="0"/>
              <a:pPr/>
              <a:t>94</a:t>
            </a:fld>
            <a:endParaRPr lang="en-IN"/>
          </a:p>
        </p:txBody>
      </p:sp>
      <p:sp>
        <p:nvSpPr>
          <p:cNvPr id="6" name="Content Placeholder 5">
            <a:extLst>
              <a:ext uri="{FF2B5EF4-FFF2-40B4-BE49-F238E27FC236}">
                <a16:creationId xmlns:a16="http://schemas.microsoft.com/office/drawing/2014/main" id="{C79B100D-1E3F-4753-A4BE-E3A718BCAF7E}"/>
              </a:ext>
            </a:extLst>
          </p:cNvPr>
          <p:cNvSpPr>
            <a:spLocks noGrp="1"/>
          </p:cNvSpPr>
          <p:nvPr>
            <p:ph sz="quarter" idx="1"/>
          </p:nvPr>
        </p:nvSpPr>
        <p:spPr/>
        <p:txBody>
          <a:bodyPr>
            <a:normAutofit/>
          </a:bodyPr>
          <a:lstStyle/>
          <a:p>
            <a:pPr algn="just"/>
            <a:r>
              <a:rPr lang="en-US" sz="3200" dirty="0">
                <a:effectLst/>
                <a:latin typeface="Times New Roman" panose="02020603050405020304" pitchFamily="18" charset="0"/>
                <a:ea typeface="Trebuchet MS" panose="020B0603020202020204" pitchFamily="34" charset="0"/>
                <a:cs typeface="Times New Roman" panose="02020603050405020304" pitchFamily="18" charset="0"/>
              </a:rPr>
              <a:t>This communication model is employed by some popular consumer IoT devices like the Nest Labs Learning Thermostat and the Samsung </a:t>
            </a:r>
            <a:r>
              <a:rPr lang="en-US" sz="3200" dirty="0" err="1">
                <a:effectLst/>
                <a:latin typeface="Times New Roman" panose="02020603050405020304" pitchFamily="18" charset="0"/>
                <a:ea typeface="Trebuchet MS" panose="020B0603020202020204" pitchFamily="34" charset="0"/>
                <a:cs typeface="Times New Roman" panose="02020603050405020304" pitchFamily="18" charset="0"/>
              </a:rPr>
              <a:t>SmartTV</a:t>
            </a:r>
            <a:r>
              <a:rPr lang="en-US" sz="3200" dirty="0">
                <a:effectLst/>
                <a:latin typeface="Times New Roman" panose="02020603050405020304" pitchFamily="18" charset="0"/>
                <a:ea typeface="Trebuchet MS" panose="020B0603020202020204" pitchFamily="34" charset="0"/>
                <a:cs typeface="Times New Roman" panose="02020603050405020304" pitchFamily="18" charset="0"/>
              </a:rPr>
              <a:t>. In the case of the Nest Learning Thermostat, the device transmits data to a cloud database where the data can be used to analyze home energy consumption.</a:t>
            </a:r>
            <a:endParaRPr lang="en-US" sz="3200" dirty="0">
              <a:effectLst/>
              <a:latin typeface="Trebuchet MS" panose="020B0603020202020204" pitchFamily="34" charset="0"/>
              <a:ea typeface="Trebuchet MS" panose="020B0603020202020204" pitchFamily="34" charset="0"/>
              <a:cs typeface="Times New Roman" panose="02020603050405020304" pitchFamily="18" charset="0"/>
            </a:endParaRPr>
          </a:p>
          <a:p>
            <a:pPr algn="just"/>
            <a:endParaRPr lang="en-US" sz="3200" dirty="0"/>
          </a:p>
        </p:txBody>
      </p:sp>
    </p:spTree>
    <p:extLst>
      <p:ext uri="{BB962C8B-B14F-4D97-AF65-F5344CB8AC3E}">
        <p14:creationId xmlns:p14="http://schemas.microsoft.com/office/powerpoint/2010/main" val="3811741742"/>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D2384C7-4401-40D7-B0FF-653A08557CB3}"/>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12D360D4-C9F8-4284-9247-23003C739DE8}"/>
              </a:ext>
            </a:extLst>
          </p:cNvPr>
          <p:cNvSpPr>
            <a:spLocks noGrp="1"/>
          </p:cNvSpPr>
          <p:nvPr>
            <p:ph type="sldNum" sz="quarter" idx="12"/>
          </p:nvPr>
        </p:nvSpPr>
        <p:spPr/>
        <p:txBody>
          <a:bodyPr/>
          <a:lstStyle/>
          <a:p>
            <a:fld id="{0E2B90DE-CA9C-452B-80F9-35262CC2B070}" type="slidenum">
              <a:rPr lang="en-IN" smtClean="0"/>
              <a:pPr/>
              <a:t>95</a:t>
            </a:fld>
            <a:endParaRPr lang="en-IN"/>
          </a:p>
        </p:txBody>
      </p:sp>
      <p:sp>
        <p:nvSpPr>
          <p:cNvPr id="6" name="Content Placeholder 5">
            <a:extLst>
              <a:ext uri="{FF2B5EF4-FFF2-40B4-BE49-F238E27FC236}">
                <a16:creationId xmlns:a16="http://schemas.microsoft.com/office/drawing/2014/main" id="{C79B100D-1E3F-4753-A4BE-E3A718BCAF7E}"/>
              </a:ext>
            </a:extLst>
          </p:cNvPr>
          <p:cNvSpPr>
            <a:spLocks noGrp="1"/>
          </p:cNvSpPr>
          <p:nvPr>
            <p:ph sz="quarter" idx="1"/>
          </p:nvPr>
        </p:nvSpPr>
        <p:spPr/>
        <p:txBody>
          <a:bodyPr>
            <a:normAutofit/>
          </a:bodyPr>
          <a:lstStyle/>
          <a:p>
            <a:pPr marL="0" indent="0" algn="just">
              <a:buNone/>
            </a:pPr>
            <a:r>
              <a:rPr lang="en-IN" sz="3200" dirty="0">
                <a:effectLst/>
                <a:latin typeface="Times New Roman" panose="02020603050405020304" pitchFamily="18" charset="0"/>
                <a:ea typeface="Calibri" panose="020F0502020204030204" pitchFamily="34" charset="0"/>
              </a:rPr>
              <a:t>Similarly, with the Samsung </a:t>
            </a:r>
            <a:r>
              <a:rPr lang="en-IN" sz="3200" dirty="0" err="1">
                <a:effectLst/>
                <a:latin typeface="Times New Roman" panose="02020603050405020304" pitchFamily="18" charset="0"/>
                <a:ea typeface="Calibri" panose="020F0502020204030204" pitchFamily="34" charset="0"/>
              </a:rPr>
              <a:t>SmartTVtechnology</a:t>
            </a:r>
            <a:r>
              <a:rPr lang="en-IN" sz="3200" dirty="0">
                <a:effectLst/>
                <a:latin typeface="Times New Roman" panose="02020603050405020304" pitchFamily="18" charset="0"/>
                <a:ea typeface="Calibri" panose="020F0502020204030204" pitchFamily="34" charset="0"/>
              </a:rPr>
              <a:t>, the television uses an Internet connection to transmit user viewing information to Samsung for analysis and to enable the interactive voice recognition features of the TV. </a:t>
            </a:r>
            <a:endParaRPr lang="en-US" sz="3200" dirty="0"/>
          </a:p>
        </p:txBody>
      </p:sp>
    </p:spTree>
    <p:extLst>
      <p:ext uri="{BB962C8B-B14F-4D97-AF65-F5344CB8AC3E}">
        <p14:creationId xmlns:p14="http://schemas.microsoft.com/office/powerpoint/2010/main" val="3592877336"/>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D2384C7-4401-40D7-B0FF-653A08557CB3}"/>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4" name="Footer Placeholder 3">
            <a:extLst>
              <a:ext uri="{FF2B5EF4-FFF2-40B4-BE49-F238E27FC236}">
                <a16:creationId xmlns:a16="http://schemas.microsoft.com/office/drawing/2014/main" id="{EC679DEE-17C4-42DC-A3C8-79421166DCFA}"/>
              </a:ext>
            </a:extLst>
          </p:cNvPr>
          <p:cNvSpPr>
            <a:spLocks noGrp="1"/>
          </p:cNvSpPr>
          <p:nvPr>
            <p:ph type="ftr" sz="quarter" idx="11"/>
          </p:nvPr>
        </p:nvSpPr>
        <p:spPr/>
        <p:txBody>
          <a:bodyPr/>
          <a:lstStyle/>
          <a:p>
            <a:r>
              <a:rPr lang="en-IN"/>
              <a:t>SOCIETY5.0 -UNIT-I</a:t>
            </a:r>
          </a:p>
        </p:txBody>
      </p:sp>
      <p:sp>
        <p:nvSpPr>
          <p:cNvPr id="5" name="Slide Number Placeholder 4">
            <a:extLst>
              <a:ext uri="{FF2B5EF4-FFF2-40B4-BE49-F238E27FC236}">
                <a16:creationId xmlns:a16="http://schemas.microsoft.com/office/drawing/2014/main" id="{12D360D4-C9F8-4284-9247-23003C739DE8}"/>
              </a:ext>
            </a:extLst>
          </p:cNvPr>
          <p:cNvSpPr>
            <a:spLocks noGrp="1"/>
          </p:cNvSpPr>
          <p:nvPr>
            <p:ph type="sldNum" sz="quarter" idx="12"/>
          </p:nvPr>
        </p:nvSpPr>
        <p:spPr/>
        <p:txBody>
          <a:bodyPr/>
          <a:lstStyle/>
          <a:p>
            <a:fld id="{0E2B90DE-CA9C-452B-80F9-35262CC2B070}" type="slidenum">
              <a:rPr lang="en-IN" smtClean="0"/>
              <a:pPr/>
              <a:t>96</a:t>
            </a:fld>
            <a:endParaRPr lang="en-IN"/>
          </a:p>
        </p:txBody>
      </p:sp>
      <p:sp>
        <p:nvSpPr>
          <p:cNvPr id="6" name="Content Placeholder 5">
            <a:extLst>
              <a:ext uri="{FF2B5EF4-FFF2-40B4-BE49-F238E27FC236}">
                <a16:creationId xmlns:a16="http://schemas.microsoft.com/office/drawing/2014/main" id="{C79B100D-1E3F-4753-A4BE-E3A718BCAF7E}"/>
              </a:ext>
            </a:extLst>
          </p:cNvPr>
          <p:cNvSpPr>
            <a:spLocks noGrp="1"/>
          </p:cNvSpPr>
          <p:nvPr>
            <p:ph sz="quarter" idx="1"/>
          </p:nvPr>
        </p:nvSpPr>
        <p:spPr/>
        <p:txBody>
          <a:bodyPr>
            <a:normAutofit/>
          </a:bodyPr>
          <a:lstStyle/>
          <a:p>
            <a:pPr marL="0" indent="0" algn="just">
              <a:buNone/>
            </a:pPr>
            <a:r>
              <a:rPr lang="en-IN" sz="2800" dirty="0">
                <a:effectLst/>
                <a:latin typeface="Times New Roman" panose="02020603050405020304" pitchFamily="18" charset="0"/>
                <a:ea typeface="Calibri" panose="020F0502020204030204" pitchFamily="34" charset="0"/>
              </a:rPr>
              <a:t>However, interoperability challenges can arise when attempting to integrate devices made by different manufacturers. Frequently, the device and cloud service are from the same vendor.  If proprietary data protocols are used between the device and the cloud service, the device owner or user may be tied to a specific cloud service, limiting or preventing the use of alternative service providers. </a:t>
            </a:r>
            <a:endParaRPr lang="en-US" sz="2800" dirty="0"/>
          </a:p>
        </p:txBody>
      </p:sp>
    </p:spTree>
    <p:extLst>
      <p:ext uri="{BB962C8B-B14F-4D97-AF65-F5344CB8AC3E}">
        <p14:creationId xmlns:p14="http://schemas.microsoft.com/office/powerpoint/2010/main" val="3283867661"/>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D2384C7-4401-40D7-B0FF-653A08557CB3}"/>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4" name="Footer Placeholder 3">
            <a:extLst>
              <a:ext uri="{FF2B5EF4-FFF2-40B4-BE49-F238E27FC236}">
                <a16:creationId xmlns:a16="http://schemas.microsoft.com/office/drawing/2014/main" id="{EC679DEE-17C4-42DC-A3C8-79421166DCFA}"/>
              </a:ext>
            </a:extLst>
          </p:cNvPr>
          <p:cNvSpPr>
            <a:spLocks noGrp="1"/>
          </p:cNvSpPr>
          <p:nvPr>
            <p:ph type="ftr" sz="quarter" idx="11"/>
          </p:nvPr>
        </p:nvSpPr>
        <p:spPr/>
        <p:txBody>
          <a:bodyPr/>
          <a:lstStyle/>
          <a:p>
            <a:r>
              <a:rPr lang="en-IN"/>
              <a:t>SOCIETY5.0 -UNIT-I</a:t>
            </a:r>
          </a:p>
        </p:txBody>
      </p:sp>
      <p:sp>
        <p:nvSpPr>
          <p:cNvPr id="5" name="Slide Number Placeholder 4">
            <a:extLst>
              <a:ext uri="{FF2B5EF4-FFF2-40B4-BE49-F238E27FC236}">
                <a16:creationId xmlns:a16="http://schemas.microsoft.com/office/drawing/2014/main" id="{12D360D4-C9F8-4284-9247-23003C739DE8}"/>
              </a:ext>
            </a:extLst>
          </p:cNvPr>
          <p:cNvSpPr>
            <a:spLocks noGrp="1"/>
          </p:cNvSpPr>
          <p:nvPr>
            <p:ph type="sldNum" sz="quarter" idx="12"/>
          </p:nvPr>
        </p:nvSpPr>
        <p:spPr/>
        <p:txBody>
          <a:bodyPr/>
          <a:lstStyle/>
          <a:p>
            <a:fld id="{0E2B90DE-CA9C-452B-80F9-35262CC2B070}" type="slidenum">
              <a:rPr lang="en-IN" smtClean="0"/>
              <a:pPr/>
              <a:t>97</a:t>
            </a:fld>
            <a:endParaRPr lang="en-IN"/>
          </a:p>
        </p:txBody>
      </p:sp>
      <p:sp>
        <p:nvSpPr>
          <p:cNvPr id="6" name="Content Placeholder 5">
            <a:extLst>
              <a:ext uri="{FF2B5EF4-FFF2-40B4-BE49-F238E27FC236}">
                <a16:creationId xmlns:a16="http://schemas.microsoft.com/office/drawing/2014/main" id="{C79B100D-1E3F-4753-A4BE-E3A718BCAF7E}"/>
              </a:ext>
            </a:extLst>
          </p:cNvPr>
          <p:cNvSpPr>
            <a:spLocks noGrp="1"/>
          </p:cNvSpPr>
          <p:nvPr>
            <p:ph sz="quarter" idx="1"/>
          </p:nvPr>
        </p:nvSpPr>
        <p:spPr/>
        <p:txBody>
          <a:bodyPr>
            <a:normAutofit/>
          </a:bodyPr>
          <a:lstStyle/>
          <a:p>
            <a:pPr algn="just"/>
            <a:r>
              <a:rPr lang="en-IN" sz="3200" dirty="0">
                <a:effectLst/>
                <a:latin typeface="Times New Roman" panose="02020603050405020304" pitchFamily="18" charset="0"/>
                <a:ea typeface="Calibri" panose="020F0502020204030204" pitchFamily="34" charset="0"/>
              </a:rPr>
              <a:t>This is commonly referred to as “vendor lock-in’’, a term that encompasses other facets of the relationship with the provider such as ownership of and access to the data. At the same time, users can generally have confidence that devices designed for the specific platform can be integrated.</a:t>
            </a:r>
            <a:endParaRPr lang="en-US" sz="3200" dirty="0"/>
          </a:p>
        </p:txBody>
      </p:sp>
    </p:spTree>
    <p:extLst>
      <p:ext uri="{BB962C8B-B14F-4D97-AF65-F5344CB8AC3E}">
        <p14:creationId xmlns:p14="http://schemas.microsoft.com/office/powerpoint/2010/main" val="908012028"/>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D2384C7-4401-40D7-B0FF-653A08557CB3}"/>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12D360D4-C9F8-4284-9247-23003C739DE8}"/>
              </a:ext>
            </a:extLst>
          </p:cNvPr>
          <p:cNvSpPr>
            <a:spLocks noGrp="1"/>
          </p:cNvSpPr>
          <p:nvPr>
            <p:ph type="sldNum" sz="quarter" idx="12"/>
          </p:nvPr>
        </p:nvSpPr>
        <p:spPr/>
        <p:txBody>
          <a:bodyPr/>
          <a:lstStyle/>
          <a:p>
            <a:fld id="{0E2B90DE-CA9C-452B-80F9-35262CC2B070}" type="slidenum">
              <a:rPr lang="en-IN" smtClean="0"/>
              <a:pPr/>
              <a:t>98</a:t>
            </a:fld>
            <a:endParaRPr lang="en-IN"/>
          </a:p>
        </p:txBody>
      </p:sp>
      <p:sp>
        <p:nvSpPr>
          <p:cNvPr id="6" name="Content Placeholder 5">
            <a:extLst>
              <a:ext uri="{FF2B5EF4-FFF2-40B4-BE49-F238E27FC236}">
                <a16:creationId xmlns:a16="http://schemas.microsoft.com/office/drawing/2014/main" id="{C79B100D-1E3F-4753-A4BE-E3A718BCAF7E}"/>
              </a:ext>
            </a:extLst>
          </p:cNvPr>
          <p:cNvSpPr>
            <a:spLocks noGrp="1"/>
          </p:cNvSpPr>
          <p:nvPr>
            <p:ph sz="quarter" idx="1"/>
          </p:nvPr>
        </p:nvSpPr>
        <p:spPr/>
        <p:txBody>
          <a:bodyPr>
            <a:normAutofit/>
          </a:bodyPr>
          <a:lstStyle/>
          <a:p>
            <a:pPr algn="just"/>
            <a:r>
              <a:rPr lang="en-IN" sz="3200" b="1" dirty="0">
                <a:solidFill>
                  <a:srgbClr val="000000"/>
                </a:solidFill>
                <a:effectLst/>
                <a:latin typeface="Times New Roman" panose="02020603050405020304" pitchFamily="18" charset="0"/>
                <a:ea typeface="Times New Roman" panose="02020603050405020304" pitchFamily="18" charset="0"/>
              </a:rPr>
              <a:t>Device-to-Gateway Model</a:t>
            </a:r>
            <a:endParaRPr lang="en-US" sz="3200" b="1" dirty="0">
              <a:effectLst/>
              <a:latin typeface="Cambria" panose="02040503050406030204" pitchFamily="18" charset="0"/>
              <a:ea typeface="Times New Roman" panose="02020603050405020304" pitchFamily="18" charset="0"/>
            </a:endParaRPr>
          </a:p>
          <a:p>
            <a:pPr algn="just"/>
            <a:r>
              <a:rPr lang="en-IN" sz="3200" dirty="0">
                <a:effectLst/>
                <a:latin typeface="Times New Roman" panose="02020603050405020304" pitchFamily="18" charset="0"/>
                <a:ea typeface="Calibri" panose="020F0502020204030204" pitchFamily="34" charset="0"/>
              </a:rPr>
              <a:t>In the device-to-gateway model, or more typically, the device-to-application-layer gateway (ALG) model, the IoT device connects through an ALG service as a conduit to reach a cloud service. </a:t>
            </a:r>
            <a:endParaRPr lang="en-US" sz="3200" dirty="0"/>
          </a:p>
        </p:txBody>
      </p:sp>
    </p:spTree>
    <p:extLst>
      <p:ext uri="{BB962C8B-B14F-4D97-AF65-F5344CB8AC3E}">
        <p14:creationId xmlns:p14="http://schemas.microsoft.com/office/powerpoint/2010/main" val="5497657"/>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D2384C7-4401-40D7-B0FF-653A08557CB3}"/>
              </a:ext>
            </a:extLst>
          </p:cNvPr>
          <p:cNvSpPr>
            <a:spLocks noGrp="1"/>
          </p:cNvSpPr>
          <p:nvPr>
            <p:ph type="dt" sz="half" idx="10"/>
          </p:nvPr>
        </p:nvSpPr>
        <p:spPr/>
        <p:txBody>
          <a:bodyPr/>
          <a:lstStyle/>
          <a:p>
            <a:fld id="{55DE3F18-AFCC-416B-AD1C-4AD234471CC1}" type="datetime1">
              <a:rPr lang="en-US" smtClean="0"/>
              <a:t>8/2/2021</a:t>
            </a:fld>
            <a:endParaRPr lang="en-IN"/>
          </a:p>
        </p:txBody>
      </p:sp>
      <p:sp>
        <p:nvSpPr>
          <p:cNvPr id="5" name="Slide Number Placeholder 4">
            <a:extLst>
              <a:ext uri="{FF2B5EF4-FFF2-40B4-BE49-F238E27FC236}">
                <a16:creationId xmlns:a16="http://schemas.microsoft.com/office/drawing/2014/main" id="{12D360D4-C9F8-4284-9247-23003C739DE8}"/>
              </a:ext>
            </a:extLst>
          </p:cNvPr>
          <p:cNvSpPr>
            <a:spLocks noGrp="1"/>
          </p:cNvSpPr>
          <p:nvPr>
            <p:ph type="sldNum" sz="quarter" idx="12"/>
          </p:nvPr>
        </p:nvSpPr>
        <p:spPr/>
        <p:txBody>
          <a:bodyPr/>
          <a:lstStyle/>
          <a:p>
            <a:fld id="{0E2B90DE-CA9C-452B-80F9-35262CC2B070}" type="slidenum">
              <a:rPr lang="en-IN" smtClean="0"/>
              <a:pPr/>
              <a:t>99</a:t>
            </a:fld>
            <a:endParaRPr lang="en-IN"/>
          </a:p>
        </p:txBody>
      </p:sp>
      <p:sp>
        <p:nvSpPr>
          <p:cNvPr id="6" name="Content Placeholder 5">
            <a:extLst>
              <a:ext uri="{FF2B5EF4-FFF2-40B4-BE49-F238E27FC236}">
                <a16:creationId xmlns:a16="http://schemas.microsoft.com/office/drawing/2014/main" id="{C79B100D-1E3F-4753-A4BE-E3A718BCAF7E}"/>
              </a:ext>
            </a:extLst>
          </p:cNvPr>
          <p:cNvSpPr>
            <a:spLocks noGrp="1"/>
          </p:cNvSpPr>
          <p:nvPr>
            <p:ph sz="quarter" idx="1"/>
          </p:nvPr>
        </p:nvSpPr>
        <p:spPr/>
        <p:txBody>
          <a:bodyPr>
            <a:normAutofit/>
          </a:bodyPr>
          <a:lstStyle/>
          <a:p>
            <a:pPr algn="just"/>
            <a:r>
              <a:rPr lang="en-US" sz="3200" dirty="0">
                <a:effectLst/>
                <a:latin typeface="Times New Roman" panose="02020603050405020304" pitchFamily="18" charset="0"/>
                <a:ea typeface="Trebuchet MS" panose="020B0603020202020204" pitchFamily="34" charset="0"/>
                <a:cs typeface="Times New Roman" panose="02020603050405020304" pitchFamily="18" charset="0"/>
              </a:rPr>
              <a:t>In simpler terms, this means that there is application software operating on a local gateway device, which acts as an intermediary between the device and the cloud service and provides security and other functionality such as data or protocol translation. </a:t>
            </a:r>
            <a:endParaRPr lang="en-US" sz="3200" dirty="0">
              <a:effectLst/>
              <a:latin typeface="Trebuchet MS" panose="020B0603020202020204" pitchFamily="34" charset="0"/>
              <a:ea typeface="Trebuchet MS" panose="020B0603020202020204" pitchFamily="34" charset="0"/>
              <a:cs typeface="Times New Roman" panose="02020603050405020304" pitchFamily="18" charset="0"/>
            </a:endParaRPr>
          </a:p>
          <a:p>
            <a:pPr algn="just"/>
            <a:endParaRPr lang="en-US" sz="3200" dirty="0"/>
          </a:p>
        </p:txBody>
      </p:sp>
    </p:spTree>
    <p:extLst>
      <p:ext uri="{BB962C8B-B14F-4D97-AF65-F5344CB8AC3E}">
        <p14:creationId xmlns:p14="http://schemas.microsoft.com/office/powerpoint/2010/main" val="1565321828"/>
      </p:ext>
    </p:extLst>
  </p:cSld>
  <p:clrMapOvr>
    <a:masterClrMapping/>
  </p:clrMapOvr>
  <p:transition>
    <p:fad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1796</TotalTime>
  <Words>15753</Words>
  <Application>Microsoft Office PowerPoint</Application>
  <PresentationFormat>On-screen Show (4:3)</PresentationFormat>
  <Paragraphs>1258</Paragraphs>
  <Slides>320</Slides>
  <Notes>1</Notes>
  <HiddenSlides>0</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320</vt:i4>
      </vt:variant>
    </vt:vector>
  </HeadingPairs>
  <TitlesOfParts>
    <vt:vector size="341" baseType="lpstr">
      <vt:lpstr>Arial</vt:lpstr>
      <vt:lpstr>Calibri</vt:lpstr>
      <vt:lpstr>Calibri Light</vt:lpstr>
      <vt:lpstr>Cambria</vt:lpstr>
      <vt:lpstr>Franklin Gothic Book</vt:lpstr>
      <vt:lpstr>Georgia</vt:lpstr>
      <vt:lpstr>inherit</vt:lpstr>
      <vt:lpstr>LiberationSans-Bold</vt:lpstr>
      <vt:lpstr>Open Sans</vt:lpstr>
      <vt:lpstr>Perpetua</vt:lpstr>
      <vt:lpstr>Roboto</vt:lpstr>
      <vt:lpstr>Segoe UI</vt:lpstr>
      <vt:lpstr>Symbol</vt:lpstr>
      <vt:lpstr>Times New Roman</vt:lpstr>
      <vt:lpstr>Trebuchet MS</vt:lpstr>
      <vt:lpstr>URWPalladioL-Bold</vt:lpstr>
      <vt:lpstr>URWPalladioL-Ital</vt:lpstr>
      <vt:lpstr>URWPalladioL-Roma</vt:lpstr>
      <vt:lpstr>var(--font-din)</vt:lpstr>
      <vt:lpstr>Wingdings 2</vt:lpstr>
      <vt:lpstr>Equity</vt:lpstr>
      <vt:lpstr>Unit - II - Elements of IoT</vt:lpstr>
      <vt:lpstr>PowerPoint Presentation</vt:lpstr>
      <vt:lpstr>Connected Device</vt:lpstr>
      <vt:lpstr>Connected Devices</vt:lpstr>
      <vt:lpstr>Central Control Hardware</vt:lpstr>
      <vt:lpstr>Central Control Hardware</vt:lpstr>
      <vt:lpstr>Data Cloud</vt:lpstr>
      <vt:lpstr>PowerPoint Presentation</vt:lpstr>
      <vt:lpstr>User Interface</vt:lpstr>
      <vt:lpstr>User Interface</vt:lpstr>
      <vt:lpstr>User Interface</vt:lpstr>
      <vt:lpstr>User Interface</vt:lpstr>
      <vt:lpstr> Network Interconnection </vt:lpstr>
      <vt:lpstr>Network Interconnection</vt:lpstr>
      <vt:lpstr>System Security</vt:lpstr>
      <vt:lpstr>System Security</vt:lpstr>
      <vt:lpstr>Data Analytics</vt:lpstr>
      <vt:lpstr>Data Analytics</vt:lpstr>
      <vt:lpstr>Data Analytics</vt:lpstr>
      <vt:lpstr>Application Sensors &amp; Actuators </vt:lpstr>
      <vt:lpstr>Application Sensors &amp; Actuators </vt:lpstr>
      <vt:lpstr>PowerPoint Presentation</vt:lpstr>
      <vt:lpstr>     Application Sensors &amp; Actuators IoT sensors types</vt:lpstr>
      <vt:lpstr>PowerPoint Presentation</vt:lpstr>
      <vt:lpstr>Temperature Sensor</vt:lpstr>
      <vt:lpstr>PowerPoint Presentation</vt:lpstr>
      <vt:lpstr>Thermistor</vt:lpstr>
      <vt:lpstr>PowerPoint Presentation</vt:lpstr>
      <vt:lpstr>Moisture Sensor</vt:lpstr>
      <vt:lpstr>PowerPoint Presentation</vt:lpstr>
      <vt:lpstr>Hair tension moisture sensor</vt:lpstr>
      <vt:lpstr>PowerPoint Presentation</vt:lpstr>
      <vt:lpstr>Psychrometer</vt:lpstr>
      <vt:lpstr>PowerPoint Presentation</vt:lpstr>
      <vt:lpstr>PowerPoint Presentation</vt:lpstr>
      <vt:lpstr>PowerPoint Presentation</vt:lpstr>
      <vt:lpstr>PowerPoint Presentation</vt:lpstr>
      <vt:lpstr>PHOTO DIODE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PROXIMITY SENSOR</vt:lpstr>
      <vt:lpstr>PowerPoint Presentation</vt:lpstr>
      <vt:lpstr>PowerPoint Presentation</vt:lpstr>
      <vt:lpstr>PowerPoint Presentation</vt:lpstr>
      <vt:lpstr>PIR SENSOR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IoT actuator types </vt:lpstr>
      <vt:lpstr>PowerPoint Presentation</vt:lpstr>
      <vt:lpstr>PowerPoint Presentation</vt:lpstr>
      <vt:lpstr>PowerPoint Presentation</vt:lpstr>
      <vt:lpstr>Edge Networking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WSN Edge Nodes </vt:lpstr>
      <vt:lpstr>PowerPoint Presentation</vt:lpstr>
      <vt:lpstr>PowerPoint Presentation</vt:lpstr>
      <vt:lpstr>PowerPoint Presentation</vt:lpstr>
      <vt:lpstr>Internet of Things (IoT) Gateways</vt:lpstr>
      <vt:lpstr>Gateways</vt:lpstr>
      <vt:lpstr>Key functionalities of IoT Gateway</vt:lpstr>
      <vt:lpstr>PowerPoint Presentation</vt:lpstr>
      <vt:lpstr>Working of IoT Gateway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Intel Galileo</vt:lpstr>
      <vt:lpstr>       Intel galileo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ARM CORTEX</vt:lpstr>
      <vt:lpstr>ARM CORTEX </vt:lpstr>
      <vt:lpstr>ARM Cortex </vt:lpstr>
      <vt:lpstr> ARM Cortex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WERABLE DEVELOPMENT BOARDS</vt:lpstr>
      <vt:lpstr>PowerPoint Presentation</vt:lpstr>
      <vt:lpstr>PowerPoint Presentation</vt:lpstr>
      <vt:lpstr> Challenges </vt:lpstr>
      <vt:lpstr>PowerPoint Presentation</vt:lpstr>
      <vt:lpstr>PowerPoint Presentation</vt:lpstr>
      <vt:lpstr> Hardware Development Services </vt:lpstr>
      <vt:lpstr>PowerPoint Presentation</vt:lpstr>
      <vt:lpstr> Development Boards for IoT  </vt:lpstr>
      <vt:lpstr> Embedded / real-time application development services </vt:lpstr>
      <vt:lpstr>    Smart phone application development services</vt:lpstr>
      <vt:lpstr> Cloud / web application development services </vt:lpstr>
      <vt:lpstr> C.H.I.P </vt:lpstr>
      <vt:lpstr>PowerPoint Presentation</vt:lpstr>
      <vt:lpstr>PowerPoint Presentation</vt:lpstr>
      <vt:lpstr> Mediatek Linkit One </vt:lpstr>
      <vt:lpstr>PowerPoint Presentation</vt:lpstr>
      <vt:lpstr> Particle Photon </vt:lpstr>
      <vt:lpstr>PowerPoint Presentation</vt:lpstr>
      <vt:lpstr>PowerPoint Presentation</vt:lpstr>
      <vt:lpstr> Tessel </vt:lpstr>
      <vt:lpstr>PowerPoint Presentation</vt:lpstr>
      <vt:lpstr>Tessel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DBMS- UNIT IV</dc:title>
  <dc:creator>lakshmanan</dc:creator>
  <cp:lastModifiedBy>K R</cp:lastModifiedBy>
  <cp:revision>235</cp:revision>
  <dcterms:created xsi:type="dcterms:W3CDTF">2020-04-03T05:15:40Z</dcterms:created>
  <dcterms:modified xsi:type="dcterms:W3CDTF">2021-08-02T11:19:06Z</dcterms:modified>
</cp:coreProperties>
</file>